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75" r:id="rId3"/>
    <p:sldId id="260" r:id="rId4"/>
    <p:sldId id="259" r:id="rId5"/>
    <p:sldId id="284" r:id="rId6"/>
    <p:sldId id="258" r:id="rId7"/>
    <p:sldId id="274" r:id="rId8"/>
    <p:sldId id="271" r:id="rId9"/>
    <p:sldId id="272" r:id="rId10"/>
    <p:sldId id="277" r:id="rId11"/>
    <p:sldId id="286" r:id="rId12"/>
    <p:sldId id="278" r:id="rId13"/>
    <p:sldId id="276" r:id="rId14"/>
    <p:sldId id="285" r:id="rId15"/>
    <p:sldId id="279" r:id="rId16"/>
    <p:sldId id="280" r:id="rId17"/>
    <p:sldId id="281" r:id="rId18"/>
    <p:sldId id="282" r:id="rId19"/>
    <p:sldId id="283" r:id="rId20"/>
    <p:sldId id="261" r:id="rId21"/>
    <p:sldId id="270"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6" autoAdjust="0"/>
    <p:restoredTop sz="94660"/>
  </p:normalViewPr>
  <p:slideViewPr>
    <p:cSldViewPr snapToGrid="0">
      <p:cViewPr varScale="1">
        <p:scale>
          <a:sx n="105" d="100"/>
          <a:sy n="105" d="100"/>
        </p:scale>
        <p:origin x="120"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12-07T04:13:28.217"/>
    </inkml:context>
    <inkml:brush xml:id="br0">
      <inkml:brushProperty name="width" value="0.35" units="cm"/>
      <inkml:brushProperty name="height" value="0.35" units="cm"/>
    </inkml:brush>
  </inkml:definitions>
  <inkml:trace contextRef="#ctx0" brushRef="#br0">0 0 24575,'0'0'-8191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C7A07-96C3-42AF-943D-953C86C3DAAD}"/>
              </a:ext>
            </a:extLst>
          </p:cNvPr>
          <p:cNvSpPr>
            <a:spLocks noGrp="1"/>
          </p:cNvSpPr>
          <p:nvPr>
            <p:ph type="ctrTitle"/>
          </p:nvPr>
        </p:nvSpPr>
        <p:spPr>
          <a:xfrm>
            <a:off x="1524000" y="1463557"/>
            <a:ext cx="9144000" cy="2387600"/>
          </a:xfrm>
        </p:spPr>
        <p:txBody>
          <a:bodyPr anchor="b">
            <a:normAutofit/>
          </a:bodyPr>
          <a:lstStyle>
            <a:lvl1pPr algn="ctr">
              <a:lnSpc>
                <a:spcPct val="90000"/>
              </a:lnSpc>
              <a:defRPr sz="5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CEE38DF-F503-4E79-B1B0-16489708A1B5}"/>
              </a:ext>
            </a:extLst>
          </p:cNvPr>
          <p:cNvSpPr>
            <a:spLocks noGrp="1"/>
          </p:cNvSpPr>
          <p:nvPr>
            <p:ph type="subTitle" idx="1"/>
          </p:nvPr>
        </p:nvSpPr>
        <p:spPr>
          <a:xfrm>
            <a:off x="1524000" y="3943232"/>
            <a:ext cx="9144000" cy="1655762"/>
          </a:xfrm>
        </p:spPr>
        <p:txBody>
          <a:bodyPr>
            <a:normAutofit/>
          </a:bodyPr>
          <a:lstStyle>
            <a:lvl1pPr marL="0" indent="0" algn="ctr">
              <a:lnSpc>
                <a:spcPts val="3200"/>
              </a:lnSpc>
              <a:buNone/>
              <a:defRPr sz="24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C1D965B-87A4-4F43-BE02-800BCCDF42EF}"/>
              </a:ext>
            </a:extLst>
          </p:cNvPr>
          <p:cNvSpPr>
            <a:spLocks noGrp="1"/>
          </p:cNvSpPr>
          <p:nvPr>
            <p:ph type="dt" sz="half" idx="10"/>
          </p:nvPr>
        </p:nvSpPr>
        <p:spPr>
          <a:xfrm>
            <a:off x="420624" y="6217920"/>
            <a:ext cx="2743200" cy="640080"/>
          </a:xfrm>
        </p:spPr>
        <p:txBody>
          <a:bodyPr anchor="ctr" anchorCtr="0"/>
          <a:lstStyle/>
          <a:p>
            <a:fld id="{403CB87E-4591-47A1-9046-CF63F17215EF}" type="datetime2">
              <a:rPr lang="en-US" smtClean="0"/>
              <a:t>Wednesday, March 15, 2023</a:t>
            </a:fld>
            <a:endParaRPr lang="en-US" dirty="0"/>
          </a:p>
        </p:txBody>
      </p:sp>
      <p:sp>
        <p:nvSpPr>
          <p:cNvPr id="5" name="Footer Placeholder 4">
            <a:extLst>
              <a:ext uri="{FF2B5EF4-FFF2-40B4-BE49-F238E27FC236}">
                <a16:creationId xmlns:a16="http://schemas.microsoft.com/office/drawing/2014/main" id="{389ED35B-CBF1-40D9-BAA7-CF9E1E22B8FC}"/>
              </a:ext>
            </a:extLst>
          </p:cNvPr>
          <p:cNvSpPr>
            <a:spLocks noGrp="1"/>
          </p:cNvSpPr>
          <p:nvPr>
            <p:ph type="ftr" sz="quarter" idx="11"/>
          </p:nvPr>
        </p:nvSpPr>
        <p:spPr>
          <a:xfrm>
            <a:off x="3767328" y="6217920"/>
            <a:ext cx="7196328" cy="640080"/>
          </a:xfrm>
        </p:spPr>
        <p:txBody>
          <a:bodyPr anchor="ctr" anchorCtr="0"/>
          <a:lstStyle/>
          <a:p>
            <a:r>
              <a:rPr lang="en-US" dirty="0"/>
              <a:t>Sample Footer Text</a:t>
            </a:r>
          </a:p>
        </p:txBody>
      </p:sp>
      <p:sp>
        <p:nvSpPr>
          <p:cNvPr id="6" name="Slide Number Placeholder 5">
            <a:extLst>
              <a:ext uri="{FF2B5EF4-FFF2-40B4-BE49-F238E27FC236}">
                <a16:creationId xmlns:a16="http://schemas.microsoft.com/office/drawing/2014/main" id="{3D26653A-450D-4BDE-8718-99F2D9314259}"/>
              </a:ext>
            </a:extLst>
          </p:cNvPr>
          <p:cNvSpPr>
            <a:spLocks noGrp="1"/>
          </p:cNvSpPr>
          <p:nvPr>
            <p:ph type="sldNum" sz="quarter" idx="12"/>
          </p:nvPr>
        </p:nvSpPr>
        <p:spPr>
          <a:xfrm>
            <a:off x="11503152" y="0"/>
            <a:ext cx="685800" cy="685800"/>
          </a:xfrm>
        </p:spPr>
        <p:txBody>
          <a:bodyPr/>
          <a:lstStyle>
            <a:lvl1pPr algn="ctr">
              <a:defRPr/>
            </a:lvl1pPr>
          </a:lstStyle>
          <a:p>
            <a:fld id="{3A4F6043-7A67-491B-98BC-F933DED7226D}" type="slidenum">
              <a:rPr lang="en-US" smtClean="0"/>
              <a:t>‹#›</a:t>
            </a:fld>
            <a:endParaRPr lang="en-US"/>
          </a:p>
        </p:txBody>
      </p:sp>
    </p:spTree>
    <p:extLst>
      <p:ext uri="{BB962C8B-B14F-4D97-AF65-F5344CB8AC3E}">
        <p14:creationId xmlns:p14="http://schemas.microsoft.com/office/powerpoint/2010/main" val="2405474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14413-82C1-4EBC-8C6B-BC5F842D13A2}"/>
              </a:ext>
            </a:extLst>
          </p:cNvPr>
          <p:cNvSpPr>
            <a:spLocks noGrp="1"/>
          </p:cNvSpPr>
          <p:nvPr>
            <p:ph type="title"/>
          </p:nvPr>
        </p:nvSpPr>
        <p:spPr>
          <a:xfrm>
            <a:off x="420624" y="365125"/>
            <a:ext cx="10543032" cy="1325563"/>
          </a:xfrm>
        </p:spPr>
        <p:txBody>
          <a:bodyPr>
            <a:normAutofit/>
          </a:bodyPr>
          <a:lstStyle>
            <a:lvl1pPr>
              <a:lnSpc>
                <a:spcPct val="90000"/>
              </a:lnSpc>
              <a:defRPr sz="5200"/>
            </a:lvl1pPr>
          </a:lstStyle>
          <a:p>
            <a:r>
              <a:rPr lang="en-US" dirty="0"/>
              <a:t>Click to edit Master title style</a:t>
            </a:r>
          </a:p>
        </p:txBody>
      </p:sp>
      <p:sp>
        <p:nvSpPr>
          <p:cNvPr id="3" name="Content Placeholder 2">
            <a:extLst>
              <a:ext uri="{FF2B5EF4-FFF2-40B4-BE49-F238E27FC236}">
                <a16:creationId xmlns:a16="http://schemas.microsoft.com/office/drawing/2014/main" id="{328F029A-192E-4A44-ACC7-6C5212C77736}"/>
              </a:ext>
            </a:extLst>
          </p:cNvPr>
          <p:cNvSpPr>
            <a:spLocks noGrp="1"/>
          </p:cNvSpPr>
          <p:nvPr>
            <p:ph idx="1"/>
          </p:nvPr>
        </p:nvSpPr>
        <p:spPr>
          <a:xfrm>
            <a:off x="420625" y="1825625"/>
            <a:ext cx="10543031" cy="4206383"/>
          </a:xfrm>
        </p:spPr>
        <p:txBody>
          <a:bodyPr/>
          <a:lstStyle>
            <a:lvl1pPr>
              <a:defRPr sz="2400"/>
            </a:lvl1pPr>
            <a:lvl2pPr>
              <a:defRPr sz="22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8D1A7D4-E57E-4789-896B-B2A051BF94F6}"/>
              </a:ext>
            </a:extLst>
          </p:cNvPr>
          <p:cNvSpPr>
            <a:spLocks noGrp="1"/>
          </p:cNvSpPr>
          <p:nvPr>
            <p:ph type="dt" sz="half" idx="10"/>
          </p:nvPr>
        </p:nvSpPr>
        <p:spPr>
          <a:xfrm>
            <a:off x="420624" y="6217920"/>
            <a:ext cx="2743200" cy="640080"/>
          </a:xfrm>
        </p:spPr>
        <p:txBody>
          <a:bodyPr/>
          <a:lstStyle>
            <a:lvl1pPr>
              <a:defRPr>
                <a:solidFill>
                  <a:schemeClr val="tx2"/>
                </a:solidFill>
              </a:defRPr>
            </a:lvl1pPr>
          </a:lstStyle>
          <a:p>
            <a:fld id="{F33DE70B-B772-416E-A790-995760B1742E}" type="datetime2">
              <a:rPr lang="en-US" smtClean="0"/>
              <a:t>Wednesday, March 15, 2023</a:t>
            </a:fld>
            <a:endParaRPr lang="en-US" dirty="0"/>
          </a:p>
        </p:txBody>
      </p:sp>
      <p:sp>
        <p:nvSpPr>
          <p:cNvPr id="5" name="Footer Placeholder 4">
            <a:extLst>
              <a:ext uri="{FF2B5EF4-FFF2-40B4-BE49-F238E27FC236}">
                <a16:creationId xmlns:a16="http://schemas.microsoft.com/office/drawing/2014/main" id="{A07B63EE-3B35-4F8A-BDA3-E778BFE14CA1}"/>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C8339EF2-7937-4C30-A883-7F7BD02802BC}"/>
              </a:ext>
            </a:extLst>
          </p:cNvPr>
          <p:cNvSpPr>
            <a:spLocks noGrp="1"/>
          </p:cNvSpPr>
          <p:nvPr>
            <p:ph type="sldNum" sz="quarter" idx="12"/>
          </p:nvPr>
        </p:nvSpPr>
        <p:spPr/>
        <p:txBody>
          <a:bodyPr/>
          <a:lstStyle>
            <a:lvl1pPr algn="ctr">
              <a:defRPr>
                <a:solidFill>
                  <a:schemeClr val="tx2"/>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696389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AF4BC-D1E9-40F0-A26B-9EA9B6B69755}"/>
              </a:ext>
            </a:extLst>
          </p:cNvPr>
          <p:cNvSpPr>
            <a:spLocks noGrp="1"/>
          </p:cNvSpPr>
          <p:nvPr>
            <p:ph type="title"/>
          </p:nvPr>
        </p:nvSpPr>
        <p:spPr>
          <a:xfrm>
            <a:off x="420624" y="1081941"/>
            <a:ext cx="10543032" cy="2852737"/>
          </a:xfrm>
        </p:spPr>
        <p:txBody>
          <a:bodyPr anchor="b">
            <a:normAutofit/>
          </a:bodyPr>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FF7974A6-FAB9-47DA-8F1A-701DFC8DF327}"/>
              </a:ext>
            </a:extLst>
          </p:cNvPr>
          <p:cNvSpPr>
            <a:spLocks noGrp="1"/>
          </p:cNvSpPr>
          <p:nvPr>
            <p:ph type="body" idx="1"/>
          </p:nvPr>
        </p:nvSpPr>
        <p:spPr>
          <a:xfrm>
            <a:off x="420624" y="3961666"/>
            <a:ext cx="10543032" cy="1500187"/>
          </a:xfrm>
        </p:spPr>
        <p:txBody>
          <a:bodyPr>
            <a:noAutofit/>
          </a:bodyPr>
          <a:lstStyle>
            <a:lvl1pPr marL="0" indent="0">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564E2B4-314C-4D4F-8938-E437A2EF527B}"/>
              </a:ext>
            </a:extLst>
          </p:cNvPr>
          <p:cNvSpPr>
            <a:spLocks noGrp="1"/>
          </p:cNvSpPr>
          <p:nvPr>
            <p:ph type="dt" sz="half" idx="10"/>
          </p:nvPr>
        </p:nvSpPr>
        <p:spPr/>
        <p:txBody>
          <a:bodyPr/>
          <a:lstStyle/>
          <a:p>
            <a:fld id="{76760CDE-A6F1-4138-AF12-ED09E8E5FB6B}" type="datetime2">
              <a:rPr lang="en-US" smtClean="0"/>
              <a:t>Wednesday, March 15, 2023</a:t>
            </a:fld>
            <a:endParaRPr lang="en-US"/>
          </a:p>
        </p:txBody>
      </p:sp>
      <p:sp>
        <p:nvSpPr>
          <p:cNvPr id="5" name="Footer Placeholder 4">
            <a:extLst>
              <a:ext uri="{FF2B5EF4-FFF2-40B4-BE49-F238E27FC236}">
                <a16:creationId xmlns:a16="http://schemas.microsoft.com/office/drawing/2014/main" id="{72442F23-6986-4A36-97F0-13F305A2DEBF}"/>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94BA1B9-2423-42BD-A553-DC5703F6243F}"/>
              </a:ext>
            </a:extLst>
          </p:cNvPr>
          <p:cNvSpPr>
            <a:spLocks noGrp="1"/>
          </p:cNvSpPr>
          <p:nvPr>
            <p:ph type="sldNum" sz="quarter" idx="12"/>
          </p:nvPr>
        </p:nvSpPr>
        <p:spPr/>
        <p:txBody>
          <a:body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1220413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64F76-994F-4AB5-B17B-46C0C2FA5AE5}"/>
              </a:ext>
            </a:extLst>
          </p:cNvPr>
          <p:cNvSpPr>
            <a:spLocks noGrp="1"/>
          </p:cNvSpPr>
          <p:nvPr>
            <p:ph type="title"/>
          </p:nvPr>
        </p:nvSpPr>
        <p:spPr>
          <a:xfrm>
            <a:off x="420624" y="365125"/>
            <a:ext cx="10543032" cy="1325563"/>
          </a:xfrm>
        </p:spPr>
        <p:txBody>
          <a:bodyPr>
            <a:normAutofit/>
          </a:bodyPr>
          <a:lstStyle>
            <a:lvl1pPr>
              <a:defRPr sz="5200"/>
            </a:lvl1pPr>
          </a:lstStyle>
          <a:p>
            <a:r>
              <a:rPr lang="en-US" dirty="0"/>
              <a:t>Click to edit Master title style</a:t>
            </a:r>
          </a:p>
        </p:txBody>
      </p:sp>
      <p:sp>
        <p:nvSpPr>
          <p:cNvPr id="3" name="Content Placeholder 2">
            <a:extLst>
              <a:ext uri="{FF2B5EF4-FFF2-40B4-BE49-F238E27FC236}">
                <a16:creationId xmlns:a16="http://schemas.microsoft.com/office/drawing/2014/main" id="{55A69B3B-A540-4556-98C8-1F49704A794E}"/>
              </a:ext>
            </a:extLst>
          </p:cNvPr>
          <p:cNvSpPr>
            <a:spLocks noGrp="1"/>
          </p:cNvSpPr>
          <p:nvPr>
            <p:ph sz="half" idx="1"/>
          </p:nvPr>
        </p:nvSpPr>
        <p:spPr>
          <a:xfrm>
            <a:off x="420624" y="1825625"/>
            <a:ext cx="5599176" cy="4206382"/>
          </a:xfrm>
        </p:spPr>
        <p:txBody>
          <a:bodyPr/>
          <a:lstStyle>
            <a:lvl1pPr marL="457200" indent="-457200">
              <a:buFont typeface="Wingdings 2" panose="05020102010507070707" pitchFamily="18" charset="2"/>
              <a:buChar char="¬"/>
              <a:defRPr/>
            </a:lvl1pPr>
            <a:lvl2pPr marL="800100" indent="-342900">
              <a:buFont typeface="Wingdings 2" panose="05020102010507070707" pitchFamily="18" charset="2"/>
              <a:buChar char="¬"/>
              <a:defRPr/>
            </a:lvl2pPr>
            <a:lvl3pPr marL="1257300" indent="-342900">
              <a:buFont typeface="Wingdings 2" panose="05020102010507070707" pitchFamily="18" charset="2"/>
              <a:buChar char="¬"/>
              <a:defRPr/>
            </a:lvl3pPr>
            <a:lvl4pPr marL="1657350" indent="-285750">
              <a:buFont typeface="Wingdings 2" panose="05020102010507070707" pitchFamily="18" charset="2"/>
              <a:buChar char="¬"/>
              <a:defRPr/>
            </a:lvl4pPr>
            <a:lvl5pPr marL="2114550" indent="-285750">
              <a:buFont typeface="Wingdings 2" panose="05020102010507070707" pitchFamily="18" charset="2"/>
              <a:buChar cha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EC72438-7C63-48F2-9D6F-2461BFD6D5E5}"/>
              </a:ext>
            </a:extLst>
          </p:cNvPr>
          <p:cNvSpPr>
            <a:spLocks noGrp="1"/>
          </p:cNvSpPr>
          <p:nvPr>
            <p:ph sz="half" idx="2"/>
          </p:nvPr>
        </p:nvSpPr>
        <p:spPr>
          <a:xfrm>
            <a:off x="6172200" y="1825625"/>
            <a:ext cx="4791456" cy="4206382"/>
          </a:xfrm>
        </p:spPr>
        <p:txBody>
          <a:bodyPr/>
          <a:lstStyle>
            <a:lvl1pPr marL="228600" indent="-228600">
              <a:buFont typeface="Wingdings 2" panose="05020102010507070707" pitchFamily="18" charset="2"/>
              <a:buChar char="¬"/>
              <a:defRPr/>
            </a:lvl1pPr>
            <a:lvl2pPr marL="685800" indent="-228600">
              <a:buFont typeface="Wingdings 2" panose="05020102010507070707" pitchFamily="18" charset="2"/>
              <a:buChar char="¬"/>
              <a:defRPr/>
            </a:lvl2pPr>
            <a:lvl3pPr marL="1143000" indent="-228600">
              <a:buFont typeface="Wingdings 2" panose="05020102010507070707" pitchFamily="18" charset="2"/>
              <a:buChar char="¬"/>
              <a:defRPr/>
            </a:lvl3pPr>
            <a:lvl4pPr marL="1600200" indent="-228600">
              <a:buFont typeface="Wingdings 2" panose="05020102010507070707" pitchFamily="18" charset="2"/>
              <a:buChar char="¬"/>
              <a:defRPr/>
            </a:lvl4pPr>
            <a:lvl5pPr marL="2057400" indent="-228600">
              <a:buFont typeface="Wingdings 2" panose="05020102010507070707" pitchFamily="18"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3FA1B49-6AAA-4DA7-970F-B75899F1AB51}"/>
              </a:ext>
            </a:extLst>
          </p:cNvPr>
          <p:cNvSpPr>
            <a:spLocks noGrp="1"/>
          </p:cNvSpPr>
          <p:nvPr>
            <p:ph type="dt" sz="half" idx="10"/>
          </p:nvPr>
        </p:nvSpPr>
        <p:spPr/>
        <p:txBody>
          <a:bodyPr/>
          <a:lstStyle/>
          <a:p>
            <a:fld id="{DB15F8B1-DB7B-4D28-A97D-40FB2DD1EF78}" type="datetime2">
              <a:rPr lang="en-US" smtClean="0"/>
              <a:t>Wednesday, March 15, 2023</a:t>
            </a:fld>
            <a:endParaRPr lang="en-US"/>
          </a:p>
        </p:txBody>
      </p:sp>
      <p:sp>
        <p:nvSpPr>
          <p:cNvPr id="6" name="Footer Placeholder 5">
            <a:extLst>
              <a:ext uri="{FF2B5EF4-FFF2-40B4-BE49-F238E27FC236}">
                <a16:creationId xmlns:a16="http://schemas.microsoft.com/office/drawing/2014/main" id="{DEE3649A-B9A2-4737-B47E-758DC140688B}"/>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250C1407-C705-451C-878E-8175DCCD500D}"/>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280903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F9955-0460-4A20-8FC6-300595560010}"/>
              </a:ext>
            </a:extLst>
          </p:cNvPr>
          <p:cNvSpPr>
            <a:spLocks noGrp="1"/>
          </p:cNvSpPr>
          <p:nvPr>
            <p:ph type="title"/>
          </p:nvPr>
        </p:nvSpPr>
        <p:spPr>
          <a:xfrm>
            <a:off x="420624" y="365125"/>
            <a:ext cx="10543032" cy="1325563"/>
          </a:xfrm>
        </p:spPr>
        <p:txBody>
          <a:bodyPr>
            <a:normAutofit/>
          </a:bodyPr>
          <a:lstStyle>
            <a:lvl1pPr>
              <a:defRPr sz="5200"/>
            </a:lvl1pPr>
          </a:lstStyle>
          <a:p>
            <a:r>
              <a:rPr lang="en-US" dirty="0"/>
              <a:t>Click to edit Master title style</a:t>
            </a:r>
          </a:p>
        </p:txBody>
      </p:sp>
      <p:sp>
        <p:nvSpPr>
          <p:cNvPr id="3" name="Text Placeholder 2">
            <a:extLst>
              <a:ext uri="{FF2B5EF4-FFF2-40B4-BE49-F238E27FC236}">
                <a16:creationId xmlns:a16="http://schemas.microsoft.com/office/drawing/2014/main" id="{BF95DDA7-4AAD-4EBE-880C-200E5F10A6C4}"/>
              </a:ext>
            </a:extLst>
          </p:cNvPr>
          <p:cNvSpPr>
            <a:spLocks noGrp="1"/>
          </p:cNvSpPr>
          <p:nvPr>
            <p:ph type="body" idx="1"/>
          </p:nvPr>
        </p:nvSpPr>
        <p:spPr>
          <a:xfrm>
            <a:off x="420624" y="1681163"/>
            <a:ext cx="5549697"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9717496-E470-4CF6-884C-F07390A4688A}"/>
              </a:ext>
            </a:extLst>
          </p:cNvPr>
          <p:cNvSpPr>
            <a:spLocks noGrp="1"/>
          </p:cNvSpPr>
          <p:nvPr>
            <p:ph sz="half" idx="2"/>
          </p:nvPr>
        </p:nvSpPr>
        <p:spPr>
          <a:xfrm>
            <a:off x="420624" y="2505075"/>
            <a:ext cx="5549697" cy="3526932"/>
          </a:xfrm>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8C438EA-D381-4F22-A911-ECDD6D04FB33}"/>
              </a:ext>
            </a:extLst>
          </p:cNvPr>
          <p:cNvSpPr>
            <a:spLocks noGrp="1"/>
          </p:cNvSpPr>
          <p:nvPr>
            <p:ph type="body" sz="quarter" idx="3"/>
          </p:nvPr>
        </p:nvSpPr>
        <p:spPr>
          <a:xfrm>
            <a:off x="5970321" y="1681163"/>
            <a:ext cx="4993335" cy="823912"/>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F255FA-A04D-49F2-8DB4-3CC082D0DBC8}"/>
              </a:ext>
            </a:extLst>
          </p:cNvPr>
          <p:cNvSpPr>
            <a:spLocks noGrp="1"/>
          </p:cNvSpPr>
          <p:nvPr>
            <p:ph sz="quarter" idx="4"/>
          </p:nvPr>
        </p:nvSpPr>
        <p:spPr>
          <a:xfrm>
            <a:off x="5970321" y="2505075"/>
            <a:ext cx="4993335" cy="3526932"/>
          </a:xfrm>
        </p:spPr>
        <p:txBody>
          <a:bodyPr/>
          <a:lstStyle>
            <a:lvl1pPr>
              <a:defRPr sz="2400"/>
            </a:lvl1pPr>
            <a:lvl2pPr>
              <a:defRPr sz="22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6A6298F3-0AEC-4811-99A4-B78AE3A70B1E}"/>
              </a:ext>
            </a:extLst>
          </p:cNvPr>
          <p:cNvSpPr>
            <a:spLocks noGrp="1"/>
          </p:cNvSpPr>
          <p:nvPr>
            <p:ph type="dt" sz="half" idx="10"/>
          </p:nvPr>
        </p:nvSpPr>
        <p:spPr>
          <a:xfrm>
            <a:off x="420624" y="6217920"/>
            <a:ext cx="2743200" cy="640080"/>
          </a:xfrm>
        </p:spPr>
        <p:txBody>
          <a:bodyPr/>
          <a:lstStyle/>
          <a:p>
            <a:fld id="{14039161-23B8-4738-9069-73EBE8884FDD}" type="datetime2">
              <a:rPr lang="en-US" smtClean="0"/>
              <a:t>Wednesday, March 15, 2023</a:t>
            </a:fld>
            <a:endParaRPr lang="en-US"/>
          </a:p>
        </p:txBody>
      </p:sp>
      <p:sp>
        <p:nvSpPr>
          <p:cNvPr id="8" name="Footer Placeholder 7">
            <a:extLst>
              <a:ext uri="{FF2B5EF4-FFF2-40B4-BE49-F238E27FC236}">
                <a16:creationId xmlns:a16="http://schemas.microsoft.com/office/drawing/2014/main" id="{AA7690B4-8A9A-4717-8B0B-2C921292656C}"/>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5328F00A-44BE-4E0A-B1CE-1FC489654F71}"/>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6530024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1F235-FBFF-453E-B90A-5758ED47C7B0}"/>
              </a:ext>
            </a:extLst>
          </p:cNvPr>
          <p:cNvSpPr>
            <a:spLocks noGrp="1"/>
          </p:cNvSpPr>
          <p:nvPr>
            <p:ph type="title"/>
          </p:nvPr>
        </p:nvSpPr>
        <p:spPr>
          <a:xfrm>
            <a:off x="420624" y="938306"/>
            <a:ext cx="10543032" cy="1325563"/>
          </a:xfrm>
        </p:spPr>
        <p:txBody>
          <a:bodyPr>
            <a:normAutofit/>
          </a:bodyPr>
          <a:lstStyle>
            <a:lvl1pPr>
              <a:defRPr sz="5200"/>
            </a:lvl1pPr>
          </a:lstStyle>
          <a:p>
            <a:r>
              <a:rPr lang="en-US" dirty="0"/>
              <a:t>Click to edit Master title style</a:t>
            </a:r>
          </a:p>
        </p:txBody>
      </p:sp>
      <p:sp>
        <p:nvSpPr>
          <p:cNvPr id="3" name="Date Placeholder 2">
            <a:extLst>
              <a:ext uri="{FF2B5EF4-FFF2-40B4-BE49-F238E27FC236}">
                <a16:creationId xmlns:a16="http://schemas.microsoft.com/office/drawing/2014/main" id="{D443A871-5A76-4349-99F0-C46C77380477}"/>
              </a:ext>
            </a:extLst>
          </p:cNvPr>
          <p:cNvSpPr>
            <a:spLocks noGrp="1"/>
          </p:cNvSpPr>
          <p:nvPr>
            <p:ph type="dt" sz="half" idx="10"/>
          </p:nvPr>
        </p:nvSpPr>
        <p:spPr/>
        <p:txBody>
          <a:bodyPr/>
          <a:lstStyle/>
          <a:p>
            <a:fld id="{FA994D44-7693-499F-AC6C-11696134FE3F}" type="datetime2">
              <a:rPr lang="en-US" smtClean="0"/>
              <a:t>Wednesday, March 15, 2023</a:t>
            </a:fld>
            <a:endParaRPr lang="en-US"/>
          </a:p>
        </p:txBody>
      </p:sp>
      <p:sp>
        <p:nvSpPr>
          <p:cNvPr id="4" name="Footer Placeholder 3">
            <a:extLst>
              <a:ext uri="{FF2B5EF4-FFF2-40B4-BE49-F238E27FC236}">
                <a16:creationId xmlns:a16="http://schemas.microsoft.com/office/drawing/2014/main" id="{F472E803-8BD9-40A2-8389-C19DA11480ED}"/>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F05414ED-B772-4B84-813E-E34C9A97C053}"/>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552520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562BDD-CBFF-4046-A6B2-A9ECCB7EA144}"/>
              </a:ext>
            </a:extLst>
          </p:cNvPr>
          <p:cNvSpPr>
            <a:spLocks noGrp="1"/>
          </p:cNvSpPr>
          <p:nvPr>
            <p:ph type="dt" sz="half" idx="10"/>
          </p:nvPr>
        </p:nvSpPr>
        <p:spPr/>
        <p:txBody>
          <a:bodyPr/>
          <a:lstStyle/>
          <a:p>
            <a:fld id="{363AF2AE-472C-4EF3-ABB2-24BAA9AE3CF7}" type="datetime2">
              <a:rPr lang="en-US" smtClean="0"/>
              <a:t>Wednesday, March 15, 2023</a:t>
            </a:fld>
            <a:endParaRPr lang="en-US"/>
          </a:p>
        </p:txBody>
      </p:sp>
      <p:sp>
        <p:nvSpPr>
          <p:cNvPr id="3" name="Footer Placeholder 2">
            <a:extLst>
              <a:ext uri="{FF2B5EF4-FFF2-40B4-BE49-F238E27FC236}">
                <a16:creationId xmlns:a16="http://schemas.microsoft.com/office/drawing/2014/main" id="{4690B5F6-6C28-4A86-AFD0-D7F93D461945}"/>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75910D5C-1634-451B-8D99-4D47EB3A11E7}"/>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23384574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712261-8522-4437-B612-7C7100D18896}"/>
              </a:ext>
            </a:extLst>
          </p:cNvPr>
          <p:cNvSpPr>
            <a:spLocks noGrp="1"/>
          </p:cNvSpPr>
          <p:nvPr>
            <p:ph type="title"/>
          </p:nvPr>
        </p:nvSpPr>
        <p:spPr>
          <a:xfrm>
            <a:off x="420624" y="457200"/>
            <a:ext cx="10543032" cy="1600200"/>
          </a:xfrm>
        </p:spPr>
        <p:txBody>
          <a:bodyPr anchor="b">
            <a:noAutofit/>
          </a:bodyPr>
          <a:lstStyle>
            <a:lvl1pPr>
              <a:defRPr sz="5200">
                <a:latin typeface="Dante (Headings)2"/>
              </a:defRPr>
            </a:lvl1pPr>
          </a:lstStyle>
          <a:p>
            <a:r>
              <a:rPr lang="en-US" dirty="0"/>
              <a:t>Click to edit Master title style</a:t>
            </a:r>
          </a:p>
        </p:txBody>
      </p:sp>
      <p:sp>
        <p:nvSpPr>
          <p:cNvPr id="3" name="Content Placeholder 2">
            <a:extLst>
              <a:ext uri="{FF2B5EF4-FFF2-40B4-BE49-F238E27FC236}">
                <a16:creationId xmlns:a16="http://schemas.microsoft.com/office/drawing/2014/main" id="{91BAA0AF-3F50-42BD-84B4-E70C3D004FB2}"/>
              </a:ext>
            </a:extLst>
          </p:cNvPr>
          <p:cNvSpPr>
            <a:spLocks noGrp="1"/>
          </p:cNvSpPr>
          <p:nvPr>
            <p:ph idx="1"/>
          </p:nvPr>
        </p:nvSpPr>
        <p:spPr>
          <a:xfrm>
            <a:off x="5183188" y="2199340"/>
            <a:ext cx="5780468" cy="3661710"/>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699C702B-2C4D-4590-8BEE-31940145C77A}"/>
              </a:ext>
            </a:extLst>
          </p:cNvPr>
          <p:cNvSpPr>
            <a:spLocks noGrp="1"/>
          </p:cNvSpPr>
          <p:nvPr>
            <p:ph type="body" sz="half" idx="2"/>
          </p:nvPr>
        </p:nvSpPr>
        <p:spPr>
          <a:xfrm>
            <a:off x="420624" y="2199340"/>
            <a:ext cx="4489180"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94813E-250B-4422-AE46-5E1AB964A417}"/>
              </a:ext>
            </a:extLst>
          </p:cNvPr>
          <p:cNvSpPr>
            <a:spLocks noGrp="1"/>
          </p:cNvSpPr>
          <p:nvPr>
            <p:ph type="dt" sz="half" idx="10"/>
          </p:nvPr>
        </p:nvSpPr>
        <p:spPr>
          <a:xfrm>
            <a:off x="420624" y="6217920"/>
            <a:ext cx="2743200" cy="640080"/>
          </a:xfrm>
        </p:spPr>
        <p:txBody>
          <a:bodyPr/>
          <a:lstStyle/>
          <a:p>
            <a:fld id="{EAEA162C-A7C1-4263-9453-1BAFF8C39559}" type="datetime2">
              <a:rPr lang="en-US" smtClean="0"/>
              <a:t>Wednesday, March 15, 2023</a:t>
            </a:fld>
            <a:endParaRPr lang="en-US"/>
          </a:p>
        </p:txBody>
      </p:sp>
      <p:sp>
        <p:nvSpPr>
          <p:cNvPr id="6" name="Footer Placeholder 5">
            <a:extLst>
              <a:ext uri="{FF2B5EF4-FFF2-40B4-BE49-F238E27FC236}">
                <a16:creationId xmlns:a16="http://schemas.microsoft.com/office/drawing/2014/main" id="{61CB5B81-E9CC-45F3-8EF1-35D2C8FF1550}"/>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F5DA7E97-5A73-4602-9582-6CDACB9185F3}"/>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552429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5334B-3019-4CA1-B658-779001922412}"/>
              </a:ext>
            </a:extLst>
          </p:cNvPr>
          <p:cNvSpPr>
            <a:spLocks noGrp="1"/>
          </p:cNvSpPr>
          <p:nvPr>
            <p:ph type="title"/>
          </p:nvPr>
        </p:nvSpPr>
        <p:spPr>
          <a:xfrm>
            <a:off x="420624" y="457200"/>
            <a:ext cx="4489180" cy="1600200"/>
          </a:xfrm>
        </p:spPr>
        <p:txBody>
          <a:bodyPr anchor="b">
            <a:norm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AFD3CC12-FD6B-41A3-BF67-D600CC4383A3}"/>
              </a:ext>
            </a:extLst>
          </p:cNvPr>
          <p:cNvSpPr>
            <a:spLocks noGrp="1"/>
          </p:cNvSpPr>
          <p:nvPr>
            <p:ph type="pic" idx="1"/>
          </p:nvPr>
        </p:nvSpPr>
        <p:spPr>
          <a:xfrm>
            <a:off x="5183188" y="987425"/>
            <a:ext cx="6172200" cy="4873625"/>
          </a:xfrm>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0DDB2BD5-DC18-460B-BFCC-5B2447D2B094}"/>
              </a:ext>
            </a:extLst>
          </p:cNvPr>
          <p:cNvSpPr>
            <a:spLocks noGrp="1"/>
          </p:cNvSpPr>
          <p:nvPr>
            <p:ph type="body" sz="half" idx="2"/>
          </p:nvPr>
        </p:nvSpPr>
        <p:spPr>
          <a:xfrm>
            <a:off x="420624" y="2199340"/>
            <a:ext cx="4489180" cy="3669647"/>
          </a:xfrm>
        </p:spPr>
        <p:txBody>
          <a:bodyPr>
            <a:normAutofit/>
          </a:bodyPr>
          <a:lstStyle>
            <a:lvl1pPr marL="0" indent="0">
              <a:buNone/>
              <a:defRPr sz="2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8BAF6305-9768-4792-866C-91238D45695D}"/>
              </a:ext>
            </a:extLst>
          </p:cNvPr>
          <p:cNvSpPr>
            <a:spLocks noGrp="1"/>
          </p:cNvSpPr>
          <p:nvPr>
            <p:ph type="dt" sz="half" idx="10"/>
          </p:nvPr>
        </p:nvSpPr>
        <p:spPr>
          <a:xfrm>
            <a:off x="420624" y="6217920"/>
            <a:ext cx="2743200" cy="640080"/>
          </a:xfrm>
        </p:spPr>
        <p:txBody>
          <a:bodyPr/>
          <a:lstStyle/>
          <a:p>
            <a:fld id="{64DF6793-3458-4587-8168-65F0C37A92D2}" type="datetime2">
              <a:rPr lang="en-US" smtClean="0"/>
              <a:t>Wednesday, March 15, 2023</a:t>
            </a:fld>
            <a:endParaRPr lang="en-US"/>
          </a:p>
        </p:txBody>
      </p:sp>
      <p:sp>
        <p:nvSpPr>
          <p:cNvPr id="6" name="Footer Placeholder 5">
            <a:extLst>
              <a:ext uri="{FF2B5EF4-FFF2-40B4-BE49-F238E27FC236}">
                <a16:creationId xmlns:a16="http://schemas.microsoft.com/office/drawing/2014/main" id="{2CDBF050-0FF1-499F-936E-FAAE50DC3D3E}"/>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08902C2E-1542-46B4-85B1-7A4B3F7724FC}"/>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3190260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D930A-6467-4C46-BA13-A0F5EC12FF67}"/>
              </a:ext>
            </a:extLst>
          </p:cNvPr>
          <p:cNvSpPr>
            <a:spLocks noGrp="1"/>
          </p:cNvSpPr>
          <p:nvPr>
            <p:ph type="title"/>
          </p:nvPr>
        </p:nvSpPr>
        <p:spPr/>
        <p:txBody>
          <a:bodyPr>
            <a:normAutofit/>
          </a:bodyPr>
          <a:lstStyle>
            <a:lvl1pPr>
              <a:defRPr sz="5200"/>
            </a:lvl1p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D841977A-7872-4BE8-8C5C-D2099BEDBB7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2CB8191-8A0C-4077-9A2D-0255BF81A9D0}"/>
              </a:ext>
            </a:extLst>
          </p:cNvPr>
          <p:cNvSpPr>
            <a:spLocks noGrp="1"/>
          </p:cNvSpPr>
          <p:nvPr>
            <p:ph type="dt" sz="half" idx="10"/>
          </p:nvPr>
        </p:nvSpPr>
        <p:spPr/>
        <p:txBody>
          <a:bodyPr/>
          <a:lstStyle/>
          <a:p>
            <a:fld id="{2FA17F0E-8070-4DFE-A821-9A699EDBAD7E}" type="datetime2">
              <a:rPr lang="en-US" smtClean="0"/>
              <a:t>Wednesday, March 15, 2023</a:t>
            </a:fld>
            <a:endParaRPr lang="en-US"/>
          </a:p>
        </p:txBody>
      </p:sp>
      <p:sp>
        <p:nvSpPr>
          <p:cNvPr id="5" name="Footer Placeholder 4">
            <a:extLst>
              <a:ext uri="{FF2B5EF4-FFF2-40B4-BE49-F238E27FC236}">
                <a16:creationId xmlns:a16="http://schemas.microsoft.com/office/drawing/2014/main" id="{BF441B40-57AC-45F3-9AAC-DC2BEBB12184}"/>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9B6D65F4-29FA-451A-878F-768E426A7EDA}"/>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2844239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76A9FC-D582-4FC8-B641-9F77B4DD15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3A1683-12F6-4BA6-AD1A-F98C609514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1141D6-1E1A-4A54-A9B4-57F86865FC03}"/>
              </a:ext>
            </a:extLst>
          </p:cNvPr>
          <p:cNvSpPr>
            <a:spLocks noGrp="1"/>
          </p:cNvSpPr>
          <p:nvPr>
            <p:ph type="dt" sz="half" idx="10"/>
          </p:nvPr>
        </p:nvSpPr>
        <p:spPr/>
        <p:txBody>
          <a:bodyPr/>
          <a:lstStyle/>
          <a:p>
            <a:fld id="{D88D34AE-C7BF-46E5-A968-01C6641F6476}" type="datetime2">
              <a:rPr lang="en-US" smtClean="0"/>
              <a:t>Wednesday, March 15, 2023</a:t>
            </a:fld>
            <a:endParaRPr lang="en-US"/>
          </a:p>
        </p:txBody>
      </p:sp>
      <p:sp>
        <p:nvSpPr>
          <p:cNvPr id="5" name="Footer Placeholder 4">
            <a:extLst>
              <a:ext uri="{FF2B5EF4-FFF2-40B4-BE49-F238E27FC236}">
                <a16:creationId xmlns:a16="http://schemas.microsoft.com/office/drawing/2014/main" id="{E57541D6-4702-4421-AEB2-D6CA3AADBA4F}"/>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C3C9F43-CD60-4C38-94C9-0E6D3B7224FD}"/>
              </a:ext>
            </a:extLst>
          </p:cNvPr>
          <p:cNvSpPr>
            <a:spLocks noGrp="1"/>
          </p:cNvSpPr>
          <p:nvPr>
            <p:ph type="sldNum" sz="quarter" idx="12"/>
          </p:nvPr>
        </p:nvSpPr>
        <p:spPr/>
        <p:txBody>
          <a:bodyPr/>
          <a:lstStyle/>
          <a:p>
            <a:fld id="{3A4F6043-7A67-491B-98BC-F933DED7226D}" type="slidenum">
              <a:rPr lang="en-US" smtClean="0"/>
              <a:pPr/>
              <a:t>‹#›</a:t>
            </a:fld>
            <a:endParaRPr lang="en-US"/>
          </a:p>
        </p:txBody>
      </p:sp>
    </p:spTree>
    <p:extLst>
      <p:ext uri="{BB962C8B-B14F-4D97-AF65-F5344CB8AC3E}">
        <p14:creationId xmlns:p14="http://schemas.microsoft.com/office/powerpoint/2010/main" val="2453224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86836B-C327-49CB-ADF2-2E730C4A91BF}"/>
              </a:ext>
            </a:extLst>
          </p:cNvPr>
          <p:cNvSpPr/>
          <p:nvPr/>
        </p:nvSpPr>
        <p:spPr>
          <a:xfrm>
            <a:off x="0"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310F61-136C-42B3-981B-FDE3DD0A8135}"/>
              </a:ext>
            </a:extLst>
          </p:cNvPr>
          <p:cNvSpPr/>
          <p:nvPr/>
        </p:nvSpPr>
        <p:spPr>
          <a:xfrm>
            <a:off x="1478322" y="709375"/>
            <a:ext cx="10713675" cy="5419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392AF870-601F-4570-A8A9-1003F8939C55}"/>
              </a:ext>
            </a:extLst>
          </p:cNvPr>
          <p:cNvSpPr>
            <a:spLocks noGrp="1"/>
          </p:cNvSpPr>
          <p:nvPr>
            <p:ph type="title"/>
          </p:nvPr>
        </p:nvSpPr>
        <p:spPr>
          <a:xfrm>
            <a:off x="420624" y="365125"/>
            <a:ext cx="10543032"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BCCCECD-B6E7-4C40-8A84-65FD5A3F0AE2}"/>
              </a:ext>
            </a:extLst>
          </p:cNvPr>
          <p:cNvSpPr>
            <a:spLocks noGrp="1"/>
          </p:cNvSpPr>
          <p:nvPr>
            <p:ph type="body" idx="1"/>
          </p:nvPr>
        </p:nvSpPr>
        <p:spPr>
          <a:xfrm>
            <a:off x="420624" y="1825625"/>
            <a:ext cx="10543032"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C43EFA4D-0E39-4E26-B43C-5D1084B3BAE2}"/>
              </a:ext>
            </a:extLst>
          </p:cNvPr>
          <p:cNvSpPr>
            <a:spLocks noGrp="1"/>
          </p:cNvSpPr>
          <p:nvPr>
            <p:ph type="dt" sz="half" idx="2"/>
          </p:nvPr>
        </p:nvSpPr>
        <p:spPr>
          <a:xfrm>
            <a:off x="420624" y="6217920"/>
            <a:ext cx="2743200" cy="640080"/>
          </a:xfrm>
          <a:prstGeom prst="rect">
            <a:avLst/>
          </a:prstGeom>
        </p:spPr>
        <p:txBody>
          <a:bodyPr vert="horz" lIns="91440" tIns="45720" rIns="91440" bIns="45720" rtlCol="0" anchor="ctr"/>
          <a:lstStyle>
            <a:lvl1pPr algn="l">
              <a:defRPr sz="1000">
                <a:solidFill>
                  <a:schemeClr val="tx2"/>
                </a:solidFill>
              </a:defRPr>
            </a:lvl1pPr>
          </a:lstStyle>
          <a:p>
            <a:fld id="{E8352ED3-3C46-4C9A-9738-67B2D875E7E2}" type="datetime2">
              <a:rPr lang="en-US" smtClean="0"/>
              <a:pPr/>
              <a:t>Wednesday, March 15, 2023</a:t>
            </a:fld>
            <a:endParaRPr lang="en-US" dirty="0"/>
          </a:p>
        </p:txBody>
      </p:sp>
      <p:sp>
        <p:nvSpPr>
          <p:cNvPr id="5" name="Footer Placeholder 4">
            <a:extLst>
              <a:ext uri="{FF2B5EF4-FFF2-40B4-BE49-F238E27FC236}">
                <a16:creationId xmlns:a16="http://schemas.microsoft.com/office/drawing/2014/main" id="{AE8851EA-2F2C-4012-8B96-51179BDD11B7}"/>
              </a:ext>
            </a:extLst>
          </p:cNvPr>
          <p:cNvSpPr>
            <a:spLocks noGrp="1"/>
          </p:cNvSpPr>
          <p:nvPr>
            <p:ph type="ftr" sz="quarter" idx="3"/>
          </p:nvPr>
        </p:nvSpPr>
        <p:spPr>
          <a:xfrm>
            <a:off x="3767328" y="6217920"/>
            <a:ext cx="7196328" cy="640080"/>
          </a:xfrm>
          <a:prstGeom prst="rect">
            <a:avLst/>
          </a:prstGeom>
        </p:spPr>
        <p:txBody>
          <a:bodyPr vert="horz" lIns="91440" tIns="45720" rIns="91440" bIns="45720" rtlCol="0" anchor="ctr"/>
          <a:lstStyle>
            <a:lvl1pPr algn="r">
              <a:defRPr sz="1000">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17BB8ACB-7A60-4D76-A149-0C57A30E0161}"/>
              </a:ext>
            </a:extLst>
          </p:cNvPr>
          <p:cNvSpPr>
            <a:spLocks noGrp="1"/>
          </p:cNvSpPr>
          <p:nvPr>
            <p:ph type="sldNum" sz="quarter" idx="4"/>
          </p:nvPr>
        </p:nvSpPr>
        <p:spPr>
          <a:xfrm>
            <a:off x="11503152" y="0"/>
            <a:ext cx="685800" cy="685800"/>
          </a:xfrm>
          <a:prstGeom prst="rect">
            <a:avLst/>
          </a:prstGeom>
        </p:spPr>
        <p:txBody>
          <a:bodyPr vert="horz" lIns="91440" tIns="45720" rIns="91440" bIns="45720" rtlCol="0" anchor="ctr"/>
          <a:lstStyle>
            <a:lvl1pPr algn="ctr">
              <a:defRPr sz="1000">
                <a:solidFill>
                  <a:schemeClr val="tx2"/>
                </a:solidFill>
              </a:defRPr>
            </a:lvl1pPr>
          </a:lstStyle>
          <a:p>
            <a:fld id="{3A4F6043-7A67-491B-98BC-F933DED7226D}" type="slidenum">
              <a:rPr lang="en-US" smtClean="0"/>
              <a:pPr/>
              <a:t>‹#›</a:t>
            </a:fld>
            <a:endParaRPr lang="en-US" dirty="0"/>
          </a:p>
        </p:txBody>
      </p:sp>
    </p:spTree>
    <p:extLst>
      <p:ext uri="{BB962C8B-B14F-4D97-AF65-F5344CB8AC3E}">
        <p14:creationId xmlns:p14="http://schemas.microsoft.com/office/powerpoint/2010/main" val="3366736034"/>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90000"/>
        </a:lnSpc>
        <a:spcBef>
          <a:spcPct val="0"/>
        </a:spcBef>
        <a:buNone/>
        <a:defRPr sz="4000" kern="120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Wingdings 2" panose="05020102010507070707" pitchFamily="18" charset="2"/>
        <a:buChar char=""/>
        <a:defRPr sz="20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Clr>
          <a:schemeClr val="accent2"/>
        </a:buClr>
        <a:buFont typeface="Wingdings 2" panose="05020102010507070707" pitchFamily="18" charset="2"/>
        <a:buChar char=""/>
        <a:defRPr sz="18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Clr>
          <a:schemeClr val="accent2"/>
        </a:buClr>
        <a:buFont typeface="Wingdings 2" panose="05020102010507070707" pitchFamily="18" charset="2"/>
        <a:buChar char=""/>
        <a:defRPr sz="16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Clr>
          <a:schemeClr val="accent2"/>
        </a:buClr>
        <a:buFont typeface="Wingdings 2" panose="05020102010507070707" pitchFamily="18" charset="2"/>
        <a:buChar char=""/>
        <a:defRPr sz="14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Clr>
          <a:schemeClr val="accent2"/>
        </a:buClr>
        <a:buFont typeface="Wingdings 2" panose="05020102010507070707" pitchFamily="18" charset="2"/>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customXml" Target="../ink/ink1.xml"/><Relationship Id="rId7"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opennem.org.au/energy/sa1/?range=3d&amp;interval=30m"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s://www.aemc.gov.au/rule-changes/access-pricing-and-incentive-arrangements-distributed-energy-resources"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package" Target="../embeddings/Microsoft_Excel_Worksheet.xlsx"/><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package" Target="../embeddings/Microsoft_Excel_Worksheet1.xlsx"/><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package" Target="../embeddings/Microsoft_Excel_Worksheet2.xlsx"/><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aemo.com.au/energy-systems/electricity/national-electricity-market-nem/nem-forecasting-and-planning/south-australian-advisory-functions" TargetMode="External"/><Relationship Id="rId7" Type="http://schemas.openxmlformats.org/officeDocument/2006/relationships/hyperlink" Target="https://www.aer.gov.au/networks-pipelines/performance-reporting" TargetMode="External"/><Relationship Id="rId2" Type="http://schemas.openxmlformats.org/officeDocument/2006/relationships/hyperlink" Target="https://www.energy.gov.au/publications/australian-energy-update-2022" TargetMode="External"/><Relationship Id="rId1" Type="http://schemas.openxmlformats.org/officeDocument/2006/relationships/slideLayout" Target="../slideLayouts/slideLayout2.xml"/><Relationship Id="rId6" Type="http://schemas.openxmlformats.org/officeDocument/2006/relationships/hyperlink" Target="https://www.aer.gov.au/retail-markets/performance-reporting" TargetMode="External"/><Relationship Id="rId5" Type="http://schemas.openxmlformats.org/officeDocument/2006/relationships/hyperlink" Target="https://www.aemc.gov.au/market-reviews-advice/residential-electricity-price-trends-2021" TargetMode="External"/><Relationship Id="rId4" Type="http://schemas.openxmlformats.org/officeDocument/2006/relationships/hyperlink" Target="https://www.abs.gov.au/statistics/economy/price-indexes-and-inflation/consumer-price-index-australia/latest-release#data-downloa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5955B3A-C08D-43E6-ABEF-A4F616FB68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Rectangle 10">
            <a:extLst>
              <a:ext uri="{FF2B5EF4-FFF2-40B4-BE49-F238E27FC236}">
                <a16:creationId xmlns:a16="http://schemas.microsoft.com/office/drawing/2014/main" id="{C719694A-8B4E-4127-9C08-9B8F39B6F2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Rectangle 12">
            <a:extLst>
              <a:ext uri="{FF2B5EF4-FFF2-40B4-BE49-F238E27FC236}">
                <a16:creationId xmlns:a16="http://schemas.microsoft.com/office/drawing/2014/main" id="{52D36E6B-D7EF-409B-B48D-1628C06EE1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2A59B7-AF1E-1759-46C0-F5E1EF46683E}"/>
              </a:ext>
            </a:extLst>
          </p:cNvPr>
          <p:cNvSpPr>
            <a:spLocks noGrp="1"/>
          </p:cNvSpPr>
          <p:nvPr>
            <p:ph type="ctrTitle"/>
          </p:nvPr>
        </p:nvSpPr>
        <p:spPr>
          <a:xfrm>
            <a:off x="422899" y="3854831"/>
            <a:ext cx="5278995" cy="2156581"/>
          </a:xfrm>
        </p:spPr>
        <p:txBody>
          <a:bodyPr anchor="t">
            <a:normAutofit/>
          </a:bodyPr>
          <a:lstStyle/>
          <a:p>
            <a:pPr algn="l"/>
            <a:r>
              <a:rPr lang="en-AU" sz="4800" dirty="0"/>
              <a:t>Dr Andrew Nance</a:t>
            </a:r>
          </a:p>
        </p:txBody>
      </p:sp>
      <p:sp>
        <p:nvSpPr>
          <p:cNvPr id="3" name="Subtitle 2">
            <a:extLst>
              <a:ext uri="{FF2B5EF4-FFF2-40B4-BE49-F238E27FC236}">
                <a16:creationId xmlns:a16="http://schemas.microsoft.com/office/drawing/2014/main" id="{3D9503FA-52A5-923A-B306-81483A8F7180}"/>
              </a:ext>
            </a:extLst>
          </p:cNvPr>
          <p:cNvSpPr>
            <a:spLocks noGrp="1"/>
          </p:cNvSpPr>
          <p:nvPr>
            <p:ph type="subTitle" idx="1"/>
          </p:nvPr>
        </p:nvSpPr>
        <p:spPr>
          <a:xfrm>
            <a:off x="5701894" y="3854830"/>
            <a:ext cx="5785800" cy="2156579"/>
          </a:xfrm>
        </p:spPr>
        <p:txBody>
          <a:bodyPr anchor="t">
            <a:normAutofit/>
          </a:bodyPr>
          <a:lstStyle/>
          <a:p>
            <a:pPr algn="l"/>
            <a:r>
              <a:rPr lang="en-AU" dirty="0"/>
              <a:t>SAPN People’s Panel, 4</a:t>
            </a:r>
            <a:r>
              <a:rPr lang="en-AU" baseline="30000" dirty="0"/>
              <a:t>th</a:t>
            </a:r>
            <a:r>
              <a:rPr lang="en-AU" dirty="0"/>
              <a:t> March 2023</a:t>
            </a:r>
          </a:p>
          <a:p>
            <a:pPr algn="l"/>
            <a:endParaRPr lang="en-GB" sz="2200" dirty="0"/>
          </a:p>
          <a:p>
            <a:pPr algn="l"/>
            <a:r>
              <a:rPr lang="en-GB" sz="2200" dirty="0"/>
              <a:t>Export Tariff Deliberations</a:t>
            </a:r>
            <a:endParaRPr lang="en-AU" sz="2200" dirty="0"/>
          </a:p>
        </p:txBody>
      </p:sp>
      <p:sp>
        <p:nvSpPr>
          <p:cNvPr id="15" name="Rectangle 14">
            <a:extLst>
              <a:ext uri="{FF2B5EF4-FFF2-40B4-BE49-F238E27FC236}">
                <a16:creationId xmlns:a16="http://schemas.microsoft.com/office/drawing/2014/main" id="{816D2053-BB10-4615-A38D-86EEC0D863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422144" cy="3599020"/>
          </a:xfrm>
          <a:prstGeom prst="rect">
            <a:avLst/>
          </a:prstGeom>
          <a:solidFill>
            <a:srgbClr val="EFF624">
              <a:alpha val="25000"/>
            </a:srgbClr>
          </a:solidFill>
          <a:ln w="25400" cap="flat">
            <a:no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en-US" sz="3000" b="0" i="0" u="none" strike="noStrike" cap="none" spc="0" normalizeH="0" baseline="0">
              <a:ln>
                <a:noFill/>
              </a:ln>
              <a:solidFill>
                <a:srgbClr val="000000"/>
              </a:solidFill>
              <a:effectLst/>
              <a:uFillTx/>
              <a:latin typeface="Helvetica Neue Medium"/>
              <a:ea typeface="Helvetica Neue Medium"/>
              <a:cs typeface="Helvetica Neue Medium"/>
              <a:sym typeface="Helvetica Neue Medium"/>
            </a:endParaRPr>
          </a:p>
        </p:txBody>
      </p:sp>
      <p:pic>
        <p:nvPicPr>
          <p:cNvPr id="4" name="Picture 3" descr="Jigsaw puzzles in plastic figures">
            <a:extLst>
              <a:ext uri="{FF2B5EF4-FFF2-40B4-BE49-F238E27FC236}">
                <a16:creationId xmlns:a16="http://schemas.microsoft.com/office/drawing/2014/main" id="{531BF3FD-06AB-E06A-C2D6-379FC09F043F}"/>
              </a:ext>
            </a:extLst>
          </p:cNvPr>
          <p:cNvPicPr>
            <a:picLocks noChangeAspect="1"/>
          </p:cNvPicPr>
          <p:nvPr/>
        </p:nvPicPr>
        <p:blipFill rotWithShape="1">
          <a:blip r:embed="rId2" cstate="hqprint">
            <a:extLst>
              <a:ext uri="{BEBA8EAE-BF5A-486C-A8C5-ECC9F3942E4B}">
                <a14:imgProps xmlns:a14="http://schemas.microsoft.com/office/drawing/2010/main">
                  <a14:imgLayer r:embed="rId3">
                    <a14:imgEffect>
                      <a14:artisticPencilSketch/>
                    </a14:imgEffect>
                    <a14:imgEffect>
                      <a14:colorTemperature colorTemp="7200"/>
                    </a14:imgEffect>
                  </a14:imgLayer>
                </a14:imgProps>
              </a:ext>
              <a:ext uri="{28A0092B-C50C-407E-A947-70E740481C1C}">
                <a14:useLocalDpi xmlns:a14="http://schemas.microsoft.com/office/drawing/2010/main"/>
              </a:ext>
            </a:extLst>
          </a:blip>
          <a:srcRect r="-1"/>
          <a:stretch/>
        </p:blipFill>
        <p:spPr>
          <a:xfrm>
            <a:off x="24561" y="10"/>
            <a:ext cx="11082529" cy="3599011"/>
          </a:xfrm>
          <a:prstGeom prst="rect">
            <a:avLst/>
          </a:prstGeom>
        </p:spPr>
      </p:pic>
      <p:cxnSp>
        <p:nvCxnSpPr>
          <p:cNvPr id="17" name="Straight Connector 16">
            <a:extLst>
              <a:ext uri="{FF2B5EF4-FFF2-40B4-BE49-F238E27FC236}">
                <a16:creationId xmlns:a16="http://schemas.microsoft.com/office/drawing/2014/main" id="{CF2CC60F-C99A-48C5-856F-3C79856E9E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rgbClr val="EFF624"/>
            </a:solidFill>
            <a:prstDash val="dash"/>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8A2ED1C-4B10-41E7-9BF6-7447B99B98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rgbClr val="EFF624"/>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53951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D8699B-9B6F-CC29-ACDE-56FDEBD067B4}"/>
              </a:ext>
            </a:extLst>
          </p:cNvPr>
          <p:cNvSpPr>
            <a:spLocks noGrp="1"/>
          </p:cNvSpPr>
          <p:nvPr>
            <p:ph type="title"/>
          </p:nvPr>
        </p:nvSpPr>
        <p:spPr/>
        <p:txBody>
          <a:bodyPr/>
          <a:lstStyle/>
          <a:p>
            <a:r>
              <a:rPr lang="en-AU" dirty="0"/>
              <a:t>Agenda</a:t>
            </a:r>
          </a:p>
        </p:txBody>
      </p:sp>
      <p:sp>
        <p:nvSpPr>
          <p:cNvPr id="3" name="Content Placeholder 2">
            <a:extLst>
              <a:ext uri="{FF2B5EF4-FFF2-40B4-BE49-F238E27FC236}">
                <a16:creationId xmlns:a16="http://schemas.microsoft.com/office/drawing/2014/main" id="{3E8CB457-8CEB-1AB2-4AA9-93D1B2FDF4C2}"/>
              </a:ext>
            </a:extLst>
          </p:cNvPr>
          <p:cNvSpPr>
            <a:spLocks noGrp="1"/>
          </p:cNvSpPr>
          <p:nvPr>
            <p:ph idx="1"/>
          </p:nvPr>
        </p:nvSpPr>
        <p:spPr/>
        <p:txBody>
          <a:bodyPr>
            <a:normAutofit fontScale="92500" lnSpcReduction="10000"/>
          </a:bodyPr>
          <a:lstStyle/>
          <a:p>
            <a:r>
              <a:rPr lang="en-AU" dirty="0"/>
              <a:t>Recap: Why focus on the Consumer?</a:t>
            </a:r>
          </a:p>
          <a:p>
            <a:r>
              <a:rPr lang="en-AU" dirty="0"/>
              <a:t>Recap: Who’s who in the Zoo</a:t>
            </a:r>
          </a:p>
          <a:p>
            <a:r>
              <a:rPr lang="en-AU" dirty="0"/>
              <a:t>Recap: Network Tariffs = delivery fees</a:t>
            </a:r>
          </a:p>
          <a:p>
            <a:r>
              <a:rPr lang="en-AU" dirty="0"/>
              <a:t>Andy’s Electricity Bills</a:t>
            </a:r>
          </a:p>
          <a:p>
            <a:r>
              <a:rPr lang="en-AU" dirty="0"/>
              <a:t>The problem to be solved: Lots of solar, Network getting congested (the $ from the Energy Transition focussed conversation)</a:t>
            </a:r>
          </a:p>
          <a:p>
            <a:r>
              <a:rPr lang="en-AU" dirty="0"/>
              <a:t>The Question posed to the Panel</a:t>
            </a:r>
          </a:p>
          <a:p>
            <a:r>
              <a:rPr lang="en-AU" dirty="0"/>
              <a:t>Tariff Principles developed in 2016 ?</a:t>
            </a:r>
          </a:p>
          <a:p>
            <a:r>
              <a:rPr lang="en-AU" dirty="0"/>
              <a:t>Intro to Bryn and Helen from SA Power Networks </a:t>
            </a:r>
          </a:p>
          <a:p>
            <a:r>
              <a:rPr lang="en-AU" dirty="0"/>
              <a:t>What other networks have proposed – timing: Mandatory, </a:t>
            </a:r>
            <a:r>
              <a:rPr lang="en-AU" dirty="0" err="1"/>
              <a:t>Opt</a:t>
            </a:r>
            <a:r>
              <a:rPr lang="en-AU" dirty="0"/>
              <a:t> in and </a:t>
            </a:r>
            <a:r>
              <a:rPr lang="en-AU" dirty="0" err="1"/>
              <a:t>Opt</a:t>
            </a:r>
            <a:r>
              <a:rPr lang="en-AU" dirty="0"/>
              <a:t> out</a:t>
            </a:r>
          </a:p>
        </p:txBody>
      </p:sp>
    </p:spTree>
    <p:extLst>
      <p:ext uri="{BB962C8B-B14F-4D97-AF65-F5344CB8AC3E}">
        <p14:creationId xmlns:p14="http://schemas.microsoft.com/office/powerpoint/2010/main" val="253527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0F212-ED38-232B-4E9D-A900B8268667}"/>
              </a:ext>
            </a:extLst>
          </p:cNvPr>
          <p:cNvSpPr>
            <a:spLocks noGrp="1"/>
          </p:cNvSpPr>
          <p:nvPr>
            <p:ph type="title"/>
          </p:nvPr>
        </p:nvSpPr>
        <p:spPr/>
        <p:txBody>
          <a:bodyPr>
            <a:normAutofit/>
          </a:bodyPr>
          <a:lstStyle/>
          <a:p>
            <a:r>
              <a:rPr lang="en-AU" sz="4400" dirty="0"/>
              <a:t>Why focus on the Consumer?</a:t>
            </a:r>
          </a:p>
        </p:txBody>
      </p:sp>
      <p:sp>
        <p:nvSpPr>
          <p:cNvPr id="3" name="Content Placeholder 2">
            <a:extLst>
              <a:ext uri="{FF2B5EF4-FFF2-40B4-BE49-F238E27FC236}">
                <a16:creationId xmlns:a16="http://schemas.microsoft.com/office/drawing/2014/main" id="{0D2BBDFE-611D-ED9D-BF6B-B7E0CA58F3BD}"/>
              </a:ext>
            </a:extLst>
          </p:cNvPr>
          <p:cNvSpPr>
            <a:spLocks noGrp="1"/>
          </p:cNvSpPr>
          <p:nvPr>
            <p:ph idx="1"/>
          </p:nvPr>
        </p:nvSpPr>
        <p:spPr/>
        <p:txBody>
          <a:bodyPr>
            <a:normAutofit lnSpcReduction="10000"/>
          </a:bodyPr>
          <a:lstStyle/>
          <a:p>
            <a:r>
              <a:rPr lang="en-AU" dirty="0"/>
              <a:t>Adam Smith – Wealth of Nations 1776</a:t>
            </a:r>
          </a:p>
          <a:p>
            <a:pPr indent="0">
              <a:lnSpc>
                <a:spcPct val="110000"/>
              </a:lnSpc>
              <a:spcBef>
                <a:spcPts val="1200"/>
              </a:spcBef>
              <a:spcAft>
                <a:spcPts val="800"/>
              </a:spcAft>
              <a:buNone/>
            </a:pPr>
            <a:r>
              <a:rPr lang="en-AU" sz="1800" i="1" dirty="0">
                <a:solidFill>
                  <a:srgbClr val="000000"/>
                </a:solidFill>
                <a:effectLst/>
                <a:ea typeface="DengXian" panose="02010600030101010101" pitchFamily="2" charset="-122"/>
                <a:cs typeface="Cordia New" panose="020B0304020202020204" pitchFamily="34" charset="-34"/>
              </a:rPr>
              <a:t>Consumption is the sole end and purpose of all production; and the interest of the producer ought to be attended to, only so far as it may be necessary for promoting that of the consumer.</a:t>
            </a:r>
            <a:endParaRPr lang="en-AU" sz="1800" dirty="0">
              <a:effectLst/>
              <a:ea typeface="DengXian" panose="02010600030101010101" pitchFamily="2" charset="-122"/>
              <a:cs typeface="Cordia New" panose="020B0304020202020204" pitchFamily="34" charset="-34"/>
            </a:endParaRPr>
          </a:p>
          <a:p>
            <a:pPr marL="457200" lvl="1" indent="0">
              <a:lnSpc>
                <a:spcPct val="107000"/>
              </a:lnSpc>
              <a:spcBef>
                <a:spcPts val="0"/>
              </a:spcBef>
              <a:spcAft>
                <a:spcPts val="800"/>
              </a:spcAft>
              <a:buNone/>
            </a:pPr>
            <a:r>
              <a:rPr lang="en-AU" sz="1500" dirty="0">
                <a:solidFill>
                  <a:srgbClr val="000000"/>
                </a:solidFill>
                <a:effectLst/>
                <a:latin typeface="Arial" panose="020B0604020202020204" pitchFamily="34" charset="0"/>
                <a:ea typeface="DengXian" panose="02010600030101010101" pitchFamily="2" charset="-122"/>
                <a:cs typeface="Arial" panose="020B0604020202020204" pitchFamily="34" charset="0"/>
              </a:rPr>
              <a:t>An Inquiry into the Nature and Causes of the Wealth Of Nations (1776), Book IV Chapter VIII, v. ii, p. 660, para. 49.</a:t>
            </a:r>
            <a:endParaRPr lang="en-AU" sz="1500" dirty="0">
              <a:latin typeface="Arial" panose="020B0604020202020204" pitchFamily="34" charset="0"/>
              <a:cs typeface="Arial" panose="020B0604020202020204" pitchFamily="34" charset="0"/>
            </a:endParaRPr>
          </a:p>
          <a:p>
            <a:r>
              <a:rPr lang="en-AU" dirty="0"/>
              <a:t>The National Electricity Objective</a:t>
            </a:r>
          </a:p>
          <a:p>
            <a:pPr marL="457200" lvl="1" indent="0">
              <a:buNone/>
            </a:pPr>
            <a:r>
              <a:rPr lang="en-GB" sz="1800" b="0" i="1" dirty="0">
                <a:solidFill>
                  <a:srgbClr val="000000"/>
                </a:solidFill>
                <a:effectLst/>
              </a:rPr>
              <a:t>“to promote efficient investment in, and efficient operation and use of, electricity services for the long term interests of consumers of electricity with respect to:</a:t>
            </a:r>
          </a:p>
          <a:p>
            <a:pPr lvl="1"/>
            <a:r>
              <a:rPr lang="en-GB" sz="1800" b="0" i="1" dirty="0">
                <a:solidFill>
                  <a:srgbClr val="000000"/>
                </a:solidFill>
                <a:effectLst/>
              </a:rPr>
              <a:t>price, quality, safety and reliability and security of supply of electricity</a:t>
            </a:r>
          </a:p>
          <a:p>
            <a:pPr lvl="1"/>
            <a:r>
              <a:rPr lang="en-GB" sz="1800" b="0" i="1" dirty="0">
                <a:solidFill>
                  <a:srgbClr val="000000"/>
                </a:solidFill>
                <a:effectLst/>
              </a:rPr>
              <a:t>the reliability, safety and security of the national electricity system."</a:t>
            </a:r>
          </a:p>
          <a:p>
            <a:r>
              <a:rPr lang="en-AU" dirty="0"/>
              <a:t>Consumer vs Taxpayer</a:t>
            </a:r>
          </a:p>
          <a:p>
            <a:r>
              <a:rPr lang="en-AU" dirty="0"/>
              <a:t>The Consumer</a:t>
            </a:r>
            <a:r>
              <a:rPr lang="en-AU" b="1" u="sng" dirty="0"/>
              <a:t>s</a:t>
            </a:r>
            <a:r>
              <a:rPr lang="en-AU" dirty="0"/>
              <a:t> of 2030 &amp; the effect of uncertainty on all of this</a:t>
            </a:r>
          </a:p>
          <a:p>
            <a:pPr marL="0" indent="0">
              <a:buNone/>
            </a:pPr>
            <a:endParaRPr lang="en-AU" dirty="0"/>
          </a:p>
        </p:txBody>
      </p:sp>
    </p:spTree>
    <p:extLst>
      <p:ext uri="{BB962C8B-B14F-4D97-AF65-F5344CB8AC3E}">
        <p14:creationId xmlns:p14="http://schemas.microsoft.com/office/powerpoint/2010/main" val="24815621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0F212-ED38-232B-4E9D-A900B8268667}"/>
              </a:ext>
            </a:extLst>
          </p:cNvPr>
          <p:cNvSpPr>
            <a:spLocks noGrp="1"/>
          </p:cNvSpPr>
          <p:nvPr>
            <p:ph type="title"/>
          </p:nvPr>
        </p:nvSpPr>
        <p:spPr/>
        <p:txBody>
          <a:bodyPr>
            <a:normAutofit/>
          </a:bodyPr>
          <a:lstStyle/>
          <a:p>
            <a:r>
              <a:rPr lang="en-AU" sz="4400" dirty="0"/>
              <a:t>Retailer, Generators and Networks</a:t>
            </a:r>
          </a:p>
        </p:txBody>
      </p:sp>
      <p:sp>
        <p:nvSpPr>
          <p:cNvPr id="3" name="Content Placeholder 2">
            <a:extLst>
              <a:ext uri="{FF2B5EF4-FFF2-40B4-BE49-F238E27FC236}">
                <a16:creationId xmlns:a16="http://schemas.microsoft.com/office/drawing/2014/main" id="{0D2BBDFE-611D-ED9D-BF6B-B7E0CA58F3BD}"/>
              </a:ext>
            </a:extLst>
          </p:cNvPr>
          <p:cNvSpPr>
            <a:spLocks noGrp="1"/>
          </p:cNvSpPr>
          <p:nvPr>
            <p:ph idx="1"/>
          </p:nvPr>
        </p:nvSpPr>
        <p:spPr/>
        <p:txBody>
          <a:bodyPr>
            <a:normAutofit/>
          </a:bodyPr>
          <a:lstStyle/>
          <a:p>
            <a:r>
              <a:rPr lang="en-AU" dirty="0"/>
              <a:t>SA Electricity customers can choose from around 40 different retailers. The majority (around 70%) are with AGL or Origin Energy </a:t>
            </a:r>
          </a:p>
          <a:p>
            <a:r>
              <a:rPr lang="en-AU" dirty="0"/>
              <a:t>AGL and Origin also own significant (gas and renewables) generation capacity and are often called ‘</a:t>
            </a:r>
            <a:r>
              <a:rPr lang="en-AU" dirty="0" err="1"/>
              <a:t>gentailers</a:t>
            </a:r>
            <a:r>
              <a:rPr lang="en-AU" dirty="0"/>
              <a:t>’. </a:t>
            </a:r>
            <a:r>
              <a:rPr lang="en-AU" dirty="0" err="1"/>
              <a:t>EnergyAustralia</a:t>
            </a:r>
            <a:r>
              <a:rPr lang="en-AU" dirty="0"/>
              <a:t>, Simply Energy, Red &amp; </a:t>
            </a:r>
            <a:r>
              <a:rPr lang="en-AU" dirty="0" err="1"/>
              <a:t>Lumo</a:t>
            </a:r>
            <a:r>
              <a:rPr lang="en-AU" dirty="0"/>
              <a:t> (Snowy Hydro) are also </a:t>
            </a:r>
            <a:r>
              <a:rPr lang="en-AU" dirty="0" err="1"/>
              <a:t>gentailers</a:t>
            </a:r>
            <a:r>
              <a:rPr lang="en-AU" dirty="0"/>
              <a:t> in SA. All of these have gas or diesel generators.</a:t>
            </a:r>
          </a:p>
          <a:p>
            <a:r>
              <a:rPr lang="en-AU" dirty="0"/>
              <a:t>Combined, </a:t>
            </a:r>
            <a:r>
              <a:rPr lang="en-AU" dirty="0" err="1"/>
              <a:t>gentailers</a:t>
            </a:r>
            <a:r>
              <a:rPr lang="en-AU" dirty="0"/>
              <a:t> retailed to over 85% of small customers in 21-22</a:t>
            </a:r>
          </a:p>
          <a:p>
            <a:r>
              <a:rPr lang="en-AU" dirty="0"/>
              <a:t>However, ALL retailers need </a:t>
            </a:r>
            <a:r>
              <a:rPr lang="en-AU" b="1" dirty="0"/>
              <a:t>SA Power Networks </a:t>
            </a:r>
            <a:r>
              <a:rPr lang="en-AU" dirty="0"/>
              <a:t>(and ElectraNet) to transport the electricity to customers</a:t>
            </a:r>
          </a:p>
        </p:txBody>
      </p:sp>
    </p:spTree>
    <p:extLst>
      <p:ext uri="{BB962C8B-B14F-4D97-AF65-F5344CB8AC3E}">
        <p14:creationId xmlns:p14="http://schemas.microsoft.com/office/powerpoint/2010/main" val="1414480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0FEC9-78C1-EFFE-7F0A-A155EFAB1CE1}"/>
              </a:ext>
            </a:extLst>
          </p:cNvPr>
          <p:cNvSpPr>
            <a:spLocks noGrp="1"/>
          </p:cNvSpPr>
          <p:nvPr>
            <p:ph type="title"/>
          </p:nvPr>
        </p:nvSpPr>
        <p:spPr/>
        <p:txBody>
          <a:bodyPr>
            <a:normAutofit/>
          </a:bodyPr>
          <a:lstStyle/>
          <a:p>
            <a:r>
              <a:rPr lang="en-AU" sz="4400" dirty="0"/>
              <a:t>What do we mean by Network Tariffs?</a:t>
            </a:r>
          </a:p>
        </p:txBody>
      </p:sp>
      <p:sp>
        <p:nvSpPr>
          <p:cNvPr id="3" name="Content Placeholder 2">
            <a:extLst>
              <a:ext uri="{FF2B5EF4-FFF2-40B4-BE49-F238E27FC236}">
                <a16:creationId xmlns:a16="http://schemas.microsoft.com/office/drawing/2014/main" id="{48D99838-DC7E-1681-383F-0BF8F4E60991}"/>
              </a:ext>
            </a:extLst>
          </p:cNvPr>
          <p:cNvSpPr>
            <a:spLocks noGrp="1"/>
          </p:cNvSpPr>
          <p:nvPr>
            <p:ph idx="1"/>
          </p:nvPr>
        </p:nvSpPr>
        <p:spPr/>
        <p:txBody>
          <a:bodyPr/>
          <a:lstStyle/>
          <a:p>
            <a:r>
              <a:rPr lang="en-AU" dirty="0"/>
              <a:t>These are the “electricity transport and delivery” charges that SA Power Networks recover from you via your Retailer (AGL, Origin etc)</a:t>
            </a:r>
          </a:p>
          <a:p>
            <a:r>
              <a:rPr lang="en-GB" dirty="0"/>
              <a:t>Networks are regulated by the AER on a “Revenue Cap” basis. Once the total revenue is set, this must be recovered from customers </a:t>
            </a:r>
          </a:p>
          <a:p>
            <a:r>
              <a:rPr lang="en-GB" dirty="0"/>
              <a:t>The rules and regulatory guidelines set out that tariffs need to be constructed so as to send a </a:t>
            </a:r>
            <a:r>
              <a:rPr lang="en-GB" b="1" dirty="0"/>
              <a:t>price signal </a:t>
            </a:r>
            <a:r>
              <a:rPr lang="en-GB" dirty="0"/>
              <a:t>to encourage “efficient” use of the network as well as recover the </a:t>
            </a:r>
            <a:r>
              <a:rPr lang="en-GB" b="1" dirty="0"/>
              <a:t>revenue (up to the regulated cap)</a:t>
            </a:r>
            <a:r>
              <a:rPr lang="en-GB" dirty="0"/>
              <a:t>. </a:t>
            </a:r>
          </a:p>
          <a:p>
            <a:r>
              <a:rPr lang="en-GB" dirty="0"/>
              <a:t>These dual roles of “price signal” and “revenue recovery” is why we have tariffs with fixed and variable parts, time-of-use and “peak demand” charges for larger customers.</a:t>
            </a:r>
          </a:p>
          <a:p>
            <a:endParaRPr lang="en-AU" dirty="0"/>
          </a:p>
        </p:txBody>
      </p:sp>
    </p:spTree>
    <p:extLst>
      <p:ext uri="{BB962C8B-B14F-4D97-AF65-F5344CB8AC3E}">
        <p14:creationId xmlns:p14="http://schemas.microsoft.com/office/powerpoint/2010/main" val="31820257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0F212-ED38-232B-4E9D-A900B8268667}"/>
              </a:ext>
            </a:extLst>
          </p:cNvPr>
          <p:cNvSpPr>
            <a:spLocks noGrp="1"/>
          </p:cNvSpPr>
          <p:nvPr>
            <p:ph type="title"/>
          </p:nvPr>
        </p:nvSpPr>
        <p:spPr/>
        <p:txBody>
          <a:bodyPr>
            <a:normAutofit/>
          </a:bodyPr>
          <a:lstStyle/>
          <a:p>
            <a:r>
              <a:rPr lang="en-AU" sz="3200" dirty="0"/>
              <a:t>Andy’s Electricity Bills</a:t>
            </a:r>
            <a:endParaRPr lang="en-AU" sz="3600" dirty="0"/>
          </a:p>
        </p:txBody>
      </p:sp>
      <p:grpSp>
        <p:nvGrpSpPr>
          <p:cNvPr id="4" name="Group 3">
            <a:extLst>
              <a:ext uri="{FF2B5EF4-FFF2-40B4-BE49-F238E27FC236}">
                <a16:creationId xmlns:a16="http://schemas.microsoft.com/office/drawing/2014/main" id="{DE6A244B-877F-5A7F-EC70-E287F869E6B7}"/>
              </a:ext>
            </a:extLst>
          </p:cNvPr>
          <p:cNvGrpSpPr/>
          <p:nvPr/>
        </p:nvGrpSpPr>
        <p:grpSpPr>
          <a:xfrm>
            <a:off x="6418911" y="81478"/>
            <a:ext cx="5700665" cy="3684760"/>
            <a:chOff x="5105400" y="2400300"/>
            <a:chExt cx="7086600" cy="4457700"/>
          </a:xfrm>
        </p:grpSpPr>
        <p:pic>
          <p:nvPicPr>
            <p:cNvPr id="5" name="Picture 4">
              <a:extLst>
                <a:ext uri="{FF2B5EF4-FFF2-40B4-BE49-F238E27FC236}">
                  <a16:creationId xmlns:a16="http://schemas.microsoft.com/office/drawing/2014/main" id="{B46D26DA-D3A9-9843-9598-89036C7FCEC7}"/>
                </a:ext>
              </a:extLst>
            </p:cNvPr>
            <p:cNvPicPr>
              <a:picLocks noChangeAspect="1"/>
            </p:cNvPicPr>
            <p:nvPr/>
          </p:nvPicPr>
          <p:blipFill>
            <a:blip r:embed="rId2"/>
            <a:stretch>
              <a:fillRect/>
            </a:stretch>
          </p:blipFill>
          <p:spPr>
            <a:xfrm>
              <a:off x="5105400" y="2400300"/>
              <a:ext cx="7086600" cy="4457700"/>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8C39FF36-C83A-8AFB-5527-D849F07E5162}"/>
                    </a:ext>
                  </a:extLst>
                </p14:cNvPr>
                <p14:cNvContentPartPr/>
                <p14:nvPr/>
              </p14:nvContentPartPr>
              <p14:xfrm>
                <a:off x="8799642" y="2925974"/>
                <a:ext cx="360" cy="360"/>
              </p14:xfrm>
            </p:contentPart>
          </mc:Choice>
          <mc:Fallback xmlns="">
            <p:pic>
              <p:nvPicPr>
                <p:cNvPr id="4" name="Ink 3">
                  <a:extLst>
                    <a:ext uri="{FF2B5EF4-FFF2-40B4-BE49-F238E27FC236}">
                      <a16:creationId xmlns:a16="http://schemas.microsoft.com/office/drawing/2014/main" id="{D4D0E6DA-B615-E903-626E-B45DCC27F4B6}"/>
                    </a:ext>
                  </a:extLst>
                </p:cNvPr>
                <p:cNvPicPr/>
                <p:nvPr/>
              </p:nvPicPr>
              <p:blipFill>
                <a:blip r:embed="rId4"/>
                <a:stretch>
                  <a:fillRect/>
                </a:stretch>
              </p:blipFill>
              <p:spPr>
                <a:xfrm>
                  <a:off x="8736642" y="2862974"/>
                  <a:ext cx="126000" cy="126000"/>
                </a:xfrm>
                <a:prstGeom prst="rect">
                  <a:avLst/>
                </a:prstGeom>
              </p:spPr>
            </p:pic>
          </mc:Fallback>
        </mc:AlternateContent>
      </p:grpSp>
      <p:pic>
        <p:nvPicPr>
          <p:cNvPr id="7" name="Picture 6">
            <a:extLst>
              <a:ext uri="{FF2B5EF4-FFF2-40B4-BE49-F238E27FC236}">
                <a16:creationId xmlns:a16="http://schemas.microsoft.com/office/drawing/2014/main" id="{6FBF8DB4-1B8C-5585-9FB4-C71F8BA38539}"/>
              </a:ext>
            </a:extLst>
          </p:cNvPr>
          <p:cNvPicPr>
            <a:picLocks noChangeAspect="1"/>
          </p:cNvPicPr>
          <p:nvPr/>
        </p:nvPicPr>
        <p:blipFill>
          <a:blip r:embed="rId5"/>
          <a:stretch>
            <a:fillRect/>
          </a:stretch>
        </p:blipFill>
        <p:spPr>
          <a:xfrm>
            <a:off x="6827629" y="3808399"/>
            <a:ext cx="5126073" cy="3051387"/>
          </a:xfrm>
          <a:prstGeom prst="rect">
            <a:avLst/>
          </a:prstGeom>
        </p:spPr>
      </p:pic>
      <p:pic>
        <p:nvPicPr>
          <p:cNvPr id="8" name="Picture 7">
            <a:extLst>
              <a:ext uri="{FF2B5EF4-FFF2-40B4-BE49-F238E27FC236}">
                <a16:creationId xmlns:a16="http://schemas.microsoft.com/office/drawing/2014/main" id="{2A1C44CE-A399-2706-BEEB-D8BFCC052536}"/>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0" y="2131996"/>
            <a:ext cx="3243714" cy="4726004"/>
          </a:xfrm>
          <a:prstGeom prst="rect">
            <a:avLst/>
          </a:prstGeom>
        </p:spPr>
      </p:pic>
      <p:sp>
        <p:nvSpPr>
          <p:cNvPr id="9" name="TextBox 8">
            <a:extLst>
              <a:ext uri="{FF2B5EF4-FFF2-40B4-BE49-F238E27FC236}">
                <a16:creationId xmlns:a16="http://schemas.microsoft.com/office/drawing/2014/main" id="{487932B6-1AFB-9E81-9118-3BB83F411D61}"/>
              </a:ext>
            </a:extLst>
          </p:cNvPr>
          <p:cNvSpPr txBox="1"/>
          <p:nvPr/>
        </p:nvSpPr>
        <p:spPr>
          <a:xfrm>
            <a:off x="3272239" y="5506854"/>
            <a:ext cx="1293944" cy="338554"/>
          </a:xfrm>
          <a:prstGeom prst="rect">
            <a:avLst/>
          </a:prstGeom>
          <a:solidFill>
            <a:schemeClr val="bg1"/>
          </a:solidFill>
        </p:spPr>
        <p:txBody>
          <a:bodyPr wrap="none" rtlCol="0">
            <a:spAutoFit/>
          </a:bodyPr>
          <a:lstStyle/>
          <a:p>
            <a:r>
              <a:rPr lang="en-AU" sz="1600" dirty="0">
                <a:latin typeface="AvantGarde Normal" panose="020B0402020202020204" pitchFamily="34" charset="0"/>
              </a:rPr>
              <a:t>Smart Meter</a:t>
            </a:r>
          </a:p>
        </p:txBody>
      </p:sp>
      <p:sp>
        <p:nvSpPr>
          <p:cNvPr id="10" name="TextBox 9">
            <a:extLst>
              <a:ext uri="{FF2B5EF4-FFF2-40B4-BE49-F238E27FC236}">
                <a16:creationId xmlns:a16="http://schemas.microsoft.com/office/drawing/2014/main" id="{AE1AB409-FFC4-8307-A698-EBA00A358C67}"/>
              </a:ext>
            </a:extLst>
          </p:cNvPr>
          <p:cNvSpPr txBox="1"/>
          <p:nvPr/>
        </p:nvSpPr>
        <p:spPr>
          <a:xfrm>
            <a:off x="3407493" y="6555306"/>
            <a:ext cx="2752677" cy="338554"/>
          </a:xfrm>
          <a:prstGeom prst="rect">
            <a:avLst/>
          </a:prstGeom>
          <a:solidFill>
            <a:schemeClr val="bg1"/>
          </a:solidFill>
        </p:spPr>
        <p:txBody>
          <a:bodyPr wrap="none" rtlCol="0">
            <a:spAutoFit/>
          </a:bodyPr>
          <a:lstStyle/>
          <a:p>
            <a:r>
              <a:rPr lang="en-AU" sz="1600" dirty="0">
                <a:latin typeface="AvantGarde Normal" panose="020B0402020202020204" pitchFamily="34" charset="0"/>
              </a:rPr>
              <a:t>Antenna for remote reading</a:t>
            </a:r>
          </a:p>
        </p:txBody>
      </p:sp>
      <p:pic>
        <p:nvPicPr>
          <p:cNvPr id="11" name="Graphic 10" descr="Back with solid fill">
            <a:extLst>
              <a:ext uri="{FF2B5EF4-FFF2-40B4-BE49-F238E27FC236}">
                <a16:creationId xmlns:a16="http://schemas.microsoft.com/office/drawing/2014/main" id="{2A9702A8-6A71-24F7-5FDB-3CEACF3F2BA2}"/>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229723" y="4847836"/>
            <a:ext cx="1323580" cy="914400"/>
          </a:xfrm>
          <a:prstGeom prst="rect">
            <a:avLst/>
          </a:prstGeom>
        </p:spPr>
      </p:pic>
      <p:pic>
        <p:nvPicPr>
          <p:cNvPr id="12" name="Graphic 11" descr="Back with solid fill">
            <a:extLst>
              <a:ext uri="{FF2B5EF4-FFF2-40B4-BE49-F238E27FC236}">
                <a16:creationId xmlns:a16="http://schemas.microsoft.com/office/drawing/2014/main" id="{85F70289-969D-EEA8-8D1E-CA19624D2F1F}"/>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2529515" y="6005126"/>
            <a:ext cx="1293944" cy="802341"/>
          </a:xfrm>
          <a:prstGeom prst="rect">
            <a:avLst/>
          </a:prstGeom>
        </p:spPr>
      </p:pic>
      <p:sp>
        <p:nvSpPr>
          <p:cNvPr id="3" name="TextBox 2">
            <a:extLst>
              <a:ext uri="{FF2B5EF4-FFF2-40B4-BE49-F238E27FC236}">
                <a16:creationId xmlns:a16="http://schemas.microsoft.com/office/drawing/2014/main" id="{1030800C-E9DB-2FBF-D028-2C1AF5C35644}"/>
              </a:ext>
            </a:extLst>
          </p:cNvPr>
          <p:cNvSpPr txBox="1"/>
          <p:nvPr/>
        </p:nvSpPr>
        <p:spPr>
          <a:xfrm>
            <a:off x="4976115" y="4325721"/>
            <a:ext cx="1769918" cy="584775"/>
          </a:xfrm>
          <a:prstGeom prst="rect">
            <a:avLst/>
          </a:prstGeom>
          <a:solidFill>
            <a:schemeClr val="bg1"/>
          </a:solidFill>
        </p:spPr>
        <p:txBody>
          <a:bodyPr wrap="square" rtlCol="0">
            <a:spAutoFit/>
          </a:bodyPr>
          <a:lstStyle/>
          <a:p>
            <a:r>
              <a:rPr lang="en-AU" sz="1600" dirty="0">
                <a:latin typeface="AvantGarde Normal" panose="020B0402020202020204" pitchFamily="34" charset="0"/>
              </a:rPr>
              <a:t>Time of Use prices each day</a:t>
            </a:r>
          </a:p>
        </p:txBody>
      </p:sp>
      <p:pic>
        <p:nvPicPr>
          <p:cNvPr id="13" name="Graphic 12" descr="Back with solid fill">
            <a:extLst>
              <a:ext uri="{FF2B5EF4-FFF2-40B4-BE49-F238E27FC236}">
                <a16:creationId xmlns:a16="http://schemas.microsoft.com/office/drawing/2014/main" id="{3990FC40-E5A7-2589-0677-7AD086673457}"/>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flipH="1">
            <a:off x="5682697" y="3593431"/>
            <a:ext cx="1323580" cy="914400"/>
          </a:xfrm>
          <a:prstGeom prst="rect">
            <a:avLst/>
          </a:prstGeom>
        </p:spPr>
      </p:pic>
      <p:pic>
        <p:nvPicPr>
          <p:cNvPr id="14" name="Graphic 13" descr="Back with solid fill">
            <a:extLst>
              <a:ext uri="{FF2B5EF4-FFF2-40B4-BE49-F238E27FC236}">
                <a16:creationId xmlns:a16="http://schemas.microsoft.com/office/drawing/2014/main" id="{1F493511-9656-4285-CC70-CF66D78567F6}"/>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flipH="1">
            <a:off x="5422453" y="1241476"/>
            <a:ext cx="1323580" cy="914400"/>
          </a:xfrm>
          <a:prstGeom prst="rect">
            <a:avLst/>
          </a:prstGeom>
        </p:spPr>
      </p:pic>
      <p:sp>
        <p:nvSpPr>
          <p:cNvPr id="15" name="TextBox 14">
            <a:extLst>
              <a:ext uri="{FF2B5EF4-FFF2-40B4-BE49-F238E27FC236}">
                <a16:creationId xmlns:a16="http://schemas.microsoft.com/office/drawing/2014/main" id="{313EB19B-BE6D-1194-A7C9-1A8AB08F4C75}"/>
              </a:ext>
            </a:extLst>
          </p:cNvPr>
          <p:cNvSpPr txBox="1"/>
          <p:nvPr/>
        </p:nvSpPr>
        <p:spPr>
          <a:xfrm>
            <a:off x="4574569" y="1989037"/>
            <a:ext cx="1844342" cy="338554"/>
          </a:xfrm>
          <a:prstGeom prst="rect">
            <a:avLst/>
          </a:prstGeom>
          <a:solidFill>
            <a:schemeClr val="bg1"/>
          </a:solidFill>
        </p:spPr>
        <p:txBody>
          <a:bodyPr wrap="square" rtlCol="0">
            <a:spAutoFit/>
          </a:bodyPr>
          <a:lstStyle/>
          <a:p>
            <a:r>
              <a:rPr lang="en-AU" sz="1600" dirty="0">
                <a:latin typeface="AvantGarde Normal" panose="020B0402020202020204" pitchFamily="34" charset="0"/>
              </a:rPr>
              <a:t>Exports to the grid</a:t>
            </a:r>
          </a:p>
        </p:txBody>
      </p:sp>
      <p:sp>
        <p:nvSpPr>
          <p:cNvPr id="16" name="TextBox 15">
            <a:extLst>
              <a:ext uri="{FF2B5EF4-FFF2-40B4-BE49-F238E27FC236}">
                <a16:creationId xmlns:a16="http://schemas.microsoft.com/office/drawing/2014/main" id="{4EB4DEF6-4090-723F-20F9-C2BD8855C848}"/>
              </a:ext>
            </a:extLst>
          </p:cNvPr>
          <p:cNvSpPr txBox="1"/>
          <p:nvPr/>
        </p:nvSpPr>
        <p:spPr>
          <a:xfrm>
            <a:off x="4091566" y="3254877"/>
            <a:ext cx="2320396" cy="338554"/>
          </a:xfrm>
          <a:prstGeom prst="rect">
            <a:avLst/>
          </a:prstGeom>
          <a:solidFill>
            <a:schemeClr val="bg1"/>
          </a:solidFill>
        </p:spPr>
        <p:txBody>
          <a:bodyPr wrap="square" rtlCol="0">
            <a:spAutoFit/>
          </a:bodyPr>
          <a:lstStyle/>
          <a:p>
            <a:r>
              <a:rPr lang="en-AU" sz="1600" dirty="0">
                <a:latin typeface="AvantGarde Normal" panose="020B0402020202020204" pitchFamily="34" charset="0"/>
              </a:rPr>
              <a:t>My</a:t>
            </a:r>
            <a:r>
              <a:rPr lang="en-AU" sz="1600" b="1" dirty="0">
                <a:latin typeface="AvantGarde Normal" panose="020B0402020202020204" pitchFamily="34" charset="0"/>
              </a:rPr>
              <a:t> Big Fat</a:t>
            </a:r>
            <a:r>
              <a:rPr lang="en-AU" sz="1600" dirty="0">
                <a:latin typeface="AvantGarde Normal" panose="020B0402020202020204" pitchFamily="34" charset="0"/>
              </a:rPr>
              <a:t> feed-in tariff</a:t>
            </a:r>
          </a:p>
        </p:txBody>
      </p:sp>
      <p:pic>
        <p:nvPicPr>
          <p:cNvPr id="17" name="Graphic 16" descr="Back with solid fill">
            <a:extLst>
              <a:ext uri="{FF2B5EF4-FFF2-40B4-BE49-F238E27FC236}">
                <a16:creationId xmlns:a16="http://schemas.microsoft.com/office/drawing/2014/main" id="{0D02DC20-FE15-DE2D-1AAF-C33047314ED4}"/>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flipH="1">
            <a:off x="5750172" y="2567039"/>
            <a:ext cx="1323580" cy="914400"/>
          </a:xfrm>
          <a:prstGeom prst="rect">
            <a:avLst/>
          </a:prstGeom>
        </p:spPr>
      </p:pic>
    </p:spTree>
    <p:extLst>
      <p:ext uri="{BB962C8B-B14F-4D97-AF65-F5344CB8AC3E}">
        <p14:creationId xmlns:p14="http://schemas.microsoft.com/office/powerpoint/2010/main" val="3406273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F749878-26CF-7977-1265-57C3646DAB00}"/>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t="11624"/>
          <a:stretch/>
        </p:blipFill>
        <p:spPr>
          <a:xfrm>
            <a:off x="2905400" y="1195605"/>
            <a:ext cx="6109595" cy="3169330"/>
          </a:xfrm>
          <a:prstGeom prst="rect">
            <a:avLst/>
          </a:prstGeom>
        </p:spPr>
      </p:pic>
      <p:sp>
        <p:nvSpPr>
          <p:cNvPr id="7" name="TextBox 6">
            <a:extLst>
              <a:ext uri="{FF2B5EF4-FFF2-40B4-BE49-F238E27FC236}">
                <a16:creationId xmlns:a16="http://schemas.microsoft.com/office/drawing/2014/main" id="{5CAE9CEB-AA83-1052-25EC-0003BC007AC8}"/>
              </a:ext>
            </a:extLst>
          </p:cNvPr>
          <p:cNvSpPr txBox="1"/>
          <p:nvPr/>
        </p:nvSpPr>
        <p:spPr>
          <a:xfrm>
            <a:off x="9306200" y="1343830"/>
            <a:ext cx="1112805" cy="1200329"/>
          </a:xfrm>
          <a:prstGeom prst="rect">
            <a:avLst/>
          </a:prstGeom>
          <a:noFill/>
        </p:spPr>
        <p:txBody>
          <a:bodyPr wrap="none" rtlCol="0">
            <a:spAutoFit/>
          </a:bodyPr>
          <a:lstStyle/>
          <a:p>
            <a:r>
              <a:rPr lang="en-AU" dirty="0"/>
              <a:t>Peak</a:t>
            </a:r>
          </a:p>
          <a:p>
            <a:endParaRPr lang="en-AU" dirty="0"/>
          </a:p>
          <a:p>
            <a:r>
              <a:rPr lang="en-AU" dirty="0"/>
              <a:t>Off-Peak</a:t>
            </a:r>
          </a:p>
          <a:p>
            <a:r>
              <a:rPr lang="en-AU" dirty="0"/>
              <a:t>Shoulder</a:t>
            </a:r>
          </a:p>
        </p:txBody>
      </p:sp>
      <p:cxnSp>
        <p:nvCxnSpPr>
          <p:cNvPr id="9" name="Straight Arrow Connector 8">
            <a:extLst>
              <a:ext uri="{FF2B5EF4-FFF2-40B4-BE49-F238E27FC236}">
                <a16:creationId xmlns:a16="http://schemas.microsoft.com/office/drawing/2014/main" id="{55FF1DEA-F8E1-C77C-3A07-DB4D25204AD5}"/>
              </a:ext>
            </a:extLst>
          </p:cNvPr>
          <p:cNvCxnSpPr>
            <a:cxnSpLocks/>
          </p:cNvCxnSpPr>
          <p:nvPr/>
        </p:nvCxnSpPr>
        <p:spPr>
          <a:xfrm flipH="1">
            <a:off x="8849000" y="1505194"/>
            <a:ext cx="457200"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0" name="Straight Arrow Connector 9">
            <a:extLst>
              <a:ext uri="{FF2B5EF4-FFF2-40B4-BE49-F238E27FC236}">
                <a16:creationId xmlns:a16="http://schemas.microsoft.com/office/drawing/2014/main" id="{8E424A64-AF90-8494-824A-51BD8CFBB997}"/>
              </a:ext>
            </a:extLst>
          </p:cNvPr>
          <p:cNvCxnSpPr>
            <a:cxnSpLocks/>
          </p:cNvCxnSpPr>
          <p:nvPr/>
        </p:nvCxnSpPr>
        <p:spPr>
          <a:xfrm flipH="1">
            <a:off x="6831941" y="2267194"/>
            <a:ext cx="2474259"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 name="Straight Arrow Connector 11">
            <a:extLst>
              <a:ext uri="{FF2B5EF4-FFF2-40B4-BE49-F238E27FC236}">
                <a16:creationId xmlns:a16="http://schemas.microsoft.com/office/drawing/2014/main" id="{AD0EC7CE-2D67-D1EA-CB33-83A08C8AE78A}"/>
              </a:ext>
            </a:extLst>
          </p:cNvPr>
          <p:cNvCxnSpPr>
            <a:cxnSpLocks/>
          </p:cNvCxnSpPr>
          <p:nvPr/>
        </p:nvCxnSpPr>
        <p:spPr>
          <a:xfrm flipH="1">
            <a:off x="4913494" y="2061006"/>
            <a:ext cx="4392706"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1" name="Title 1">
            <a:extLst>
              <a:ext uri="{FF2B5EF4-FFF2-40B4-BE49-F238E27FC236}">
                <a16:creationId xmlns:a16="http://schemas.microsoft.com/office/drawing/2014/main" id="{B2D03C47-81F2-00B4-B4E6-605D3D23CB09}"/>
              </a:ext>
            </a:extLst>
          </p:cNvPr>
          <p:cNvSpPr txBox="1">
            <a:spLocks/>
          </p:cNvSpPr>
          <p:nvPr/>
        </p:nvSpPr>
        <p:spPr>
          <a:xfrm>
            <a:off x="619800" y="757972"/>
            <a:ext cx="10543032" cy="848038"/>
          </a:xfrm>
          <a:prstGeom prst="rect">
            <a:avLst/>
          </a:prstGeom>
        </p:spPr>
        <p:txBody>
          <a:bodyPr>
            <a:normAutofit/>
          </a:bodyPr>
          <a:lstStyle>
            <a:lvl1pPr algn="l" defTabSz="914400" rtl="0" eaLnBrk="1" latinLnBrk="0" hangingPunct="1">
              <a:lnSpc>
                <a:spcPct val="90000"/>
              </a:lnSpc>
              <a:spcBef>
                <a:spcPct val="0"/>
              </a:spcBef>
              <a:buNone/>
              <a:defRPr sz="4000" kern="1200">
                <a:solidFill>
                  <a:schemeClr val="tx2"/>
                </a:solidFill>
                <a:latin typeface="+mj-lt"/>
                <a:ea typeface="+mj-ea"/>
                <a:cs typeface="+mj-cs"/>
              </a:defRPr>
            </a:lvl1pPr>
          </a:lstStyle>
          <a:p>
            <a:r>
              <a:rPr lang="en-AU" sz="3200" dirty="0"/>
              <a:t>Network vs Retail charges</a:t>
            </a:r>
            <a:endParaRPr lang="en-AU" sz="3600" dirty="0"/>
          </a:p>
        </p:txBody>
      </p:sp>
      <p:pic>
        <p:nvPicPr>
          <p:cNvPr id="13" name="Picture 12">
            <a:extLst>
              <a:ext uri="{FF2B5EF4-FFF2-40B4-BE49-F238E27FC236}">
                <a16:creationId xmlns:a16="http://schemas.microsoft.com/office/drawing/2014/main" id="{D9DA564C-6316-86DD-5768-9F2ACEE3B842}"/>
              </a:ext>
            </a:extLst>
          </p:cNvPr>
          <p:cNvPicPr>
            <a:picLocks noChangeAspect="1"/>
          </p:cNvPicPr>
          <p:nvPr/>
        </p:nvPicPr>
        <p:blipFill>
          <a:blip r:embed="rId3"/>
          <a:stretch>
            <a:fillRect/>
          </a:stretch>
        </p:blipFill>
        <p:spPr>
          <a:xfrm>
            <a:off x="3041964" y="4018813"/>
            <a:ext cx="5807036" cy="2733523"/>
          </a:xfrm>
          <a:prstGeom prst="rect">
            <a:avLst/>
          </a:prstGeom>
        </p:spPr>
      </p:pic>
    </p:spTree>
    <p:extLst>
      <p:ext uri="{BB962C8B-B14F-4D97-AF65-F5344CB8AC3E}">
        <p14:creationId xmlns:p14="http://schemas.microsoft.com/office/powerpoint/2010/main" val="2146488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0F212-ED38-232B-4E9D-A900B8268667}"/>
              </a:ext>
            </a:extLst>
          </p:cNvPr>
          <p:cNvSpPr>
            <a:spLocks noGrp="1"/>
          </p:cNvSpPr>
          <p:nvPr>
            <p:ph type="title"/>
          </p:nvPr>
        </p:nvSpPr>
        <p:spPr/>
        <p:txBody>
          <a:bodyPr>
            <a:normAutofit fontScale="90000"/>
          </a:bodyPr>
          <a:lstStyle/>
          <a:p>
            <a:r>
              <a:rPr lang="en-AU" sz="3200" dirty="0"/>
              <a:t>We generate a lot of solar electricity in SA. Most of it is generated on the roofs of households, schools and businesses connected to the SA Power Networks grid</a:t>
            </a:r>
          </a:p>
        </p:txBody>
      </p:sp>
      <p:sp>
        <p:nvSpPr>
          <p:cNvPr id="3" name="Content Placeholder 2">
            <a:extLst>
              <a:ext uri="{FF2B5EF4-FFF2-40B4-BE49-F238E27FC236}">
                <a16:creationId xmlns:a16="http://schemas.microsoft.com/office/drawing/2014/main" id="{0D2BBDFE-611D-ED9D-BF6B-B7E0CA58F3BD}"/>
              </a:ext>
            </a:extLst>
          </p:cNvPr>
          <p:cNvSpPr>
            <a:spLocks noGrp="1"/>
          </p:cNvSpPr>
          <p:nvPr>
            <p:ph idx="1"/>
          </p:nvPr>
        </p:nvSpPr>
        <p:spPr>
          <a:xfrm>
            <a:off x="420625" y="6130212"/>
            <a:ext cx="10543031" cy="433641"/>
          </a:xfrm>
        </p:spPr>
        <p:txBody>
          <a:bodyPr>
            <a:normAutofit fontScale="70000" lnSpcReduction="20000"/>
          </a:bodyPr>
          <a:lstStyle/>
          <a:p>
            <a:pPr marL="0" indent="0">
              <a:buNone/>
            </a:pPr>
            <a:r>
              <a:rPr lang="en-AU" sz="2400" dirty="0"/>
              <a:t>Live Electricity Generation: </a:t>
            </a:r>
            <a:r>
              <a:rPr lang="en-AU" sz="2400" dirty="0" err="1"/>
              <a:t>OpenNEM</a:t>
            </a:r>
            <a:r>
              <a:rPr lang="en-AU" sz="2400" dirty="0"/>
              <a:t> </a:t>
            </a:r>
            <a:r>
              <a:rPr lang="en-AU" dirty="0">
                <a:hlinkClick r:id="rId2"/>
              </a:rPr>
              <a:t>https://opennem.org.au/energy/sa1/?range=3d&amp;interval=30m</a:t>
            </a:r>
            <a:r>
              <a:rPr lang="en-AU" dirty="0"/>
              <a:t> </a:t>
            </a:r>
          </a:p>
          <a:p>
            <a:pPr marL="0" indent="0">
              <a:buNone/>
            </a:pPr>
            <a:endParaRPr lang="en-AU" dirty="0"/>
          </a:p>
          <a:p>
            <a:pPr marL="0" indent="0">
              <a:buNone/>
            </a:pPr>
            <a:endParaRPr lang="en-AU" dirty="0"/>
          </a:p>
          <a:p>
            <a:pPr marL="0" indent="0">
              <a:buNone/>
            </a:pPr>
            <a:endParaRPr lang="en-AU" dirty="0"/>
          </a:p>
        </p:txBody>
      </p:sp>
      <p:pic>
        <p:nvPicPr>
          <p:cNvPr id="5" name="Picture 4">
            <a:extLst>
              <a:ext uri="{FF2B5EF4-FFF2-40B4-BE49-F238E27FC236}">
                <a16:creationId xmlns:a16="http://schemas.microsoft.com/office/drawing/2014/main" id="{4A351873-87DA-EF5A-D711-8133840A6C9C}"/>
              </a:ext>
            </a:extLst>
          </p:cNvPr>
          <p:cNvPicPr>
            <a:picLocks noChangeAspect="1"/>
          </p:cNvPicPr>
          <p:nvPr/>
        </p:nvPicPr>
        <p:blipFill>
          <a:blip r:embed="rId3"/>
          <a:stretch>
            <a:fillRect/>
          </a:stretch>
        </p:blipFill>
        <p:spPr>
          <a:xfrm>
            <a:off x="420624" y="1807259"/>
            <a:ext cx="11045765" cy="4206382"/>
          </a:xfrm>
          <a:prstGeom prst="rect">
            <a:avLst/>
          </a:prstGeom>
        </p:spPr>
      </p:pic>
    </p:spTree>
    <p:extLst>
      <p:ext uri="{BB962C8B-B14F-4D97-AF65-F5344CB8AC3E}">
        <p14:creationId xmlns:p14="http://schemas.microsoft.com/office/powerpoint/2010/main" val="3729484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7F008CB-BA66-BA3A-5F1B-C5DD8D83F7DA}"/>
              </a:ext>
            </a:extLst>
          </p:cNvPr>
          <p:cNvPicPr>
            <a:picLocks noChangeAspect="1"/>
          </p:cNvPicPr>
          <p:nvPr/>
        </p:nvPicPr>
        <p:blipFill>
          <a:blip r:embed="rId2"/>
          <a:stretch>
            <a:fillRect/>
          </a:stretch>
        </p:blipFill>
        <p:spPr>
          <a:xfrm>
            <a:off x="2031906" y="115482"/>
            <a:ext cx="8128187" cy="6627035"/>
          </a:xfrm>
          <a:prstGeom prst="rect">
            <a:avLst/>
          </a:prstGeom>
        </p:spPr>
      </p:pic>
    </p:spTree>
    <p:extLst>
      <p:ext uri="{BB962C8B-B14F-4D97-AF65-F5344CB8AC3E}">
        <p14:creationId xmlns:p14="http://schemas.microsoft.com/office/powerpoint/2010/main" val="12669300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A0F1B-468E-0096-F9CC-329305CF7937}"/>
              </a:ext>
            </a:extLst>
          </p:cNvPr>
          <p:cNvSpPr>
            <a:spLocks noGrp="1"/>
          </p:cNvSpPr>
          <p:nvPr>
            <p:ph type="title"/>
          </p:nvPr>
        </p:nvSpPr>
        <p:spPr/>
        <p:txBody>
          <a:bodyPr>
            <a:normAutofit/>
          </a:bodyPr>
          <a:lstStyle/>
          <a:p>
            <a:r>
              <a:rPr lang="en-AU" sz="4400" dirty="0"/>
              <a:t>Exports: What the Rules say</a:t>
            </a:r>
          </a:p>
        </p:txBody>
      </p:sp>
      <p:sp>
        <p:nvSpPr>
          <p:cNvPr id="3" name="Content Placeholder 2">
            <a:extLst>
              <a:ext uri="{FF2B5EF4-FFF2-40B4-BE49-F238E27FC236}">
                <a16:creationId xmlns:a16="http://schemas.microsoft.com/office/drawing/2014/main" id="{EDB0B720-EE8F-6C63-63A1-56762090FABA}"/>
              </a:ext>
            </a:extLst>
          </p:cNvPr>
          <p:cNvSpPr>
            <a:spLocks noGrp="1"/>
          </p:cNvSpPr>
          <p:nvPr>
            <p:ph idx="1"/>
          </p:nvPr>
        </p:nvSpPr>
        <p:spPr>
          <a:xfrm>
            <a:off x="420625" y="1825625"/>
            <a:ext cx="10543031" cy="4667250"/>
          </a:xfrm>
        </p:spPr>
        <p:txBody>
          <a:bodyPr>
            <a:normAutofit fontScale="92500" lnSpcReduction="20000"/>
          </a:bodyPr>
          <a:lstStyle/>
          <a:p>
            <a:r>
              <a:rPr lang="en-GB" dirty="0"/>
              <a:t>2021 “Access and Pricing” Rule Change</a:t>
            </a:r>
          </a:p>
          <a:p>
            <a:r>
              <a:rPr lang="en-GB" dirty="0"/>
              <a:t>Three key components:</a:t>
            </a:r>
          </a:p>
          <a:p>
            <a:pPr marL="457200" indent="-457200">
              <a:buFont typeface="+mj-lt"/>
              <a:buAutoNum type="arabicPeriod"/>
            </a:pPr>
            <a:r>
              <a:rPr lang="en-GB" dirty="0"/>
              <a:t>Clear </a:t>
            </a:r>
            <a:r>
              <a:rPr lang="en-GB" b="1" dirty="0"/>
              <a:t>obligations</a:t>
            </a:r>
            <a:r>
              <a:rPr lang="en-GB" dirty="0"/>
              <a:t> on distribution businesses to support energy flowing both ways - Clarification that </a:t>
            </a:r>
            <a:r>
              <a:rPr lang="en-GB" b="1" dirty="0"/>
              <a:t>export</a:t>
            </a:r>
            <a:r>
              <a:rPr lang="en-GB" dirty="0"/>
              <a:t> services are part of the core services to be provided by distribution businesses</a:t>
            </a:r>
          </a:p>
          <a:p>
            <a:pPr marL="457200" indent="-457200">
              <a:buFont typeface="+mj-lt"/>
              <a:buAutoNum type="arabicPeriod"/>
            </a:pPr>
            <a:r>
              <a:rPr lang="en-GB" dirty="0"/>
              <a:t>Removing the existing prohibition on distribution businesses from developing </a:t>
            </a:r>
            <a:r>
              <a:rPr lang="en-GB" b="1" dirty="0"/>
              <a:t>export pricing </a:t>
            </a:r>
            <a:r>
              <a:rPr lang="en-GB" dirty="0"/>
              <a:t>options, which can help get more out of the network infrastructure</a:t>
            </a:r>
          </a:p>
          <a:p>
            <a:pPr marL="457200" indent="-457200">
              <a:buFont typeface="+mj-lt"/>
              <a:buAutoNum type="arabicPeriod"/>
            </a:pPr>
            <a:r>
              <a:rPr lang="en-GB" dirty="0"/>
              <a:t>Strengthening customer protections and regulatory oversight by the AER - distribution businesses will be required to </a:t>
            </a:r>
            <a:r>
              <a:rPr lang="en-GB" b="1" dirty="0"/>
              <a:t>consult widely </a:t>
            </a:r>
            <a:r>
              <a:rPr lang="en-GB" dirty="0"/>
              <a:t>and test and trial the options they put forward using export tariff guidelines developed by the AER</a:t>
            </a:r>
          </a:p>
          <a:p>
            <a:pPr marL="0" indent="0">
              <a:buNone/>
            </a:pPr>
            <a:r>
              <a:rPr lang="en-AU" sz="1600" dirty="0"/>
              <a:t>SA Power Networks Rule Change Request is here: </a:t>
            </a:r>
            <a:r>
              <a:rPr lang="en-AU" sz="1600" dirty="0">
                <a:hlinkClick r:id="rId2"/>
              </a:rPr>
              <a:t>https://www.aemc.gov.au/rule-changes/access-pricing-and-incentive-arrangements-distributed-energy-resources-retail </a:t>
            </a:r>
          </a:p>
          <a:p>
            <a:pPr marL="0" indent="0">
              <a:buNone/>
            </a:pPr>
            <a:r>
              <a:rPr lang="en-AU" sz="1600" dirty="0"/>
              <a:t>Final Rule Change Determination is here: </a:t>
            </a:r>
            <a:r>
              <a:rPr lang="en-AU" sz="1600" dirty="0">
                <a:hlinkClick r:id="rId2"/>
              </a:rPr>
              <a:t>https://www.aemc.gov.au/rule-changes/access-pricing-and-incentive-arrangements-distributed-energy-resources</a:t>
            </a:r>
            <a:r>
              <a:rPr lang="en-AU" sz="1600" dirty="0"/>
              <a:t> </a:t>
            </a:r>
            <a:endParaRPr lang="en-GB" sz="1600" dirty="0"/>
          </a:p>
          <a:p>
            <a:endParaRPr lang="en-AU" dirty="0"/>
          </a:p>
        </p:txBody>
      </p:sp>
    </p:spTree>
    <p:extLst>
      <p:ext uri="{BB962C8B-B14F-4D97-AF65-F5344CB8AC3E}">
        <p14:creationId xmlns:p14="http://schemas.microsoft.com/office/powerpoint/2010/main" val="3752404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 sign warning drivers that they are about the enter the congestion charge zone near Victoria station, in London.">
            <a:extLst>
              <a:ext uri="{FF2B5EF4-FFF2-40B4-BE49-F238E27FC236}">
                <a16:creationId xmlns:a16="http://schemas.microsoft.com/office/drawing/2014/main" id="{2B6F7193-CAD0-C6FD-D880-9F222B70694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25714"/>
          <a:stretch/>
        </p:blipFill>
        <p:spPr bwMode="auto">
          <a:xfrm>
            <a:off x="-1" y="-3704"/>
            <a:ext cx="6936235" cy="686170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371E823-62C9-318C-A436-8AB6C7A5DBD0}"/>
              </a:ext>
            </a:extLst>
          </p:cNvPr>
          <p:cNvPicPr>
            <a:picLocks noChangeAspect="1"/>
          </p:cNvPicPr>
          <p:nvPr/>
        </p:nvPicPr>
        <p:blipFill rotWithShape="1">
          <a:blip r:embed="rId3"/>
          <a:srcRect l="28348" r="28795"/>
          <a:stretch/>
        </p:blipFill>
        <p:spPr>
          <a:xfrm>
            <a:off x="7268546" y="0"/>
            <a:ext cx="4413026" cy="6858001"/>
          </a:xfrm>
          <a:prstGeom prst="rect">
            <a:avLst/>
          </a:prstGeom>
        </p:spPr>
      </p:pic>
    </p:spTree>
    <p:extLst>
      <p:ext uri="{BB962C8B-B14F-4D97-AF65-F5344CB8AC3E}">
        <p14:creationId xmlns:p14="http://schemas.microsoft.com/office/powerpoint/2010/main" val="19074044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44F0-6D85-B105-0657-63561676F158}"/>
              </a:ext>
            </a:extLst>
          </p:cNvPr>
          <p:cNvSpPr>
            <a:spLocks noGrp="1"/>
          </p:cNvSpPr>
          <p:nvPr>
            <p:ph type="title"/>
          </p:nvPr>
        </p:nvSpPr>
        <p:spPr/>
        <p:txBody>
          <a:bodyPr>
            <a:normAutofit/>
          </a:bodyPr>
          <a:lstStyle/>
          <a:p>
            <a:r>
              <a:rPr lang="en-AU" sz="4400" dirty="0"/>
              <a:t>The Question being posed to the Panel</a:t>
            </a:r>
          </a:p>
        </p:txBody>
      </p:sp>
      <p:sp>
        <p:nvSpPr>
          <p:cNvPr id="3" name="Content Placeholder 2">
            <a:extLst>
              <a:ext uri="{FF2B5EF4-FFF2-40B4-BE49-F238E27FC236}">
                <a16:creationId xmlns:a16="http://schemas.microsoft.com/office/drawing/2014/main" id="{7B8CF1BD-6F2A-E9AB-1657-A82DED65042B}"/>
              </a:ext>
            </a:extLst>
          </p:cNvPr>
          <p:cNvSpPr>
            <a:spLocks noGrp="1"/>
          </p:cNvSpPr>
          <p:nvPr>
            <p:ph idx="1"/>
          </p:nvPr>
        </p:nvSpPr>
        <p:spPr/>
        <p:txBody>
          <a:bodyPr>
            <a:normAutofit/>
          </a:bodyPr>
          <a:lstStyle/>
          <a:p>
            <a:pPr marL="0" indent="0" algn="ctr">
              <a:buNone/>
            </a:pPr>
            <a:r>
              <a:rPr lang="en-GB" b="1" dirty="0"/>
              <a:t>Regulation requires SA Power Networks to consider export tariffs that reflect the cost of providing the service. How can the transition be phased in to maximise fairness and equity for all?</a:t>
            </a:r>
          </a:p>
          <a:p>
            <a:endParaRPr lang="en-AU" dirty="0"/>
          </a:p>
          <a:p>
            <a:r>
              <a:rPr lang="en-AU" dirty="0"/>
              <a:t>By “transition” we are referring to the “who” and “when”</a:t>
            </a:r>
          </a:p>
          <a:p>
            <a:r>
              <a:rPr lang="en-AU" dirty="0"/>
              <a:t>Options considered by the Focused Conversations refer to different combinations of timing for “NEW” (post July 2023) and “EXISTING” (up to June 2023)</a:t>
            </a:r>
          </a:p>
        </p:txBody>
      </p:sp>
    </p:spTree>
    <p:extLst>
      <p:ext uri="{BB962C8B-B14F-4D97-AF65-F5344CB8AC3E}">
        <p14:creationId xmlns:p14="http://schemas.microsoft.com/office/powerpoint/2010/main" val="19887838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C9901-8674-966F-DF18-A5484DFFF58E}"/>
              </a:ext>
            </a:extLst>
          </p:cNvPr>
          <p:cNvSpPr>
            <a:spLocks noGrp="1"/>
          </p:cNvSpPr>
          <p:nvPr>
            <p:ph type="title"/>
          </p:nvPr>
        </p:nvSpPr>
        <p:spPr>
          <a:xfrm>
            <a:off x="420624" y="457200"/>
            <a:ext cx="10543032" cy="933061"/>
          </a:xfrm>
        </p:spPr>
        <p:txBody>
          <a:bodyPr>
            <a:noAutofit/>
          </a:bodyPr>
          <a:lstStyle/>
          <a:p>
            <a:r>
              <a:rPr lang="en-AU" sz="3600" dirty="0">
                <a:latin typeface="+mj-lt"/>
              </a:rPr>
              <a:t>The principles developed by your peers of 2016</a:t>
            </a:r>
          </a:p>
        </p:txBody>
      </p:sp>
      <p:pic>
        <p:nvPicPr>
          <p:cNvPr id="15" name="Content Placeholder 14" descr="Diagram&#10;&#10;Description automatically generated">
            <a:extLst>
              <a:ext uri="{FF2B5EF4-FFF2-40B4-BE49-F238E27FC236}">
                <a16:creationId xmlns:a16="http://schemas.microsoft.com/office/drawing/2014/main" id="{8C979FFA-9554-4DD0-8EB3-7ED939187C3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162041" y="2199340"/>
            <a:ext cx="3060198" cy="3063246"/>
          </a:xfrm>
        </p:spPr>
      </p:pic>
      <p:sp>
        <p:nvSpPr>
          <p:cNvPr id="16" name="Text Placeholder 15">
            <a:extLst>
              <a:ext uri="{FF2B5EF4-FFF2-40B4-BE49-F238E27FC236}">
                <a16:creationId xmlns:a16="http://schemas.microsoft.com/office/drawing/2014/main" id="{06F7D7B5-1AE5-1BC4-3CDD-D36E84B0730C}"/>
              </a:ext>
            </a:extLst>
          </p:cNvPr>
          <p:cNvSpPr>
            <a:spLocks noGrp="1"/>
          </p:cNvSpPr>
          <p:nvPr>
            <p:ph type="body" sz="half" idx="2"/>
          </p:nvPr>
        </p:nvSpPr>
        <p:spPr>
          <a:xfrm>
            <a:off x="420624" y="2199340"/>
            <a:ext cx="3333750" cy="3669647"/>
          </a:xfrm>
        </p:spPr>
        <p:txBody>
          <a:bodyPr/>
          <a:lstStyle/>
          <a:p>
            <a:r>
              <a:rPr lang="en-AU" dirty="0"/>
              <a:t>Asked by SAPN: </a:t>
            </a:r>
          </a:p>
          <a:p>
            <a:r>
              <a:rPr lang="en-AU" dirty="0"/>
              <a:t>“</a:t>
            </a:r>
            <a:r>
              <a:rPr lang="en-GB" dirty="0"/>
              <a:t>When we make decisions about network charges, what are the impacts on customers that we need to consider?”</a:t>
            </a:r>
          </a:p>
          <a:p>
            <a:endParaRPr lang="en-AU" dirty="0"/>
          </a:p>
        </p:txBody>
      </p:sp>
      <p:pic>
        <p:nvPicPr>
          <p:cNvPr id="11" name="Picture 10">
            <a:extLst>
              <a:ext uri="{FF2B5EF4-FFF2-40B4-BE49-F238E27FC236}">
                <a16:creationId xmlns:a16="http://schemas.microsoft.com/office/drawing/2014/main" id="{15CE11D3-2831-7333-0D9B-B78B6629451B}"/>
              </a:ext>
            </a:extLst>
          </p:cNvPr>
          <p:cNvPicPr>
            <a:picLocks noChangeAspect="1"/>
          </p:cNvPicPr>
          <p:nvPr/>
        </p:nvPicPr>
        <p:blipFill>
          <a:blip r:embed="rId3"/>
          <a:stretch>
            <a:fillRect/>
          </a:stretch>
        </p:blipFill>
        <p:spPr>
          <a:xfrm>
            <a:off x="8151293" y="1496073"/>
            <a:ext cx="3620083" cy="5026744"/>
          </a:xfrm>
          <a:prstGeom prst="rect">
            <a:avLst/>
          </a:prstGeom>
        </p:spPr>
      </p:pic>
    </p:spTree>
    <p:extLst>
      <p:ext uri="{BB962C8B-B14F-4D97-AF65-F5344CB8AC3E}">
        <p14:creationId xmlns:p14="http://schemas.microsoft.com/office/powerpoint/2010/main" val="3766257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AC3CA-2A20-AB16-2962-BACD5DD744CB}"/>
              </a:ext>
            </a:extLst>
          </p:cNvPr>
          <p:cNvSpPr>
            <a:spLocks noGrp="1"/>
          </p:cNvSpPr>
          <p:nvPr>
            <p:ph type="title"/>
          </p:nvPr>
        </p:nvSpPr>
        <p:spPr/>
        <p:txBody>
          <a:bodyPr>
            <a:normAutofit/>
          </a:bodyPr>
          <a:lstStyle/>
          <a:p>
            <a:r>
              <a:rPr lang="en-AU" sz="4400" dirty="0"/>
              <a:t>Next …</a:t>
            </a:r>
          </a:p>
        </p:txBody>
      </p:sp>
      <p:sp>
        <p:nvSpPr>
          <p:cNvPr id="3" name="Content Placeholder 2">
            <a:extLst>
              <a:ext uri="{FF2B5EF4-FFF2-40B4-BE49-F238E27FC236}">
                <a16:creationId xmlns:a16="http://schemas.microsoft.com/office/drawing/2014/main" id="{EAC0D2FB-B340-E482-06C5-4CADD63155A0}"/>
              </a:ext>
            </a:extLst>
          </p:cNvPr>
          <p:cNvSpPr>
            <a:spLocks noGrp="1"/>
          </p:cNvSpPr>
          <p:nvPr>
            <p:ph idx="1"/>
          </p:nvPr>
        </p:nvSpPr>
        <p:spPr/>
        <p:txBody>
          <a:bodyPr/>
          <a:lstStyle/>
          <a:p>
            <a:r>
              <a:rPr lang="en-AU" dirty="0"/>
              <a:t>Next, Bryn will talk about what the rule change means in the SA context</a:t>
            </a:r>
          </a:p>
          <a:p>
            <a:r>
              <a:rPr lang="en-AU" dirty="0"/>
              <a:t>Then, Helen will present the export tariff options considered by the Focussed Conversation process</a:t>
            </a:r>
          </a:p>
          <a:p>
            <a:r>
              <a:rPr lang="en-AU" dirty="0"/>
              <a:t>Then, I’ll come back to present what the NSW and ACT Networks are proposing</a:t>
            </a:r>
          </a:p>
        </p:txBody>
      </p:sp>
    </p:spTree>
    <p:extLst>
      <p:ext uri="{BB962C8B-B14F-4D97-AF65-F5344CB8AC3E}">
        <p14:creationId xmlns:p14="http://schemas.microsoft.com/office/powerpoint/2010/main" val="101914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C6135B-6C73-A2AA-87EE-8A83C3B33D07}"/>
              </a:ext>
            </a:extLst>
          </p:cNvPr>
          <p:cNvSpPr>
            <a:spLocks noGrp="1"/>
          </p:cNvSpPr>
          <p:nvPr>
            <p:ph type="title"/>
          </p:nvPr>
        </p:nvSpPr>
        <p:spPr/>
        <p:txBody>
          <a:bodyPr>
            <a:normAutofit/>
          </a:bodyPr>
          <a:lstStyle/>
          <a:p>
            <a:r>
              <a:rPr lang="en-AU" sz="4400" dirty="0"/>
              <a:t>What are other Networks proposing?</a:t>
            </a:r>
          </a:p>
        </p:txBody>
      </p:sp>
      <p:sp>
        <p:nvSpPr>
          <p:cNvPr id="3" name="Content Placeholder 2">
            <a:extLst>
              <a:ext uri="{FF2B5EF4-FFF2-40B4-BE49-F238E27FC236}">
                <a16:creationId xmlns:a16="http://schemas.microsoft.com/office/drawing/2014/main" id="{7726093E-071D-453B-47F7-D14D66172768}"/>
              </a:ext>
            </a:extLst>
          </p:cNvPr>
          <p:cNvSpPr>
            <a:spLocks noGrp="1"/>
          </p:cNvSpPr>
          <p:nvPr>
            <p:ph idx="1"/>
          </p:nvPr>
        </p:nvSpPr>
        <p:spPr/>
        <p:txBody>
          <a:bodyPr/>
          <a:lstStyle/>
          <a:p>
            <a:r>
              <a:rPr lang="en-AU" dirty="0"/>
              <a:t>The three NSW Distributors and the ACT distributor are one year ahead in their regulatory cycle and have made their formal proposals to the AER for the period 2024-29</a:t>
            </a:r>
          </a:p>
          <a:p>
            <a:r>
              <a:rPr lang="en-AU" dirty="0"/>
              <a:t>All four are proposing “Distributed Energy Resources Integration” expenditure and export tariffs</a:t>
            </a:r>
          </a:p>
          <a:p>
            <a:r>
              <a:rPr lang="en-AU" dirty="0"/>
              <a:t>They are all slightly different – reflecting their circumstances around solar uptake and the “intrinsic hosting capacity” of their networks</a:t>
            </a:r>
          </a:p>
          <a:p>
            <a:endParaRPr lang="en-AU" dirty="0"/>
          </a:p>
        </p:txBody>
      </p:sp>
    </p:spTree>
    <p:extLst>
      <p:ext uri="{BB962C8B-B14F-4D97-AF65-F5344CB8AC3E}">
        <p14:creationId xmlns:p14="http://schemas.microsoft.com/office/powerpoint/2010/main" val="12065550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FD88411-503D-41A0-BB5E-1C5AC70351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Background Gray Rectangle">
            <a:extLst>
              <a:ext uri="{FF2B5EF4-FFF2-40B4-BE49-F238E27FC236}">
                <a16:creationId xmlns:a16="http://schemas.microsoft.com/office/drawing/2014/main" id="{0448CEF0-D07B-484A-9005-35C372FF18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White Rectangle">
            <a:extLst>
              <a:ext uri="{FF2B5EF4-FFF2-40B4-BE49-F238E27FC236}">
                <a16:creationId xmlns:a16="http://schemas.microsoft.com/office/drawing/2014/main" id="{015CAE92-A031-4F85-8B52-4959DB819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46276" y="685800"/>
            <a:ext cx="10744200" cy="548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5FB4C5-D9D7-BFE0-6DD2-D637177874CA}"/>
              </a:ext>
            </a:extLst>
          </p:cNvPr>
          <p:cNvSpPr>
            <a:spLocks noGrp="1"/>
          </p:cNvSpPr>
          <p:nvPr>
            <p:ph type="title"/>
          </p:nvPr>
        </p:nvSpPr>
        <p:spPr>
          <a:xfrm>
            <a:off x="420623" y="606564"/>
            <a:ext cx="10858705" cy="2110122"/>
          </a:xfrm>
        </p:spPr>
        <p:txBody>
          <a:bodyPr anchor="t">
            <a:normAutofit/>
          </a:bodyPr>
          <a:lstStyle/>
          <a:p>
            <a:r>
              <a:rPr lang="en-AU" sz="4400" dirty="0"/>
              <a:t>Ausgrid </a:t>
            </a:r>
            <a:r>
              <a:rPr lang="en-AU" sz="3600" dirty="0"/>
              <a:t>(Eastern Sydney and up to Newcastle)</a:t>
            </a:r>
            <a:endParaRPr lang="en-AU" dirty="0"/>
          </a:p>
        </p:txBody>
      </p:sp>
      <p:cxnSp>
        <p:nvCxnSpPr>
          <p:cNvPr id="15" name="Vertical Connector">
            <a:extLst>
              <a:ext uri="{FF2B5EF4-FFF2-40B4-BE49-F238E27FC236}">
                <a16:creationId xmlns:a16="http://schemas.microsoft.com/office/drawing/2014/main" id="{89A06E1F-9CD9-4689-B2ED-766AD195AF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1496184" y="5610"/>
            <a:ext cx="0" cy="685800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7" name="Horizontal Connector 2">
            <a:extLst>
              <a:ext uri="{FF2B5EF4-FFF2-40B4-BE49-F238E27FC236}">
                <a16:creationId xmlns:a16="http://schemas.microsoft.com/office/drawing/2014/main" id="{7DF25515-8844-4534-AA1D-955AED0A5F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524" y="6172200"/>
            <a:ext cx="12192000" cy="0"/>
          </a:xfrm>
          <a:prstGeom prst="line">
            <a:avLst/>
          </a:prstGeom>
          <a:ln w="9525" cap="rnd">
            <a:solidFill>
              <a:schemeClr val="accent1"/>
            </a:solidFill>
            <a:prstDash val="dash"/>
          </a:ln>
        </p:spPr>
        <p:style>
          <a:lnRef idx="1">
            <a:schemeClr val="accent1"/>
          </a:lnRef>
          <a:fillRef idx="0">
            <a:schemeClr val="accent1"/>
          </a:fillRef>
          <a:effectRef idx="0">
            <a:schemeClr val="accent1"/>
          </a:effectRef>
          <a:fontRef idx="minor">
            <a:schemeClr val="tx1"/>
          </a:fontRef>
        </p:style>
      </p:cxnSp>
      <p:graphicFrame>
        <p:nvGraphicFramePr>
          <p:cNvPr id="4" name="Content Placeholder 3">
            <a:extLst>
              <a:ext uri="{FF2B5EF4-FFF2-40B4-BE49-F238E27FC236}">
                <a16:creationId xmlns:a16="http://schemas.microsoft.com/office/drawing/2014/main" id="{804BC390-3A30-12F9-52E7-7326B61FAFC4}"/>
              </a:ext>
            </a:extLst>
          </p:cNvPr>
          <p:cNvGraphicFramePr>
            <a:graphicFrameLocks noGrp="1"/>
          </p:cNvGraphicFramePr>
          <p:nvPr>
            <p:ph idx="1"/>
            <p:extLst>
              <p:ext uri="{D42A27DB-BD31-4B8C-83A1-F6EECF244321}">
                <p14:modId xmlns:p14="http://schemas.microsoft.com/office/powerpoint/2010/main" val="2244300252"/>
              </p:ext>
            </p:extLst>
          </p:nvPr>
        </p:nvGraphicFramePr>
        <p:xfrm>
          <a:off x="1444752" y="1891182"/>
          <a:ext cx="9276063" cy="3075635"/>
        </p:xfrm>
        <a:graphic>
          <a:graphicData uri="http://schemas.openxmlformats.org/drawingml/2006/table">
            <a:tbl>
              <a:tblPr/>
              <a:tblGrid>
                <a:gridCol w="2961878">
                  <a:extLst>
                    <a:ext uri="{9D8B030D-6E8A-4147-A177-3AD203B41FA5}">
                      <a16:colId xmlns:a16="http://schemas.microsoft.com/office/drawing/2014/main" val="4237937354"/>
                    </a:ext>
                  </a:extLst>
                </a:gridCol>
                <a:gridCol w="6314185">
                  <a:extLst>
                    <a:ext uri="{9D8B030D-6E8A-4147-A177-3AD203B41FA5}">
                      <a16:colId xmlns:a16="http://schemas.microsoft.com/office/drawing/2014/main" val="1702317550"/>
                    </a:ext>
                  </a:extLst>
                </a:gridCol>
              </a:tblGrid>
              <a:tr h="417692">
                <a:tc gridSpan="2">
                  <a:txBody>
                    <a:bodyPr/>
                    <a:lstStyle/>
                    <a:p>
                      <a:pPr algn="l" fontAlgn="b">
                        <a:spcBef>
                          <a:spcPts val="0"/>
                        </a:spcBef>
                        <a:spcAft>
                          <a:spcPts val="0"/>
                        </a:spcAft>
                      </a:pPr>
                      <a:r>
                        <a:rPr lang="en-AU" sz="1600" b="0" i="0" u="none" strike="noStrike" dirty="0">
                          <a:solidFill>
                            <a:srgbClr val="000000"/>
                          </a:solidFill>
                          <a:effectLst/>
                          <a:latin typeface="Arial Narrow" panose="020B0606020202030204" pitchFamily="34" charset="0"/>
                        </a:rPr>
                        <a:t>Ausgrid</a:t>
                      </a:r>
                      <a:endParaRPr lang="en-AU" sz="2500" b="0" i="0" u="none" strike="noStrike" dirty="0">
                        <a:effectLst/>
                        <a:latin typeface="Arial" panose="020B0604020202020204" pitchFamily="34" charset="0"/>
                      </a:endParaRPr>
                    </a:p>
                  </a:txBody>
                  <a:tcPr marL="129183" marR="129183" marT="64592" marB="64592">
                    <a:lnL>
                      <a:noFill/>
                    </a:lnL>
                    <a:lnR>
                      <a:noFill/>
                    </a:lnR>
                    <a:lnT>
                      <a:noFill/>
                    </a:lnT>
                    <a:lnB>
                      <a:noFill/>
                    </a:lnB>
                    <a:solidFill>
                      <a:srgbClr val="FFD966"/>
                    </a:solidFill>
                  </a:tcPr>
                </a:tc>
                <a:tc hMerge="1">
                  <a:txBody>
                    <a:bodyPr/>
                    <a:lstStyle/>
                    <a:p>
                      <a:endParaRPr lang="en-AU"/>
                    </a:p>
                  </a:txBody>
                  <a:tcPr/>
                </a:tc>
                <a:extLst>
                  <a:ext uri="{0D108BD9-81ED-4DB2-BD59-A6C34878D82A}">
                    <a16:rowId xmlns:a16="http://schemas.microsoft.com/office/drawing/2014/main" val="3084882186"/>
                  </a:ext>
                </a:extLst>
              </a:tr>
              <a:tr h="295327">
                <a:tc>
                  <a:txBody>
                    <a:bodyPr/>
                    <a:lstStyle/>
                    <a:p>
                      <a:pPr algn="l" fontAlgn="b">
                        <a:spcBef>
                          <a:spcPts val="0"/>
                        </a:spcBef>
                        <a:spcAft>
                          <a:spcPts val="0"/>
                        </a:spcAft>
                      </a:pPr>
                      <a:r>
                        <a:rPr lang="en-GB" sz="1600" b="0" i="0" u="none" strike="noStrike">
                          <a:solidFill>
                            <a:srgbClr val="000000"/>
                          </a:solidFill>
                          <a:effectLst/>
                          <a:latin typeface="Arial Narrow" panose="020B0606020202030204" pitchFamily="34" charset="0"/>
                        </a:rPr>
                        <a:t>DER Integration Expenditure (5 years)</a:t>
                      </a:r>
                      <a:endParaRPr lang="en-GB" sz="2500" b="0" i="0" u="none" strike="noStrike">
                        <a:effectLst/>
                        <a:latin typeface="Arial" panose="020B0604020202020204" pitchFamily="34" charset="0"/>
                      </a:endParaRPr>
                    </a:p>
                  </a:txBody>
                  <a:tcPr marL="6818" marR="6818" marT="6818" marB="0" anchor="b">
                    <a:lnL>
                      <a:noFill/>
                    </a:lnL>
                    <a:lnR>
                      <a:noFill/>
                    </a:lnR>
                    <a:lnT>
                      <a:noFill/>
                    </a:lnT>
                    <a:lnB>
                      <a:noFill/>
                    </a:lnB>
                  </a:tcPr>
                </a:tc>
                <a:tc>
                  <a:txBody>
                    <a:bodyPr/>
                    <a:lstStyle/>
                    <a:p>
                      <a:pPr algn="l" fontAlgn="b">
                        <a:spcBef>
                          <a:spcPts val="0"/>
                        </a:spcBef>
                        <a:spcAft>
                          <a:spcPts val="0"/>
                        </a:spcAft>
                      </a:pPr>
                      <a:r>
                        <a:rPr lang="en-AU" sz="1600" b="0" i="0" u="none" strike="noStrike">
                          <a:solidFill>
                            <a:srgbClr val="000000"/>
                          </a:solidFill>
                          <a:effectLst/>
                          <a:latin typeface="Arial Narrow" panose="020B0606020202030204" pitchFamily="34" charset="0"/>
                        </a:rPr>
                        <a:t>$126.1m</a:t>
                      </a:r>
                      <a:endParaRPr lang="en-AU" sz="2500" b="0" i="0" u="none" strike="noStrike">
                        <a:effectLst/>
                        <a:latin typeface="Arial" panose="020B0604020202020204" pitchFamily="34" charset="0"/>
                      </a:endParaRPr>
                    </a:p>
                  </a:txBody>
                  <a:tcPr marL="6818" marR="6818" marT="6818" marB="0" anchor="b">
                    <a:lnL>
                      <a:noFill/>
                    </a:lnL>
                    <a:lnR>
                      <a:noFill/>
                    </a:lnR>
                    <a:lnT>
                      <a:noFill/>
                    </a:lnT>
                    <a:lnB>
                      <a:noFill/>
                    </a:lnB>
                  </a:tcPr>
                </a:tc>
                <a:extLst>
                  <a:ext uri="{0D108BD9-81ED-4DB2-BD59-A6C34878D82A}">
                    <a16:rowId xmlns:a16="http://schemas.microsoft.com/office/drawing/2014/main" val="2312973582"/>
                  </a:ext>
                </a:extLst>
              </a:tr>
              <a:tr h="295327">
                <a:tc>
                  <a:txBody>
                    <a:bodyPr/>
                    <a:lstStyle/>
                    <a:p>
                      <a:pPr algn="l" fontAlgn="b">
                        <a:spcBef>
                          <a:spcPts val="0"/>
                        </a:spcBef>
                        <a:spcAft>
                          <a:spcPts val="0"/>
                        </a:spcAft>
                      </a:pPr>
                      <a:r>
                        <a:rPr lang="en-AU" sz="1600" b="0" i="0" u="none" strike="noStrike">
                          <a:solidFill>
                            <a:srgbClr val="000000"/>
                          </a:solidFill>
                          <a:effectLst/>
                          <a:latin typeface="Arial Narrow" panose="020B0606020202030204" pitchFamily="34" charset="0"/>
                        </a:rPr>
                        <a:t>Basic Export Level</a:t>
                      </a:r>
                      <a:endParaRPr lang="en-AU" sz="2500" b="0" i="0" u="none" strike="noStrike">
                        <a:effectLst/>
                        <a:latin typeface="Arial" panose="020B0604020202020204" pitchFamily="34" charset="0"/>
                      </a:endParaRPr>
                    </a:p>
                  </a:txBody>
                  <a:tcPr marL="6818" marR="6818" marT="6818" marB="0" anchor="b">
                    <a:lnL>
                      <a:noFill/>
                    </a:lnL>
                    <a:lnR>
                      <a:noFill/>
                    </a:lnR>
                    <a:lnT>
                      <a:noFill/>
                    </a:lnT>
                    <a:lnB>
                      <a:noFill/>
                    </a:lnB>
                  </a:tcPr>
                </a:tc>
                <a:tc>
                  <a:txBody>
                    <a:bodyPr/>
                    <a:lstStyle/>
                    <a:p>
                      <a:pPr algn="l" fontAlgn="b">
                        <a:spcBef>
                          <a:spcPts val="0"/>
                        </a:spcBef>
                        <a:spcAft>
                          <a:spcPts val="0"/>
                        </a:spcAft>
                      </a:pPr>
                      <a:r>
                        <a:rPr lang="en-GB" sz="1600" b="0" i="0" u="none" strike="noStrike">
                          <a:solidFill>
                            <a:srgbClr val="000000"/>
                          </a:solidFill>
                          <a:effectLst/>
                          <a:latin typeface="Arial Narrow" panose="020B0606020202030204" pitchFamily="34" charset="0"/>
                        </a:rPr>
                        <a:t>2,500 kWh pa = 6.85 kWh per day</a:t>
                      </a:r>
                      <a:endParaRPr lang="en-GB" sz="2500" b="0" i="0" u="none" strike="noStrike">
                        <a:effectLst/>
                        <a:latin typeface="Arial" panose="020B0604020202020204" pitchFamily="34" charset="0"/>
                      </a:endParaRPr>
                    </a:p>
                  </a:txBody>
                  <a:tcPr marL="6818" marR="6818" marT="6818" marB="0" anchor="b">
                    <a:lnL>
                      <a:noFill/>
                    </a:lnL>
                    <a:lnR>
                      <a:noFill/>
                    </a:lnR>
                    <a:lnT>
                      <a:noFill/>
                    </a:lnT>
                    <a:lnB>
                      <a:noFill/>
                    </a:lnB>
                  </a:tcPr>
                </a:tc>
                <a:extLst>
                  <a:ext uri="{0D108BD9-81ED-4DB2-BD59-A6C34878D82A}">
                    <a16:rowId xmlns:a16="http://schemas.microsoft.com/office/drawing/2014/main" val="3189585033"/>
                  </a:ext>
                </a:extLst>
              </a:tr>
              <a:tr h="295327">
                <a:tc>
                  <a:txBody>
                    <a:bodyPr/>
                    <a:lstStyle/>
                    <a:p>
                      <a:pPr algn="l" fontAlgn="b">
                        <a:spcBef>
                          <a:spcPts val="0"/>
                        </a:spcBef>
                        <a:spcAft>
                          <a:spcPts val="0"/>
                        </a:spcAft>
                      </a:pPr>
                      <a:r>
                        <a:rPr lang="en-AU" sz="1600" b="0" i="0" u="none" strike="noStrike">
                          <a:solidFill>
                            <a:srgbClr val="000000"/>
                          </a:solidFill>
                          <a:effectLst/>
                          <a:latin typeface="Arial Narrow" panose="020B0606020202030204" pitchFamily="34" charset="0"/>
                        </a:rPr>
                        <a:t>Export Charge Time Window</a:t>
                      </a:r>
                      <a:endParaRPr lang="en-AU" sz="2500" b="0" i="0" u="none" strike="noStrike">
                        <a:effectLst/>
                        <a:latin typeface="Arial" panose="020B0604020202020204" pitchFamily="34" charset="0"/>
                      </a:endParaRPr>
                    </a:p>
                  </a:txBody>
                  <a:tcPr marL="6818" marR="6818" marT="6818" marB="0" anchor="b">
                    <a:lnL>
                      <a:noFill/>
                    </a:lnL>
                    <a:lnR>
                      <a:noFill/>
                    </a:lnR>
                    <a:lnT>
                      <a:noFill/>
                    </a:lnT>
                    <a:lnB>
                      <a:noFill/>
                    </a:lnB>
                  </a:tcPr>
                </a:tc>
                <a:tc>
                  <a:txBody>
                    <a:bodyPr/>
                    <a:lstStyle/>
                    <a:p>
                      <a:pPr algn="l" fontAlgn="b">
                        <a:spcBef>
                          <a:spcPts val="0"/>
                        </a:spcBef>
                        <a:spcAft>
                          <a:spcPts val="0"/>
                        </a:spcAft>
                      </a:pPr>
                      <a:r>
                        <a:rPr lang="en-AU" sz="1600" b="0" i="0" u="none" strike="noStrike">
                          <a:solidFill>
                            <a:srgbClr val="000000"/>
                          </a:solidFill>
                          <a:effectLst/>
                          <a:latin typeface="Arial Narrow" panose="020B0606020202030204" pitchFamily="34" charset="0"/>
                        </a:rPr>
                        <a:t>10AM to 3PM</a:t>
                      </a:r>
                      <a:endParaRPr lang="en-AU" sz="2500" b="0" i="0" u="none" strike="noStrike">
                        <a:effectLst/>
                        <a:latin typeface="Arial" panose="020B0604020202020204" pitchFamily="34" charset="0"/>
                      </a:endParaRPr>
                    </a:p>
                  </a:txBody>
                  <a:tcPr marL="6818" marR="6818" marT="6818" marB="0" anchor="b">
                    <a:lnL>
                      <a:noFill/>
                    </a:lnL>
                    <a:lnR>
                      <a:noFill/>
                    </a:lnR>
                    <a:lnT>
                      <a:noFill/>
                    </a:lnT>
                    <a:lnB>
                      <a:noFill/>
                    </a:lnB>
                  </a:tcPr>
                </a:tc>
                <a:extLst>
                  <a:ext uri="{0D108BD9-81ED-4DB2-BD59-A6C34878D82A}">
                    <a16:rowId xmlns:a16="http://schemas.microsoft.com/office/drawing/2014/main" val="3484755242"/>
                  </a:ext>
                </a:extLst>
              </a:tr>
              <a:tr h="295327">
                <a:tc>
                  <a:txBody>
                    <a:bodyPr/>
                    <a:lstStyle/>
                    <a:p>
                      <a:pPr algn="l" fontAlgn="b">
                        <a:spcBef>
                          <a:spcPts val="0"/>
                        </a:spcBef>
                        <a:spcAft>
                          <a:spcPts val="0"/>
                        </a:spcAft>
                      </a:pPr>
                      <a:r>
                        <a:rPr lang="en-AU" sz="1600" b="0" i="0" u="none" strike="noStrike">
                          <a:solidFill>
                            <a:srgbClr val="000000"/>
                          </a:solidFill>
                          <a:effectLst/>
                          <a:latin typeface="Arial Narrow" panose="020B0606020202030204" pitchFamily="34" charset="0"/>
                        </a:rPr>
                        <a:t>Export Reward Time Window</a:t>
                      </a:r>
                      <a:endParaRPr lang="en-AU" sz="2500" b="0" i="0" u="none" strike="noStrike">
                        <a:effectLst/>
                        <a:latin typeface="Arial" panose="020B0604020202020204" pitchFamily="34" charset="0"/>
                      </a:endParaRPr>
                    </a:p>
                  </a:txBody>
                  <a:tcPr marL="6818" marR="6818" marT="6818" marB="0" anchor="b">
                    <a:lnL>
                      <a:noFill/>
                    </a:lnL>
                    <a:lnR>
                      <a:noFill/>
                    </a:lnR>
                    <a:lnT>
                      <a:noFill/>
                    </a:lnT>
                    <a:lnB>
                      <a:noFill/>
                    </a:lnB>
                  </a:tcPr>
                </a:tc>
                <a:tc>
                  <a:txBody>
                    <a:bodyPr/>
                    <a:lstStyle/>
                    <a:p>
                      <a:pPr algn="l" fontAlgn="b">
                        <a:spcBef>
                          <a:spcPts val="0"/>
                        </a:spcBef>
                        <a:spcAft>
                          <a:spcPts val="0"/>
                        </a:spcAft>
                      </a:pPr>
                      <a:r>
                        <a:rPr lang="en-GB" sz="1600" b="0" i="0" u="none" strike="noStrike">
                          <a:solidFill>
                            <a:srgbClr val="000000"/>
                          </a:solidFill>
                          <a:effectLst/>
                          <a:latin typeface="Arial Narrow" panose="020B0606020202030204" pitchFamily="34" charset="0"/>
                        </a:rPr>
                        <a:t>4PM to 9PM in peak period (NOV-MAR + JUN-AUG)** I think …?</a:t>
                      </a:r>
                      <a:endParaRPr lang="en-GB" sz="2500" b="0" i="0" u="none" strike="noStrike">
                        <a:effectLst/>
                        <a:latin typeface="Arial" panose="020B0604020202020204" pitchFamily="34" charset="0"/>
                      </a:endParaRPr>
                    </a:p>
                  </a:txBody>
                  <a:tcPr marL="6818" marR="6818" marT="6818" marB="0" anchor="b">
                    <a:lnL>
                      <a:noFill/>
                    </a:lnL>
                    <a:lnR>
                      <a:noFill/>
                    </a:lnR>
                    <a:lnT>
                      <a:noFill/>
                    </a:lnT>
                    <a:lnB>
                      <a:noFill/>
                    </a:lnB>
                  </a:tcPr>
                </a:tc>
                <a:extLst>
                  <a:ext uri="{0D108BD9-81ED-4DB2-BD59-A6C34878D82A}">
                    <a16:rowId xmlns:a16="http://schemas.microsoft.com/office/drawing/2014/main" val="1436691113"/>
                  </a:ext>
                </a:extLst>
              </a:tr>
              <a:tr h="295327">
                <a:tc>
                  <a:txBody>
                    <a:bodyPr/>
                    <a:lstStyle/>
                    <a:p>
                      <a:pPr algn="l" fontAlgn="b">
                        <a:spcBef>
                          <a:spcPts val="0"/>
                        </a:spcBef>
                        <a:spcAft>
                          <a:spcPts val="0"/>
                        </a:spcAft>
                      </a:pPr>
                      <a:r>
                        <a:rPr lang="en-AU" sz="1600" b="0" i="0" u="none" strike="noStrike">
                          <a:solidFill>
                            <a:srgbClr val="000000"/>
                          </a:solidFill>
                          <a:effectLst/>
                          <a:latin typeface="Arial Narrow" panose="020B0606020202030204" pitchFamily="34" charset="0"/>
                        </a:rPr>
                        <a:t>Transition</a:t>
                      </a:r>
                      <a:endParaRPr lang="en-AU" sz="2500" b="0" i="0" u="none" strike="noStrike">
                        <a:effectLst/>
                        <a:latin typeface="Arial" panose="020B0604020202020204" pitchFamily="34" charset="0"/>
                      </a:endParaRPr>
                    </a:p>
                  </a:txBody>
                  <a:tcPr marL="6818" marR="6818" marT="6818" marB="0" anchor="b">
                    <a:lnL>
                      <a:noFill/>
                    </a:lnL>
                    <a:lnR>
                      <a:noFill/>
                    </a:lnR>
                    <a:lnT>
                      <a:noFill/>
                    </a:lnT>
                    <a:lnB>
                      <a:noFill/>
                    </a:lnB>
                    <a:solidFill>
                      <a:srgbClr val="FFF2CC"/>
                    </a:solidFill>
                  </a:tcPr>
                </a:tc>
                <a:tc>
                  <a:txBody>
                    <a:bodyPr/>
                    <a:lstStyle/>
                    <a:p>
                      <a:pPr algn="l" fontAlgn="b">
                        <a:spcBef>
                          <a:spcPts val="0"/>
                        </a:spcBef>
                        <a:spcAft>
                          <a:spcPts val="0"/>
                        </a:spcAft>
                      </a:pPr>
                      <a:r>
                        <a:rPr lang="en-AU" sz="1600" b="0" i="0" u="none" strike="noStrike">
                          <a:solidFill>
                            <a:srgbClr val="000000"/>
                          </a:solidFill>
                          <a:effectLst/>
                          <a:latin typeface="Arial Narrow" panose="020B0606020202030204" pitchFamily="34" charset="0"/>
                        </a:rPr>
                        <a:t> </a:t>
                      </a:r>
                      <a:endParaRPr lang="en-AU" sz="2500" b="0" i="0" u="none" strike="noStrike">
                        <a:effectLst/>
                        <a:latin typeface="Arial" panose="020B0604020202020204" pitchFamily="34" charset="0"/>
                      </a:endParaRPr>
                    </a:p>
                  </a:txBody>
                  <a:tcPr marL="6818" marR="6818" marT="6818" marB="0" anchor="b">
                    <a:lnL>
                      <a:noFill/>
                    </a:lnL>
                    <a:lnR>
                      <a:noFill/>
                    </a:lnR>
                    <a:lnT>
                      <a:noFill/>
                    </a:lnT>
                    <a:lnB>
                      <a:noFill/>
                    </a:lnB>
                    <a:solidFill>
                      <a:srgbClr val="FFF2CC"/>
                    </a:solidFill>
                  </a:tcPr>
                </a:tc>
                <a:extLst>
                  <a:ext uri="{0D108BD9-81ED-4DB2-BD59-A6C34878D82A}">
                    <a16:rowId xmlns:a16="http://schemas.microsoft.com/office/drawing/2014/main" val="2223437811"/>
                  </a:ext>
                </a:extLst>
              </a:tr>
              <a:tr h="295327">
                <a:tc>
                  <a:txBody>
                    <a:bodyPr/>
                    <a:lstStyle/>
                    <a:p>
                      <a:pPr algn="l" fontAlgn="b">
                        <a:spcBef>
                          <a:spcPts val="0"/>
                        </a:spcBef>
                        <a:spcAft>
                          <a:spcPts val="0"/>
                        </a:spcAft>
                      </a:pPr>
                      <a:r>
                        <a:rPr lang="en-AU" sz="1600" b="0" i="0" u="none" strike="noStrike">
                          <a:solidFill>
                            <a:srgbClr val="000000"/>
                          </a:solidFill>
                          <a:effectLst/>
                          <a:latin typeface="Arial Narrow" panose="020B0606020202030204" pitchFamily="34" charset="0"/>
                        </a:rPr>
                        <a:t>New Customers:</a:t>
                      </a:r>
                      <a:endParaRPr lang="en-AU" sz="2500" b="0" i="0" u="none" strike="noStrike">
                        <a:effectLst/>
                        <a:latin typeface="Arial" panose="020B0604020202020204" pitchFamily="34" charset="0"/>
                      </a:endParaRPr>
                    </a:p>
                  </a:txBody>
                  <a:tcPr marL="6818" marR="6818" marT="6818" marB="0" anchor="b">
                    <a:lnL>
                      <a:noFill/>
                    </a:lnL>
                    <a:lnR>
                      <a:noFill/>
                    </a:lnR>
                    <a:lnT>
                      <a:noFill/>
                    </a:lnT>
                    <a:lnB>
                      <a:noFill/>
                    </a:lnB>
                  </a:tcPr>
                </a:tc>
                <a:tc>
                  <a:txBody>
                    <a:bodyPr/>
                    <a:lstStyle/>
                    <a:p>
                      <a:pPr algn="l" fontAlgn="b">
                        <a:spcBef>
                          <a:spcPts val="0"/>
                        </a:spcBef>
                        <a:spcAft>
                          <a:spcPts val="0"/>
                        </a:spcAft>
                      </a:pPr>
                      <a:r>
                        <a:rPr lang="en-AU" sz="1600" b="0" i="0" u="none" strike="noStrike">
                          <a:solidFill>
                            <a:srgbClr val="000000"/>
                          </a:solidFill>
                          <a:effectLst/>
                          <a:latin typeface="Arial Narrow" panose="020B0606020202030204" pitchFamily="34" charset="0"/>
                        </a:rPr>
                        <a:t>Residential and small business</a:t>
                      </a:r>
                      <a:endParaRPr lang="en-AU" sz="2500" b="0" i="0" u="none" strike="noStrike">
                        <a:effectLst/>
                        <a:latin typeface="Arial" panose="020B0604020202020204" pitchFamily="34" charset="0"/>
                      </a:endParaRPr>
                    </a:p>
                  </a:txBody>
                  <a:tcPr marL="6818" marR="6818" marT="6818" marB="0" anchor="b">
                    <a:lnL>
                      <a:noFill/>
                    </a:lnL>
                    <a:lnR>
                      <a:noFill/>
                    </a:lnR>
                    <a:lnT>
                      <a:noFill/>
                    </a:lnT>
                    <a:lnB>
                      <a:noFill/>
                    </a:lnB>
                  </a:tcPr>
                </a:tc>
                <a:extLst>
                  <a:ext uri="{0D108BD9-81ED-4DB2-BD59-A6C34878D82A}">
                    <a16:rowId xmlns:a16="http://schemas.microsoft.com/office/drawing/2014/main" val="2812155880"/>
                  </a:ext>
                </a:extLst>
              </a:tr>
              <a:tr h="295327">
                <a:tc>
                  <a:txBody>
                    <a:bodyPr/>
                    <a:lstStyle/>
                    <a:p>
                      <a:pPr algn="l" fontAlgn="b">
                        <a:spcBef>
                          <a:spcPts val="0"/>
                        </a:spcBef>
                        <a:spcAft>
                          <a:spcPts val="0"/>
                        </a:spcAft>
                      </a:pPr>
                      <a:r>
                        <a:rPr lang="en-AU" sz="1600" b="0" i="0" u="none" strike="noStrike">
                          <a:solidFill>
                            <a:srgbClr val="000000"/>
                          </a:solidFill>
                          <a:effectLst/>
                          <a:latin typeface="Arial Narrow" panose="020B0606020202030204" pitchFamily="34" charset="0"/>
                        </a:rPr>
                        <a:t>Mandatory/Opt-in/Opt-out</a:t>
                      </a:r>
                      <a:endParaRPr lang="en-AU" sz="2500" b="0" i="0" u="none" strike="noStrike">
                        <a:effectLst/>
                        <a:latin typeface="Arial" panose="020B0604020202020204" pitchFamily="34" charset="0"/>
                      </a:endParaRPr>
                    </a:p>
                  </a:txBody>
                  <a:tcPr marL="6818" marR="6818" marT="6818" marB="0" anchor="b">
                    <a:lnL>
                      <a:noFill/>
                    </a:lnL>
                    <a:lnR>
                      <a:noFill/>
                    </a:lnR>
                    <a:lnT>
                      <a:noFill/>
                    </a:lnT>
                    <a:lnB>
                      <a:noFill/>
                    </a:lnB>
                  </a:tcPr>
                </a:tc>
                <a:tc>
                  <a:txBody>
                    <a:bodyPr/>
                    <a:lstStyle/>
                    <a:p>
                      <a:pPr algn="l" fontAlgn="b">
                        <a:spcBef>
                          <a:spcPts val="0"/>
                        </a:spcBef>
                        <a:spcAft>
                          <a:spcPts val="0"/>
                        </a:spcAft>
                      </a:pPr>
                      <a:r>
                        <a:rPr lang="en-GB" sz="1600" b="0" i="0" u="none" strike="noStrike">
                          <a:solidFill>
                            <a:srgbClr val="000000"/>
                          </a:solidFill>
                          <a:effectLst/>
                          <a:latin typeface="Arial Narrow" panose="020B0606020202030204" pitchFamily="34" charset="0"/>
                        </a:rPr>
                        <a:t>Opt-in FY2425, Mandatory from 1 July 2025</a:t>
                      </a:r>
                      <a:endParaRPr lang="en-GB" sz="2500" b="0" i="0" u="none" strike="noStrike">
                        <a:effectLst/>
                        <a:latin typeface="Arial" panose="020B0604020202020204" pitchFamily="34" charset="0"/>
                      </a:endParaRPr>
                    </a:p>
                  </a:txBody>
                  <a:tcPr marL="6818" marR="6818" marT="6818" marB="0" anchor="b">
                    <a:lnL>
                      <a:noFill/>
                    </a:lnL>
                    <a:lnR>
                      <a:noFill/>
                    </a:lnR>
                    <a:lnT>
                      <a:noFill/>
                    </a:lnT>
                    <a:lnB>
                      <a:noFill/>
                    </a:lnB>
                  </a:tcPr>
                </a:tc>
                <a:extLst>
                  <a:ext uri="{0D108BD9-81ED-4DB2-BD59-A6C34878D82A}">
                    <a16:rowId xmlns:a16="http://schemas.microsoft.com/office/drawing/2014/main" val="1296618672"/>
                  </a:ext>
                </a:extLst>
              </a:tr>
              <a:tr h="295327">
                <a:tc>
                  <a:txBody>
                    <a:bodyPr/>
                    <a:lstStyle/>
                    <a:p>
                      <a:pPr algn="l" fontAlgn="b">
                        <a:spcBef>
                          <a:spcPts val="0"/>
                        </a:spcBef>
                        <a:spcAft>
                          <a:spcPts val="0"/>
                        </a:spcAft>
                      </a:pPr>
                      <a:r>
                        <a:rPr lang="en-AU" sz="1600" b="0" i="0" u="none" strike="noStrike">
                          <a:solidFill>
                            <a:srgbClr val="000000"/>
                          </a:solidFill>
                          <a:effectLst/>
                          <a:latin typeface="Arial Narrow" panose="020B0606020202030204" pitchFamily="34" charset="0"/>
                        </a:rPr>
                        <a:t>Existing Customers:</a:t>
                      </a:r>
                      <a:endParaRPr lang="en-AU" sz="2500" b="0" i="0" u="none" strike="noStrike">
                        <a:effectLst/>
                        <a:latin typeface="Arial" panose="020B0604020202020204" pitchFamily="34" charset="0"/>
                      </a:endParaRPr>
                    </a:p>
                  </a:txBody>
                  <a:tcPr marL="6818" marR="6818" marT="6818" marB="0" anchor="b">
                    <a:lnL>
                      <a:noFill/>
                    </a:lnL>
                    <a:lnR>
                      <a:noFill/>
                    </a:lnR>
                    <a:lnT>
                      <a:noFill/>
                    </a:lnT>
                    <a:lnB>
                      <a:noFill/>
                    </a:lnB>
                  </a:tcPr>
                </a:tc>
                <a:tc>
                  <a:txBody>
                    <a:bodyPr/>
                    <a:lstStyle/>
                    <a:p>
                      <a:pPr algn="l" fontAlgn="b">
                        <a:spcBef>
                          <a:spcPts val="0"/>
                        </a:spcBef>
                        <a:spcAft>
                          <a:spcPts val="0"/>
                        </a:spcAft>
                      </a:pPr>
                      <a:r>
                        <a:rPr lang="en-AU" sz="1600" b="0" i="0" u="none" strike="noStrike">
                          <a:solidFill>
                            <a:srgbClr val="000000"/>
                          </a:solidFill>
                          <a:effectLst/>
                          <a:latin typeface="Arial Narrow" panose="020B0606020202030204" pitchFamily="34" charset="0"/>
                        </a:rPr>
                        <a:t>Residential and small business</a:t>
                      </a:r>
                      <a:endParaRPr lang="en-AU" sz="2500" b="0" i="0" u="none" strike="noStrike">
                        <a:effectLst/>
                        <a:latin typeface="Arial" panose="020B0604020202020204" pitchFamily="34" charset="0"/>
                      </a:endParaRPr>
                    </a:p>
                  </a:txBody>
                  <a:tcPr marL="6818" marR="6818" marT="6818" marB="0" anchor="b">
                    <a:lnL>
                      <a:noFill/>
                    </a:lnL>
                    <a:lnR>
                      <a:noFill/>
                    </a:lnR>
                    <a:lnT>
                      <a:noFill/>
                    </a:lnT>
                    <a:lnB>
                      <a:noFill/>
                    </a:lnB>
                  </a:tcPr>
                </a:tc>
                <a:extLst>
                  <a:ext uri="{0D108BD9-81ED-4DB2-BD59-A6C34878D82A}">
                    <a16:rowId xmlns:a16="http://schemas.microsoft.com/office/drawing/2014/main" val="1703746973"/>
                  </a:ext>
                </a:extLst>
              </a:tr>
              <a:tr h="295327">
                <a:tc>
                  <a:txBody>
                    <a:bodyPr/>
                    <a:lstStyle/>
                    <a:p>
                      <a:pPr algn="l" fontAlgn="b">
                        <a:spcBef>
                          <a:spcPts val="0"/>
                        </a:spcBef>
                        <a:spcAft>
                          <a:spcPts val="0"/>
                        </a:spcAft>
                      </a:pPr>
                      <a:r>
                        <a:rPr lang="en-AU" sz="1600" b="0" i="0" u="none" strike="noStrike">
                          <a:solidFill>
                            <a:srgbClr val="000000"/>
                          </a:solidFill>
                          <a:effectLst/>
                          <a:latin typeface="Arial Narrow" panose="020B0606020202030204" pitchFamily="34" charset="0"/>
                        </a:rPr>
                        <a:t>Mandatory/Opt-in/Opt-out</a:t>
                      </a:r>
                      <a:endParaRPr lang="en-AU" sz="2500" b="0" i="0" u="none" strike="noStrike">
                        <a:effectLst/>
                        <a:latin typeface="Arial" panose="020B0604020202020204" pitchFamily="34" charset="0"/>
                      </a:endParaRPr>
                    </a:p>
                  </a:txBody>
                  <a:tcPr marL="6818" marR="6818" marT="6818" marB="0" anchor="b">
                    <a:lnL>
                      <a:noFill/>
                    </a:lnL>
                    <a:lnR>
                      <a:noFill/>
                    </a:lnR>
                    <a:lnT>
                      <a:noFill/>
                    </a:lnT>
                    <a:lnB>
                      <a:noFill/>
                    </a:lnB>
                  </a:tcPr>
                </a:tc>
                <a:tc>
                  <a:txBody>
                    <a:bodyPr/>
                    <a:lstStyle/>
                    <a:p>
                      <a:pPr algn="l" fontAlgn="b">
                        <a:spcBef>
                          <a:spcPts val="0"/>
                        </a:spcBef>
                        <a:spcAft>
                          <a:spcPts val="0"/>
                        </a:spcAft>
                      </a:pPr>
                      <a:r>
                        <a:rPr lang="en-GB" sz="1600" b="0" i="0" u="none" strike="noStrike" dirty="0">
                          <a:solidFill>
                            <a:srgbClr val="000000"/>
                          </a:solidFill>
                          <a:effectLst/>
                          <a:latin typeface="Arial Narrow" panose="020B0606020202030204" pitchFamily="34" charset="0"/>
                        </a:rPr>
                        <a:t>Opt-in FY2425, Mandatory from 1 July 2025 if have an interval meter</a:t>
                      </a:r>
                      <a:endParaRPr lang="en-GB" sz="2500" b="0" i="0" u="none" strike="noStrike" dirty="0">
                        <a:effectLst/>
                        <a:latin typeface="Arial" panose="020B0604020202020204" pitchFamily="34" charset="0"/>
                      </a:endParaRPr>
                    </a:p>
                  </a:txBody>
                  <a:tcPr marL="6818" marR="6818" marT="6818" marB="0" anchor="b">
                    <a:lnL>
                      <a:noFill/>
                    </a:lnL>
                    <a:lnR>
                      <a:noFill/>
                    </a:lnR>
                    <a:lnT>
                      <a:noFill/>
                    </a:lnT>
                    <a:lnB>
                      <a:noFill/>
                    </a:lnB>
                  </a:tcPr>
                </a:tc>
                <a:extLst>
                  <a:ext uri="{0D108BD9-81ED-4DB2-BD59-A6C34878D82A}">
                    <a16:rowId xmlns:a16="http://schemas.microsoft.com/office/drawing/2014/main" val="3117026242"/>
                  </a:ext>
                </a:extLst>
              </a:tr>
            </a:tbl>
          </a:graphicData>
        </a:graphic>
      </p:graphicFrame>
    </p:spTree>
    <p:extLst>
      <p:ext uri="{BB962C8B-B14F-4D97-AF65-F5344CB8AC3E}">
        <p14:creationId xmlns:p14="http://schemas.microsoft.com/office/powerpoint/2010/main" val="30204353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FB4C5-D9D7-BFE0-6DD2-D637177874CA}"/>
              </a:ext>
            </a:extLst>
          </p:cNvPr>
          <p:cNvSpPr>
            <a:spLocks noGrp="1"/>
          </p:cNvSpPr>
          <p:nvPr>
            <p:ph type="title"/>
          </p:nvPr>
        </p:nvSpPr>
        <p:spPr>
          <a:xfrm>
            <a:off x="420623" y="606564"/>
            <a:ext cx="10858705" cy="2110122"/>
          </a:xfrm>
        </p:spPr>
        <p:txBody>
          <a:bodyPr anchor="t">
            <a:normAutofit/>
          </a:bodyPr>
          <a:lstStyle/>
          <a:p>
            <a:r>
              <a:rPr lang="en-AU" sz="4400" dirty="0"/>
              <a:t>Endeavour Energy </a:t>
            </a:r>
            <a:r>
              <a:rPr lang="en-AU" sz="3600" dirty="0"/>
              <a:t>(Western Sydney +)</a:t>
            </a:r>
            <a:endParaRPr lang="en-AU" dirty="0"/>
          </a:p>
        </p:txBody>
      </p:sp>
      <p:graphicFrame>
        <p:nvGraphicFramePr>
          <p:cNvPr id="8" name="Object 7">
            <a:extLst>
              <a:ext uri="{FF2B5EF4-FFF2-40B4-BE49-F238E27FC236}">
                <a16:creationId xmlns:a16="http://schemas.microsoft.com/office/drawing/2014/main" id="{78A4743D-1ADD-68A2-1729-05432FD54454}"/>
              </a:ext>
            </a:extLst>
          </p:cNvPr>
          <p:cNvGraphicFramePr>
            <a:graphicFrameLocks noChangeAspect="1"/>
          </p:cNvGraphicFramePr>
          <p:nvPr>
            <p:extLst>
              <p:ext uri="{D42A27DB-BD31-4B8C-83A1-F6EECF244321}">
                <p14:modId xmlns:p14="http://schemas.microsoft.com/office/powerpoint/2010/main" val="1852372308"/>
              </p:ext>
            </p:extLst>
          </p:nvPr>
        </p:nvGraphicFramePr>
        <p:xfrm>
          <a:off x="1247418" y="2223250"/>
          <a:ext cx="9205114" cy="2740636"/>
        </p:xfrm>
        <a:graphic>
          <a:graphicData uri="http://schemas.openxmlformats.org/presentationml/2006/ole">
            <mc:AlternateContent xmlns:mc="http://schemas.openxmlformats.org/markup-compatibility/2006">
              <mc:Choice xmlns:v="urn:schemas-microsoft-com:vml" Requires="v">
                <p:oleObj name="Worksheet" r:id="rId2" imgW="6562710" imgH="1719283" progId="Excel.Sheet.12">
                  <p:embed/>
                </p:oleObj>
              </mc:Choice>
              <mc:Fallback>
                <p:oleObj name="Worksheet" r:id="rId2" imgW="6562710" imgH="1719283" progId="Excel.Sheet.12">
                  <p:embed/>
                  <p:pic>
                    <p:nvPicPr>
                      <p:cNvPr id="0" name=""/>
                      <p:cNvPicPr/>
                      <p:nvPr/>
                    </p:nvPicPr>
                    <p:blipFill>
                      <a:blip r:embed="rId3"/>
                      <a:stretch>
                        <a:fillRect/>
                      </a:stretch>
                    </p:blipFill>
                    <p:spPr>
                      <a:xfrm>
                        <a:off x="1247418" y="2223250"/>
                        <a:ext cx="9205114" cy="2740636"/>
                      </a:xfrm>
                      <a:prstGeom prst="rect">
                        <a:avLst/>
                      </a:prstGeom>
                    </p:spPr>
                  </p:pic>
                </p:oleObj>
              </mc:Fallback>
            </mc:AlternateContent>
          </a:graphicData>
        </a:graphic>
      </p:graphicFrame>
    </p:spTree>
    <p:extLst>
      <p:ext uri="{BB962C8B-B14F-4D97-AF65-F5344CB8AC3E}">
        <p14:creationId xmlns:p14="http://schemas.microsoft.com/office/powerpoint/2010/main" val="1590691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FB4C5-D9D7-BFE0-6DD2-D637177874CA}"/>
              </a:ext>
            </a:extLst>
          </p:cNvPr>
          <p:cNvSpPr>
            <a:spLocks noGrp="1"/>
          </p:cNvSpPr>
          <p:nvPr>
            <p:ph type="title"/>
          </p:nvPr>
        </p:nvSpPr>
        <p:spPr>
          <a:xfrm>
            <a:off x="420623" y="606564"/>
            <a:ext cx="10858705" cy="2110122"/>
          </a:xfrm>
        </p:spPr>
        <p:txBody>
          <a:bodyPr anchor="t">
            <a:normAutofit/>
          </a:bodyPr>
          <a:lstStyle/>
          <a:p>
            <a:r>
              <a:rPr lang="en-AU" sz="4400" dirty="0"/>
              <a:t>Essential Energy </a:t>
            </a:r>
            <a:r>
              <a:rPr lang="en-AU" sz="3600" dirty="0"/>
              <a:t>(Regional NSW)</a:t>
            </a:r>
            <a:endParaRPr lang="en-AU" dirty="0"/>
          </a:p>
        </p:txBody>
      </p:sp>
      <p:graphicFrame>
        <p:nvGraphicFramePr>
          <p:cNvPr id="8" name="Object 7">
            <a:extLst>
              <a:ext uri="{FF2B5EF4-FFF2-40B4-BE49-F238E27FC236}">
                <a16:creationId xmlns:a16="http://schemas.microsoft.com/office/drawing/2014/main" id="{78A4743D-1ADD-68A2-1729-05432FD54454}"/>
              </a:ext>
            </a:extLst>
          </p:cNvPr>
          <p:cNvGraphicFramePr>
            <a:graphicFrameLocks noChangeAspect="1"/>
          </p:cNvGraphicFramePr>
          <p:nvPr>
            <p:extLst>
              <p:ext uri="{D42A27DB-BD31-4B8C-83A1-F6EECF244321}">
                <p14:modId xmlns:p14="http://schemas.microsoft.com/office/powerpoint/2010/main" val="2115783707"/>
              </p:ext>
            </p:extLst>
          </p:nvPr>
        </p:nvGraphicFramePr>
        <p:xfrm>
          <a:off x="1247775" y="2222500"/>
          <a:ext cx="9204325" cy="3835400"/>
        </p:xfrm>
        <a:graphic>
          <a:graphicData uri="http://schemas.openxmlformats.org/presentationml/2006/ole">
            <mc:AlternateContent xmlns:mc="http://schemas.openxmlformats.org/markup-compatibility/2006">
              <mc:Choice xmlns:v="urn:schemas-microsoft-com:vml" Requires="v">
                <p:oleObj name="Worksheet" r:id="rId2" imgW="6562710" imgH="2405189" progId="Excel.Sheet.12">
                  <p:embed/>
                </p:oleObj>
              </mc:Choice>
              <mc:Fallback>
                <p:oleObj name="Worksheet" r:id="rId2" imgW="6562710" imgH="2405189" progId="Excel.Sheet.12">
                  <p:embed/>
                  <p:pic>
                    <p:nvPicPr>
                      <p:cNvPr id="8" name="Object 7">
                        <a:extLst>
                          <a:ext uri="{FF2B5EF4-FFF2-40B4-BE49-F238E27FC236}">
                            <a16:creationId xmlns:a16="http://schemas.microsoft.com/office/drawing/2014/main" id="{78A4743D-1ADD-68A2-1729-05432FD54454}"/>
                          </a:ext>
                        </a:extLst>
                      </p:cNvPr>
                      <p:cNvPicPr/>
                      <p:nvPr/>
                    </p:nvPicPr>
                    <p:blipFill>
                      <a:blip r:embed="rId3"/>
                      <a:stretch>
                        <a:fillRect/>
                      </a:stretch>
                    </p:blipFill>
                    <p:spPr>
                      <a:xfrm>
                        <a:off x="1247775" y="2222500"/>
                        <a:ext cx="9204325" cy="3835400"/>
                      </a:xfrm>
                      <a:prstGeom prst="rect">
                        <a:avLst/>
                      </a:prstGeom>
                    </p:spPr>
                  </p:pic>
                </p:oleObj>
              </mc:Fallback>
            </mc:AlternateContent>
          </a:graphicData>
        </a:graphic>
      </p:graphicFrame>
    </p:spTree>
    <p:extLst>
      <p:ext uri="{BB962C8B-B14F-4D97-AF65-F5344CB8AC3E}">
        <p14:creationId xmlns:p14="http://schemas.microsoft.com/office/powerpoint/2010/main" val="186819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FB4C5-D9D7-BFE0-6DD2-D637177874CA}"/>
              </a:ext>
            </a:extLst>
          </p:cNvPr>
          <p:cNvSpPr>
            <a:spLocks noGrp="1"/>
          </p:cNvSpPr>
          <p:nvPr>
            <p:ph type="title"/>
          </p:nvPr>
        </p:nvSpPr>
        <p:spPr>
          <a:xfrm>
            <a:off x="420623" y="606564"/>
            <a:ext cx="10858705" cy="2110122"/>
          </a:xfrm>
        </p:spPr>
        <p:txBody>
          <a:bodyPr anchor="t">
            <a:normAutofit/>
          </a:bodyPr>
          <a:lstStyle/>
          <a:p>
            <a:r>
              <a:rPr lang="en-AU" sz="4400" dirty="0"/>
              <a:t>EVO Energy </a:t>
            </a:r>
            <a:r>
              <a:rPr lang="en-AU" sz="3600" dirty="0"/>
              <a:t>(ACT)</a:t>
            </a:r>
            <a:endParaRPr lang="en-AU" dirty="0"/>
          </a:p>
        </p:txBody>
      </p:sp>
      <p:graphicFrame>
        <p:nvGraphicFramePr>
          <p:cNvPr id="8" name="Object 7">
            <a:extLst>
              <a:ext uri="{FF2B5EF4-FFF2-40B4-BE49-F238E27FC236}">
                <a16:creationId xmlns:a16="http://schemas.microsoft.com/office/drawing/2014/main" id="{78A4743D-1ADD-68A2-1729-05432FD54454}"/>
              </a:ext>
            </a:extLst>
          </p:cNvPr>
          <p:cNvGraphicFramePr>
            <a:graphicFrameLocks noChangeAspect="1"/>
          </p:cNvGraphicFramePr>
          <p:nvPr>
            <p:extLst>
              <p:ext uri="{D42A27DB-BD31-4B8C-83A1-F6EECF244321}">
                <p14:modId xmlns:p14="http://schemas.microsoft.com/office/powerpoint/2010/main" val="3973995367"/>
              </p:ext>
            </p:extLst>
          </p:nvPr>
        </p:nvGraphicFramePr>
        <p:xfrm>
          <a:off x="1247775" y="2222500"/>
          <a:ext cx="9204325" cy="2741613"/>
        </p:xfrm>
        <a:graphic>
          <a:graphicData uri="http://schemas.openxmlformats.org/presentationml/2006/ole">
            <mc:AlternateContent xmlns:mc="http://schemas.openxmlformats.org/markup-compatibility/2006">
              <mc:Choice xmlns:v="urn:schemas-microsoft-com:vml" Requires="v">
                <p:oleObj name="Worksheet" r:id="rId2" imgW="6562710" imgH="1719283" progId="Excel.Sheet.12">
                  <p:embed/>
                </p:oleObj>
              </mc:Choice>
              <mc:Fallback>
                <p:oleObj name="Worksheet" r:id="rId2" imgW="6562710" imgH="1719283" progId="Excel.Sheet.12">
                  <p:embed/>
                  <p:pic>
                    <p:nvPicPr>
                      <p:cNvPr id="8" name="Object 7">
                        <a:extLst>
                          <a:ext uri="{FF2B5EF4-FFF2-40B4-BE49-F238E27FC236}">
                            <a16:creationId xmlns:a16="http://schemas.microsoft.com/office/drawing/2014/main" id="{78A4743D-1ADD-68A2-1729-05432FD54454}"/>
                          </a:ext>
                        </a:extLst>
                      </p:cNvPr>
                      <p:cNvPicPr/>
                      <p:nvPr/>
                    </p:nvPicPr>
                    <p:blipFill>
                      <a:blip r:embed="rId3"/>
                      <a:stretch>
                        <a:fillRect/>
                      </a:stretch>
                    </p:blipFill>
                    <p:spPr>
                      <a:xfrm>
                        <a:off x="1247775" y="2222500"/>
                        <a:ext cx="9204325" cy="2741613"/>
                      </a:xfrm>
                      <a:prstGeom prst="rect">
                        <a:avLst/>
                      </a:prstGeom>
                    </p:spPr>
                  </p:pic>
                </p:oleObj>
              </mc:Fallback>
            </mc:AlternateContent>
          </a:graphicData>
        </a:graphic>
      </p:graphicFrame>
    </p:spTree>
    <p:extLst>
      <p:ext uri="{BB962C8B-B14F-4D97-AF65-F5344CB8AC3E}">
        <p14:creationId xmlns:p14="http://schemas.microsoft.com/office/powerpoint/2010/main" val="3300604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0F212-ED38-232B-4E9D-A900B8268667}"/>
              </a:ext>
            </a:extLst>
          </p:cNvPr>
          <p:cNvSpPr>
            <a:spLocks noGrp="1"/>
          </p:cNvSpPr>
          <p:nvPr>
            <p:ph type="title"/>
          </p:nvPr>
        </p:nvSpPr>
        <p:spPr/>
        <p:txBody>
          <a:bodyPr>
            <a:noAutofit/>
          </a:bodyPr>
          <a:lstStyle/>
          <a:p>
            <a:r>
              <a:rPr lang="en-AU" sz="4800" dirty="0"/>
              <a:t>Short history of electricity in SA</a:t>
            </a:r>
          </a:p>
        </p:txBody>
      </p:sp>
      <p:sp>
        <p:nvSpPr>
          <p:cNvPr id="3" name="Content Placeholder 2">
            <a:extLst>
              <a:ext uri="{FF2B5EF4-FFF2-40B4-BE49-F238E27FC236}">
                <a16:creationId xmlns:a16="http://schemas.microsoft.com/office/drawing/2014/main" id="{0D2BBDFE-611D-ED9D-BF6B-B7E0CA58F3BD}"/>
              </a:ext>
            </a:extLst>
          </p:cNvPr>
          <p:cNvSpPr>
            <a:spLocks noGrp="1"/>
          </p:cNvSpPr>
          <p:nvPr>
            <p:ph idx="1"/>
          </p:nvPr>
        </p:nvSpPr>
        <p:spPr/>
        <p:txBody>
          <a:bodyPr>
            <a:normAutofit fontScale="70000" lnSpcReduction="20000"/>
          </a:bodyPr>
          <a:lstStyle/>
          <a:p>
            <a:r>
              <a:rPr lang="en-AU" dirty="0"/>
              <a:t>SA Electric Light and Motive Power Company 1895</a:t>
            </a:r>
          </a:p>
          <a:p>
            <a:r>
              <a:rPr lang="en-AU" dirty="0">
                <a:solidFill>
                  <a:srgbClr val="FF0000"/>
                </a:solidFill>
              </a:rPr>
              <a:t>Federation 1901: Electricity not mentioned in Constitution – responsibility falls to the States</a:t>
            </a:r>
          </a:p>
          <a:p>
            <a:r>
              <a:rPr lang="en-AU" dirty="0"/>
              <a:t>Adelaide Electric Supply Co c1905 (privately owned from London)</a:t>
            </a:r>
          </a:p>
          <a:p>
            <a:pPr lvl="1"/>
            <a:r>
              <a:rPr lang="en-AU" dirty="0"/>
              <a:t>Grew rapidly from 600 customers in 1904 -&gt; 60,000 by 1926</a:t>
            </a:r>
          </a:p>
          <a:p>
            <a:pPr lvl="1"/>
            <a:r>
              <a:rPr lang="en-AU" dirty="0"/>
              <a:t>Relied on Coal from NSW, refused SA coal from Leigh Creek</a:t>
            </a:r>
          </a:p>
          <a:p>
            <a:r>
              <a:rPr lang="en-AU" dirty="0"/>
              <a:t>Premier Tom Playford initiated Royal Commission in </a:t>
            </a:r>
            <a:r>
              <a:rPr lang="en-AU" dirty="0" err="1"/>
              <a:t>AESCo</a:t>
            </a:r>
            <a:r>
              <a:rPr lang="en-AU" dirty="0"/>
              <a:t> in 1945 -&gt; nationalisation</a:t>
            </a:r>
          </a:p>
          <a:p>
            <a:r>
              <a:rPr lang="en-AU" dirty="0"/>
              <a:t>Electricity Trust of SA (ETSA) takes over 1 September 1946</a:t>
            </a:r>
          </a:p>
          <a:p>
            <a:r>
              <a:rPr lang="en-AU" dirty="0"/>
              <a:t>Corporatisation and disaggregation in the 1990’s</a:t>
            </a:r>
          </a:p>
          <a:p>
            <a:r>
              <a:rPr lang="en-AU" dirty="0"/>
              <a:t>Privatisation process 1998</a:t>
            </a:r>
          </a:p>
          <a:p>
            <a:r>
              <a:rPr lang="en-AU" dirty="0"/>
              <a:t>Generators and Transmission sold separately</a:t>
            </a:r>
          </a:p>
          <a:p>
            <a:r>
              <a:rPr lang="en-AU" dirty="0"/>
              <a:t>CKI consortium purchases ETSA Utilities (Distribution and Retail) 12 December 1999</a:t>
            </a:r>
          </a:p>
          <a:p>
            <a:r>
              <a:rPr lang="en-AU" dirty="0"/>
              <a:t>On-sells retail part to AGL …</a:t>
            </a:r>
          </a:p>
          <a:p>
            <a:r>
              <a:rPr lang="en-AU" dirty="0"/>
              <a:t>“Full Retail Contestability” for electricity customers from January 2003</a:t>
            </a:r>
          </a:p>
          <a:p>
            <a:endParaRPr lang="en-AU" dirty="0"/>
          </a:p>
          <a:p>
            <a:pPr marL="0" indent="0">
              <a:buNone/>
            </a:pPr>
            <a:endParaRPr lang="en-AU" dirty="0"/>
          </a:p>
        </p:txBody>
      </p:sp>
    </p:spTree>
    <p:extLst>
      <p:ext uri="{BB962C8B-B14F-4D97-AF65-F5344CB8AC3E}">
        <p14:creationId xmlns:p14="http://schemas.microsoft.com/office/powerpoint/2010/main" val="14925172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0F212-ED38-232B-4E9D-A900B8268667}"/>
              </a:ext>
            </a:extLst>
          </p:cNvPr>
          <p:cNvSpPr>
            <a:spLocks noGrp="1"/>
          </p:cNvSpPr>
          <p:nvPr>
            <p:ph type="title"/>
          </p:nvPr>
        </p:nvSpPr>
        <p:spPr/>
        <p:txBody>
          <a:bodyPr>
            <a:normAutofit/>
          </a:bodyPr>
          <a:lstStyle/>
          <a:p>
            <a:r>
              <a:rPr lang="en-AU" dirty="0"/>
              <a:t>Resources</a:t>
            </a:r>
          </a:p>
        </p:txBody>
      </p:sp>
      <p:sp>
        <p:nvSpPr>
          <p:cNvPr id="3" name="Content Placeholder 2">
            <a:extLst>
              <a:ext uri="{FF2B5EF4-FFF2-40B4-BE49-F238E27FC236}">
                <a16:creationId xmlns:a16="http://schemas.microsoft.com/office/drawing/2014/main" id="{0D2BBDFE-611D-ED9D-BF6B-B7E0CA58F3BD}"/>
              </a:ext>
            </a:extLst>
          </p:cNvPr>
          <p:cNvSpPr>
            <a:spLocks noGrp="1"/>
          </p:cNvSpPr>
          <p:nvPr>
            <p:ph idx="1"/>
          </p:nvPr>
        </p:nvSpPr>
        <p:spPr/>
        <p:txBody>
          <a:bodyPr>
            <a:normAutofit fontScale="92500" lnSpcReduction="20000"/>
          </a:bodyPr>
          <a:lstStyle/>
          <a:p>
            <a:pPr marL="0" indent="0">
              <a:buNone/>
            </a:pPr>
            <a:r>
              <a:rPr lang="en-AU" dirty="0"/>
              <a:t>Australian Energy Statistics </a:t>
            </a:r>
            <a:r>
              <a:rPr lang="en-AU" dirty="0">
                <a:hlinkClick r:id="rId2"/>
              </a:rPr>
              <a:t>https://www.energy.gov.au/publications/australian-energy-update-2022</a:t>
            </a:r>
            <a:r>
              <a:rPr lang="en-AU" dirty="0"/>
              <a:t> </a:t>
            </a:r>
          </a:p>
          <a:p>
            <a:pPr marL="0" indent="0">
              <a:buNone/>
            </a:pPr>
            <a:r>
              <a:rPr lang="en-AU" dirty="0"/>
              <a:t>AEMO SA Advisory Functions </a:t>
            </a:r>
            <a:r>
              <a:rPr lang="en-AU" dirty="0">
                <a:hlinkClick r:id="rId3"/>
              </a:rPr>
              <a:t>https://aemo.com.au/energy-systems/electricity/national-electricity-market-nem/nem-forecasting-and-planning/south-australian-advisory-functions</a:t>
            </a:r>
            <a:r>
              <a:rPr lang="en-AU" dirty="0"/>
              <a:t> </a:t>
            </a:r>
          </a:p>
          <a:p>
            <a:pPr marL="0" indent="0">
              <a:buNone/>
            </a:pPr>
            <a:r>
              <a:rPr lang="en-AU" dirty="0"/>
              <a:t>ABS CPI </a:t>
            </a:r>
            <a:r>
              <a:rPr lang="en-AU" dirty="0">
                <a:hlinkClick r:id="rId4"/>
              </a:rPr>
              <a:t>https://www.abs.gov.au/statistics/economy/price-indexes-and-inflation/consumer-price-index-australia/latest-release#data-download</a:t>
            </a:r>
            <a:r>
              <a:rPr lang="en-AU" dirty="0"/>
              <a:t> Table 9</a:t>
            </a:r>
          </a:p>
          <a:p>
            <a:pPr marL="0" indent="0">
              <a:buNone/>
            </a:pPr>
            <a:r>
              <a:rPr lang="en-AU" dirty="0"/>
              <a:t>AEMC Residential Price Trends </a:t>
            </a:r>
            <a:r>
              <a:rPr lang="en-AU" dirty="0">
                <a:hlinkClick r:id="rId5"/>
              </a:rPr>
              <a:t>https://www.aemc.gov.au/market-reviews-advice/residential-electricity-price-trends-2021</a:t>
            </a:r>
            <a:r>
              <a:rPr lang="en-AU" dirty="0"/>
              <a:t> </a:t>
            </a:r>
          </a:p>
          <a:p>
            <a:pPr marL="0" indent="0">
              <a:buNone/>
            </a:pPr>
            <a:r>
              <a:rPr lang="en-AU" dirty="0"/>
              <a:t>AER – Retailer and Network performance data </a:t>
            </a:r>
            <a:r>
              <a:rPr lang="en-AU" dirty="0">
                <a:hlinkClick r:id="rId6"/>
              </a:rPr>
              <a:t>https://www.aer.gov.au/retail-markets/performance-reporting</a:t>
            </a:r>
            <a:r>
              <a:rPr lang="en-AU" dirty="0"/>
              <a:t> and </a:t>
            </a:r>
            <a:r>
              <a:rPr lang="en-AU" dirty="0">
                <a:hlinkClick r:id="rId7"/>
              </a:rPr>
              <a:t>https://www.aer.gov.au/networks-pipelines/performance-reporting</a:t>
            </a:r>
            <a:r>
              <a:rPr lang="en-AU" dirty="0"/>
              <a:t> </a:t>
            </a:r>
          </a:p>
          <a:p>
            <a:pPr marL="0" indent="0">
              <a:buNone/>
            </a:pPr>
            <a:endParaRPr lang="en-AU" dirty="0"/>
          </a:p>
        </p:txBody>
      </p:sp>
    </p:spTree>
    <p:extLst>
      <p:ext uri="{BB962C8B-B14F-4D97-AF65-F5344CB8AC3E}">
        <p14:creationId xmlns:p14="http://schemas.microsoft.com/office/powerpoint/2010/main" val="3434655439"/>
      </p:ext>
    </p:extLst>
  </p:cSld>
  <p:clrMapOvr>
    <a:masterClrMapping/>
  </p:clrMapOvr>
</p:sld>
</file>

<file path=ppt/theme/theme1.xml><?xml version="1.0" encoding="utf-8"?>
<a:theme xmlns:a="http://schemas.openxmlformats.org/drawingml/2006/main" name="OffsetVTI">
  <a:themeElements>
    <a:clrScheme name="Office">
      <a:dk1>
        <a:srgbClr val="000000"/>
      </a:dk1>
      <a:lt1>
        <a:srgbClr val="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Dante">
      <a:majorFont>
        <a:latin typeface="Georgia Pro"/>
        <a:ea typeface=""/>
        <a:cs typeface=""/>
      </a:majorFont>
      <a:minorFont>
        <a:latin typeface="Georgia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setVTI" id="{17A3166B-76FF-4669-8F6D-D4251AE158D8}" vid="{4532814A-B5F8-4CFD-BC69-A007D492DA47}"/>
    </a:ext>
  </a:extLst>
</a:theme>
</file>

<file path=docProps/app.xml><?xml version="1.0" encoding="utf-8"?>
<Properties xmlns="http://schemas.openxmlformats.org/officeDocument/2006/extended-properties" xmlns:vt="http://schemas.openxmlformats.org/officeDocument/2006/docPropsVTypes">
  <TotalTime>16168</TotalTime>
  <Words>1332</Words>
  <Application>Microsoft Office PowerPoint</Application>
  <PresentationFormat>Widescreen</PresentationFormat>
  <Paragraphs>115</Paragraphs>
  <Slides>21</Slides>
  <Notes>0</Notes>
  <HiddenSlides>2</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30" baseType="lpstr">
      <vt:lpstr>Arial</vt:lpstr>
      <vt:lpstr>Arial Narrow</vt:lpstr>
      <vt:lpstr>AvantGarde Normal</vt:lpstr>
      <vt:lpstr>Dante (Headings)2</vt:lpstr>
      <vt:lpstr>Georgia Pro</vt:lpstr>
      <vt:lpstr>Helvetica Neue Medium</vt:lpstr>
      <vt:lpstr>Wingdings 2</vt:lpstr>
      <vt:lpstr>OffsetVTI</vt:lpstr>
      <vt:lpstr>Worksheet</vt:lpstr>
      <vt:lpstr>Dr Andrew Nance</vt:lpstr>
      <vt:lpstr>Agenda</vt:lpstr>
      <vt:lpstr>Why focus on the Consumer?</vt:lpstr>
      <vt:lpstr>Retailer, Generators and Networks</vt:lpstr>
      <vt:lpstr>What do we mean by Network Tariffs?</vt:lpstr>
      <vt:lpstr>Andy’s Electricity Bills</vt:lpstr>
      <vt:lpstr>PowerPoint Presentation</vt:lpstr>
      <vt:lpstr>We generate a lot of solar electricity in SA. Most of it is generated on the roofs of households, schools and businesses connected to the SA Power Networks grid</vt:lpstr>
      <vt:lpstr>PowerPoint Presentation</vt:lpstr>
      <vt:lpstr>Exports: What the Rules say</vt:lpstr>
      <vt:lpstr>PowerPoint Presentation</vt:lpstr>
      <vt:lpstr>The Question being posed to the Panel</vt:lpstr>
      <vt:lpstr>The principles developed by your peers of 2016</vt:lpstr>
      <vt:lpstr>Next …</vt:lpstr>
      <vt:lpstr>What are other Networks proposing?</vt:lpstr>
      <vt:lpstr>Ausgrid (Eastern Sydney and up to Newcastle)</vt:lpstr>
      <vt:lpstr>Endeavour Energy (Western Sydney +)</vt:lpstr>
      <vt:lpstr>Essential Energy (Regional NSW)</vt:lpstr>
      <vt:lpstr>EVO Energy (ACT)</vt:lpstr>
      <vt:lpstr>Short history of electricity in SA</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Andrew Nance</dc:creator>
  <cp:lastModifiedBy>Radhika Gupta</cp:lastModifiedBy>
  <cp:revision>33</cp:revision>
  <dcterms:created xsi:type="dcterms:W3CDTF">2022-11-22T23:52:52Z</dcterms:created>
  <dcterms:modified xsi:type="dcterms:W3CDTF">2023-03-15T01:22:02Z</dcterms:modified>
</cp:coreProperties>
</file>