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heme/themeOverride1.xml" ContentType="application/vnd.openxmlformats-officedocument.themeOverr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heme/themeOverride2.xml" ContentType="application/vnd.openxmlformats-officedocument.themeOverr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0" r:id="rId4"/>
  </p:sldMasterIdLst>
  <p:notesMasterIdLst>
    <p:notesMasterId r:id="rId49"/>
  </p:notesMasterIdLst>
  <p:sldIdLst>
    <p:sldId id="2147472427" r:id="rId5"/>
    <p:sldId id="274" r:id="rId6"/>
    <p:sldId id="310" r:id="rId7"/>
    <p:sldId id="312" r:id="rId8"/>
    <p:sldId id="275" r:id="rId9"/>
    <p:sldId id="300" r:id="rId10"/>
    <p:sldId id="258" r:id="rId11"/>
    <p:sldId id="276" r:id="rId12"/>
    <p:sldId id="277" r:id="rId13"/>
    <p:sldId id="311" r:id="rId14"/>
    <p:sldId id="2147472428" r:id="rId15"/>
    <p:sldId id="2147472425" r:id="rId16"/>
    <p:sldId id="278" r:id="rId17"/>
    <p:sldId id="279" r:id="rId18"/>
    <p:sldId id="2147472429" r:id="rId19"/>
    <p:sldId id="280" r:id="rId20"/>
    <p:sldId id="375" r:id="rId21"/>
    <p:sldId id="381" r:id="rId22"/>
    <p:sldId id="2147472434" r:id="rId23"/>
    <p:sldId id="2147472431" r:id="rId24"/>
    <p:sldId id="2147472418" r:id="rId25"/>
    <p:sldId id="2147472419" r:id="rId26"/>
    <p:sldId id="2147472442" r:id="rId27"/>
    <p:sldId id="2147472430" r:id="rId28"/>
    <p:sldId id="384" r:id="rId29"/>
    <p:sldId id="2147472438" r:id="rId30"/>
    <p:sldId id="372" r:id="rId31"/>
    <p:sldId id="2147472415" r:id="rId32"/>
    <p:sldId id="2147472416" r:id="rId33"/>
    <p:sldId id="2147472435" r:id="rId34"/>
    <p:sldId id="2147472436" r:id="rId35"/>
    <p:sldId id="386" r:id="rId36"/>
    <p:sldId id="2147472421" r:id="rId37"/>
    <p:sldId id="2147472432" r:id="rId38"/>
    <p:sldId id="2147472420" r:id="rId39"/>
    <p:sldId id="322" r:id="rId40"/>
    <p:sldId id="2147472443" r:id="rId41"/>
    <p:sldId id="325" r:id="rId42"/>
    <p:sldId id="326" r:id="rId43"/>
    <p:sldId id="2147472440" r:id="rId44"/>
    <p:sldId id="2147472439" r:id="rId45"/>
    <p:sldId id="2147472441" r:id="rId46"/>
    <p:sldId id="327" r:id="rId47"/>
    <p:sldId id="266" r:id="rId48"/>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D0041EA-2D68-496A-91E2-4B03317B69B8}">
          <p14:sldIdLst>
            <p14:sldId id="2147472427"/>
            <p14:sldId id="274"/>
          </p14:sldIdLst>
        </p14:section>
        <p14:section name="Introduction to saving energy" id="{9AB897EE-319B-4942-9E88-7FF54AD18893}">
          <p14:sldIdLst>
            <p14:sldId id="310"/>
            <p14:sldId id="312"/>
            <p14:sldId id="275"/>
            <p14:sldId id="300"/>
            <p14:sldId id="258"/>
            <p14:sldId id="276"/>
            <p14:sldId id="277"/>
            <p14:sldId id="311"/>
          </p14:sldIdLst>
        </p14:section>
        <p14:section name="Using energy in your home" id="{FF66A940-FA83-4109-AE87-F7803C5CC0B7}">
          <p14:sldIdLst>
            <p14:sldId id="2147472428"/>
            <p14:sldId id="2147472425"/>
            <p14:sldId id="278"/>
            <p14:sldId id="279"/>
            <p14:sldId id="2147472429"/>
            <p14:sldId id="280"/>
            <p14:sldId id="375"/>
            <p14:sldId id="381"/>
            <p14:sldId id="2147472434"/>
            <p14:sldId id="2147472431"/>
            <p14:sldId id="2147472418"/>
            <p14:sldId id="2147472419"/>
            <p14:sldId id="2147472442"/>
            <p14:sldId id="2147472430"/>
            <p14:sldId id="384"/>
            <p14:sldId id="2147472438"/>
            <p14:sldId id="372"/>
            <p14:sldId id="2147472415"/>
            <p14:sldId id="2147472416"/>
            <p14:sldId id="2147472435"/>
            <p14:sldId id="2147472436"/>
            <p14:sldId id="386"/>
            <p14:sldId id="2147472421"/>
            <p14:sldId id="2147472432"/>
            <p14:sldId id="2147472420"/>
            <p14:sldId id="322"/>
            <p14:sldId id="2147472443"/>
            <p14:sldId id="325"/>
            <p14:sldId id="326"/>
            <p14:sldId id="2147472440"/>
            <p14:sldId id="2147472439"/>
            <p14:sldId id="2147472441"/>
            <p14:sldId id="327"/>
            <p14:sldId id="266"/>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4656D4A-59E1-B3E3-79D5-A45F33E6C2F7}" name="Alex Lewis" initials="AL" userId="S::Alex.Lewis@sapowernetworks.com.au::add8911e-b96e-4ff2-b78f-ce5c392523ea" providerId="AD"/>
  <p188:author id="{0EEF774D-3086-90D5-151B-1B71ACF20A22}" name="Rebecca Carter (She/Her)" initials="R(" userId="S::rebecca.carter@sapowernetworks.com.au::bc4289ae-a705-444d-93da-6a7444e37b60" providerId="AD"/>
  <p188:author id="{4406786A-ABB2-0C18-51A4-79B16DB7A233}" name="alexandra fry" initials="af" userId="5cd02d0b799c88ea" providerId="Windows Live"/>
  <p188:author id="{5F8D6975-05D5-E2B5-CC83-5AFBAB4EA5A0}" name="Kylie Lush" initials="KL" userId="S::kylie.lush@sapowernetworks.com.au::ea4ce7be-0df8-405f-ba6d-280da430c54c" providerId="AD"/>
  <p188:author id="{F8FDC9BE-14F7-23F3-89E7-2417AE08B0F0}" name="Alexandra Spencer (She/Her)" initials="AS" userId="S::Alexandra.Spencer@sapowernetworks.com.au::9d4d84f0-f0a3-40ad-aa03-17320bc11e44" providerId="AD"/>
  <p188:author id="{F898D4E1-EAD3-C22A-2C17-36D59863E9E0}" name="Rebecca Carter (She/Her)" initials="RC" userId="S::Rebecca.Carter@sapowernetworks.com.au::bc4289ae-a705-444d-93da-6a7444e37b6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A61A"/>
    <a:srgbClr val="FF4F4F"/>
    <a:srgbClr val="A3E7FF"/>
    <a:srgbClr val="FF8585"/>
    <a:srgbClr val="FA780A"/>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5AFBD6-F2A8-42A7-8806-9DE9F25B8A32}" v="1" dt="2026-05-11T07:04:30.65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24974" autoAdjust="0"/>
  </p:normalViewPr>
  <p:slideViewPr>
    <p:cSldViewPr snapToGrid="0">
      <p:cViewPr varScale="1">
        <p:scale>
          <a:sx n="31" d="100"/>
          <a:sy n="31" d="100"/>
        </p:scale>
        <p:origin x="3636" y="54"/>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guide orient="horz" pos="3127"/>
        <p:guide pos="2141"/>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presProps" Target="presProps.xml"/><Relationship Id="rId55"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svg"/><Relationship Id="rId1" Type="http://schemas.openxmlformats.org/officeDocument/2006/relationships/image" Target="../media/image25.svg"/></Relationships>
</file>

<file path=ppt/diagrams/_rels/data2.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svg"/><Relationship Id="rId1" Type="http://schemas.openxmlformats.org/officeDocument/2006/relationships/image" Target="../media/image29.svg"/></Relationships>
</file>

<file path=ppt/diagrams/_rels/data3.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svg"/><Relationship Id="rId1" Type="http://schemas.openxmlformats.org/officeDocument/2006/relationships/image" Target="../media/image33.svg"/><Relationship Id="rId5" Type="http://schemas.openxmlformats.org/officeDocument/2006/relationships/image" Target="../media/image37.svg"/><Relationship Id="rId4" Type="http://schemas.openxmlformats.org/officeDocument/2006/relationships/image" Target="../media/image36.svg"/></Relationships>
</file>

<file path=ppt/diagrams/_rels/drawing1.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svg"/><Relationship Id="rId1" Type="http://schemas.openxmlformats.org/officeDocument/2006/relationships/image" Target="../media/image25.svg"/></Relationships>
</file>

<file path=ppt/diagrams/_rels/drawing2.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svg"/><Relationship Id="rId1" Type="http://schemas.openxmlformats.org/officeDocument/2006/relationships/image" Target="../media/image29.svg"/></Relationships>
</file>

<file path=ppt/diagrams/_rels/drawing3.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svg"/><Relationship Id="rId1" Type="http://schemas.openxmlformats.org/officeDocument/2006/relationships/image" Target="../media/image33.svg"/><Relationship Id="rId5" Type="http://schemas.openxmlformats.org/officeDocument/2006/relationships/image" Target="../media/image37.svg"/><Relationship Id="rId4" Type="http://schemas.openxmlformats.org/officeDocument/2006/relationships/image" Target="../media/image36.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30693E3-8C99-4507-AEB3-24B212C2727B}" type="doc">
      <dgm:prSet loTypeId="urn:microsoft.com/office/officeart/2005/8/layout/hList7" loCatId="process" qsTypeId="urn:microsoft.com/office/officeart/2005/8/quickstyle/simple1" qsCatId="simple" csTypeId="urn:microsoft.com/office/officeart/2005/8/colors/accent1_2" csCatId="accent1" phldr="1"/>
      <dgm:spPr/>
    </dgm:pt>
    <dgm:pt modelId="{F0914143-7337-4946-973B-AC2A95A55457}">
      <dgm:prSet phldrT="[Text]"/>
      <dgm:spPr/>
      <dgm:t>
        <a:bodyPr/>
        <a:lstStyle/>
        <a:p>
          <a:r>
            <a:rPr lang="en-AU"/>
            <a:t>Heat wisely</a:t>
          </a:r>
        </a:p>
      </dgm:t>
    </dgm:pt>
    <dgm:pt modelId="{9F33E112-8506-4A5E-B500-4F0E81D91030}" type="parTrans" cxnId="{13DAAE7C-7C08-429F-868C-F90E336528DF}">
      <dgm:prSet/>
      <dgm:spPr/>
      <dgm:t>
        <a:bodyPr/>
        <a:lstStyle/>
        <a:p>
          <a:endParaRPr lang="en-AU"/>
        </a:p>
      </dgm:t>
    </dgm:pt>
    <dgm:pt modelId="{E9FF94CE-BE6D-41EA-A71B-435C17DE5430}" type="sibTrans" cxnId="{13DAAE7C-7C08-429F-868C-F90E336528DF}">
      <dgm:prSet/>
      <dgm:spPr/>
      <dgm:t>
        <a:bodyPr/>
        <a:lstStyle/>
        <a:p>
          <a:endParaRPr lang="en-AU"/>
        </a:p>
      </dgm:t>
    </dgm:pt>
    <dgm:pt modelId="{601D1AC8-DE05-4319-A839-E88A7476EB77}">
      <dgm:prSet phldrT="[Text]"/>
      <dgm:spPr/>
      <dgm:t>
        <a:bodyPr/>
        <a:lstStyle/>
        <a:p>
          <a:r>
            <a:rPr lang="en-AU"/>
            <a:t>Use curtains</a:t>
          </a:r>
        </a:p>
      </dgm:t>
    </dgm:pt>
    <dgm:pt modelId="{A9C959EC-7F8D-459A-A101-5C146974DFF2}" type="parTrans" cxnId="{CD405122-B823-47C0-804D-3873B2934B53}">
      <dgm:prSet/>
      <dgm:spPr/>
      <dgm:t>
        <a:bodyPr/>
        <a:lstStyle/>
        <a:p>
          <a:endParaRPr lang="en-AU"/>
        </a:p>
      </dgm:t>
    </dgm:pt>
    <dgm:pt modelId="{FB41561E-A254-40E8-8B43-BEAA5DB87DA1}" type="sibTrans" cxnId="{CD405122-B823-47C0-804D-3873B2934B53}">
      <dgm:prSet/>
      <dgm:spPr/>
      <dgm:t>
        <a:bodyPr/>
        <a:lstStyle/>
        <a:p>
          <a:endParaRPr lang="en-AU"/>
        </a:p>
      </dgm:t>
    </dgm:pt>
    <dgm:pt modelId="{2F99B75F-7673-4B9A-BF79-D86D66626C16}">
      <dgm:prSet phldrT="[Text]"/>
      <dgm:spPr/>
      <dgm:t>
        <a:bodyPr/>
        <a:lstStyle/>
        <a:p>
          <a:r>
            <a:rPr lang="en-AU"/>
            <a:t>Stops draughts</a:t>
          </a:r>
        </a:p>
      </dgm:t>
    </dgm:pt>
    <dgm:pt modelId="{0CDFE35C-4F7C-4A60-BDE5-765821CEC9CF}" type="parTrans" cxnId="{C238F163-2CD7-4167-BA04-ADD9908CC31B}">
      <dgm:prSet/>
      <dgm:spPr/>
      <dgm:t>
        <a:bodyPr/>
        <a:lstStyle/>
        <a:p>
          <a:endParaRPr lang="en-AU"/>
        </a:p>
      </dgm:t>
    </dgm:pt>
    <dgm:pt modelId="{B1E56676-1345-4E44-B2F2-1BFFEF61D594}" type="sibTrans" cxnId="{C238F163-2CD7-4167-BA04-ADD9908CC31B}">
      <dgm:prSet/>
      <dgm:spPr/>
      <dgm:t>
        <a:bodyPr/>
        <a:lstStyle/>
        <a:p>
          <a:endParaRPr lang="en-AU"/>
        </a:p>
      </dgm:t>
    </dgm:pt>
    <dgm:pt modelId="{B7AA8DC3-92E2-4F27-A80F-FE9F0A87C987}" type="pres">
      <dgm:prSet presAssocID="{030693E3-8C99-4507-AEB3-24B212C2727B}" presName="Name0" presStyleCnt="0">
        <dgm:presLayoutVars>
          <dgm:dir/>
          <dgm:resizeHandles val="exact"/>
        </dgm:presLayoutVars>
      </dgm:prSet>
      <dgm:spPr/>
    </dgm:pt>
    <dgm:pt modelId="{382181F9-07B2-4D85-9AF4-B713F95B5A9F}" type="pres">
      <dgm:prSet presAssocID="{030693E3-8C99-4507-AEB3-24B212C2727B}" presName="fgShape" presStyleLbl="fgShp" presStyleIdx="0" presStyleCnt="1"/>
      <dgm:spPr>
        <a:noFill/>
        <a:ln>
          <a:noFill/>
        </a:ln>
      </dgm:spPr>
    </dgm:pt>
    <dgm:pt modelId="{F92ABB1D-CE8F-413B-8F22-079FDB8457E9}" type="pres">
      <dgm:prSet presAssocID="{030693E3-8C99-4507-AEB3-24B212C2727B}" presName="linComp" presStyleCnt="0"/>
      <dgm:spPr/>
    </dgm:pt>
    <dgm:pt modelId="{1D875E6F-2C27-4428-BAEE-3ED542D9BC4A}" type="pres">
      <dgm:prSet presAssocID="{F0914143-7337-4946-973B-AC2A95A55457}" presName="compNode" presStyleCnt="0"/>
      <dgm:spPr/>
    </dgm:pt>
    <dgm:pt modelId="{76C21A1B-AAA4-4CDF-82CA-2DA5AEB62387}" type="pres">
      <dgm:prSet presAssocID="{F0914143-7337-4946-973B-AC2A95A55457}" presName="bkgdShape" presStyleLbl="node1" presStyleIdx="0" presStyleCnt="3"/>
      <dgm:spPr/>
    </dgm:pt>
    <dgm:pt modelId="{C59580CC-8974-4300-A0D4-75EF4E7A00CB}" type="pres">
      <dgm:prSet presAssocID="{F0914143-7337-4946-973B-AC2A95A55457}" presName="nodeTx" presStyleLbl="node1" presStyleIdx="0" presStyleCnt="3">
        <dgm:presLayoutVars>
          <dgm:bulletEnabled val="1"/>
        </dgm:presLayoutVars>
      </dgm:prSet>
      <dgm:spPr/>
    </dgm:pt>
    <dgm:pt modelId="{842E3B09-A34A-4663-A617-7A8CD915CA36}" type="pres">
      <dgm:prSet presAssocID="{F0914143-7337-4946-973B-AC2A95A55457}" presName="invisiNode" presStyleLbl="node1" presStyleIdx="0" presStyleCnt="3"/>
      <dgm:spPr/>
    </dgm:pt>
    <dgm:pt modelId="{12BFA670-C1DC-467C-95C3-1CC23CBFAFB3}" type="pres">
      <dgm:prSet presAssocID="{F0914143-7337-4946-973B-AC2A95A55457}" presName="imagNode" presStyleLbl="fgImgPlace1" presStyleIdx="0" presStyleCnt="3" custLinFactNeighborX="3509" custLinFactNeighborY="3626"/>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Ugly Sweater with solid fill"/>
        </a:ext>
      </dgm:extLst>
    </dgm:pt>
    <dgm:pt modelId="{E03486E9-F7C6-4BF4-B883-221982BAA0D7}" type="pres">
      <dgm:prSet presAssocID="{E9FF94CE-BE6D-41EA-A71B-435C17DE5430}" presName="sibTrans" presStyleLbl="sibTrans2D1" presStyleIdx="0" presStyleCnt="0"/>
      <dgm:spPr/>
    </dgm:pt>
    <dgm:pt modelId="{1B385D91-8479-4EDF-89DC-951A15E571C0}" type="pres">
      <dgm:prSet presAssocID="{601D1AC8-DE05-4319-A839-E88A7476EB77}" presName="compNode" presStyleCnt="0"/>
      <dgm:spPr/>
    </dgm:pt>
    <dgm:pt modelId="{A8CBDFB5-01AE-4E99-BD89-576F667F9FA6}" type="pres">
      <dgm:prSet presAssocID="{601D1AC8-DE05-4319-A839-E88A7476EB77}" presName="bkgdShape" presStyleLbl="node1" presStyleIdx="1" presStyleCnt="3"/>
      <dgm:spPr/>
    </dgm:pt>
    <dgm:pt modelId="{3C3499A6-2098-480E-9B59-FA37971D6FD8}" type="pres">
      <dgm:prSet presAssocID="{601D1AC8-DE05-4319-A839-E88A7476EB77}" presName="nodeTx" presStyleLbl="node1" presStyleIdx="1" presStyleCnt="3">
        <dgm:presLayoutVars>
          <dgm:bulletEnabled val="1"/>
        </dgm:presLayoutVars>
      </dgm:prSet>
      <dgm:spPr/>
    </dgm:pt>
    <dgm:pt modelId="{D7B2B6FC-36E9-45F5-9FE0-5293A6A6CBBE}" type="pres">
      <dgm:prSet presAssocID="{601D1AC8-DE05-4319-A839-E88A7476EB77}" presName="invisiNode" presStyleLbl="node1" presStyleIdx="1" presStyleCnt="3"/>
      <dgm:spPr/>
    </dgm:pt>
    <dgm:pt modelId="{7AA2368C-4059-475C-AEA3-7644F817C2BE}" type="pres">
      <dgm:prSet presAssocID="{601D1AC8-DE05-4319-A839-E88A7476EB77}" presName="imagNode" presStyleLbl="fgImgPlace1" presStyleIdx="1" presStyleCnt="3" custLinFactNeighborX="1324" custLinFactNeighborY="362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Window with solid fill"/>
        </a:ext>
      </dgm:extLst>
    </dgm:pt>
    <dgm:pt modelId="{4A6F6AC6-F8EE-48B9-B704-5D38AD9A2E4D}" type="pres">
      <dgm:prSet presAssocID="{FB41561E-A254-40E8-8B43-BEAA5DB87DA1}" presName="sibTrans" presStyleLbl="sibTrans2D1" presStyleIdx="0" presStyleCnt="0"/>
      <dgm:spPr/>
    </dgm:pt>
    <dgm:pt modelId="{9FFDFC51-B5B8-437D-A424-05314CFD1C57}" type="pres">
      <dgm:prSet presAssocID="{2F99B75F-7673-4B9A-BF79-D86D66626C16}" presName="compNode" presStyleCnt="0"/>
      <dgm:spPr/>
    </dgm:pt>
    <dgm:pt modelId="{993F91B1-EAB4-42DE-B3D0-6F672D904884}" type="pres">
      <dgm:prSet presAssocID="{2F99B75F-7673-4B9A-BF79-D86D66626C16}" presName="bkgdShape" presStyleLbl="node1" presStyleIdx="2" presStyleCnt="3"/>
      <dgm:spPr/>
    </dgm:pt>
    <dgm:pt modelId="{BA7BFEE9-0B8C-484E-BA0B-79BAB91A5545}" type="pres">
      <dgm:prSet presAssocID="{2F99B75F-7673-4B9A-BF79-D86D66626C16}" presName="nodeTx" presStyleLbl="node1" presStyleIdx="2" presStyleCnt="3">
        <dgm:presLayoutVars>
          <dgm:bulletEnabled val="1"/>
        </dgm:presLayoutVars>
      </dgm:prSet>
      <dgm:spPr/>
    </dgm:pt>
    <dgm:pt modelId="{30A78B5D-C183-447F-8A93-D6DB9A68B06A}" type="pres">
      <dgm:prSet presAssocID="{2F99B75F-7673-4B9A-BF79-D86D66626C16}" presName="invisiNode" presStyleLbl="node1" presStyleIdx="2" presStyleCnt="3"/>
      <dgm:spPr/>
    </dgm:pt>
    <dgm:pt modelId="{05D2F377-D72D-4EB1-B4F6-6D7F47C353EC}" type="pres">
      <dgm:prSet presAssocID="{2F99B75F-7673-4B9A-BF79-D86D66626C16}" presName="imagNode" presStyleLbl="fgImgPlace1" presStyleIdx="2" presStyleCnt="3" custLinFactNeighborX="1986" custLinFactNeighborY="362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Door Open with solid fill"/>
        </a:ext>
      </dgm:extLst>
    </dgm:pt>
  </dgm:ptLst>
  <dgm:cxnLst>
    <dgm:cxn modelId="{D10D4410-8CFC-4DF8-99A8-6F4AE9C9CA01}" type="presOf" srcId="{FB41561E-A254-40E8-8B43-BEAA5DB87DA1}" destId="{4A6F6AC6-F8EE-48B9-B704-5D38AD9A2E4D}" srcOrd="0" destOrd="0" presId="urn:microsoft.com/office/officeart/2005/8/layout/hList7"/>
    <dgm:cxn modelId="{33352122-82BC-4B8E-98C9-6BB90E1BA234}" type="presOf" srcId="{2F99B75F-7673-4B9A-BF79-D86D66626C16}" destId="{993F91B1-EAB4-42DE-B3D0-6F672D904884}" srcOrd="0" destOrd="0" presId="urn:microsoft.com/office/officeart/2005/8/layout/hList7"/>
    <dgm:cxn modelId="{CD405122-B823-47C0-804D-3873B2934B53}" srcId="{030693E3-8C99-4507-AEB3-24B212C2727B}" destId="{601D1AC8-DE05-4319-A839-E88A7476EB77}" srcOrd="1" destOrd="0" parTransId="{A9C959EC-7F8D-459A-A101-5C146974DFF2}" sibTransId="{FB41561E-A254-40E8-8B43-BEAA5DB87DA1}"/>
    <dgm:cxn modelId="{C238F163-2CD7-4167-BA04-ADD9908CC31B}" srcId="{030693E3-8C99-4507-AEB3-24B212C2727B}" destId="{2F99B75F-7673-4B9A-BF79-D86D66626C16}" srcOrd="2" destOrd="0" parTransId="{0CDFE35C-4F7C-4A60-BDE5-765821CEC9CF}" sibTransId="{B1E56676-1345-4E44-B2F2-1BFFEF61D594}"/>
    <dgm:cxn modelId="{935A0E65-7CE2-463A-80DB-FFF19835A193}" type="presOf" srcId="{030693E3-8C99-4507-AEB3-24B212C2727B}" destId="{B7AA8DC3-92E2-4F27-A80F-FE9F0A87C987}" srcOrd="0" destOrd="0" presId="urn:microsoft.com/office/officeart/2005/8/layout/hList7"/>
    <dgm:cxn modelId="{13DAAE7C-7C08-429F-868C-F90E336528DF}" srcId="{030693E3-8C99-4507-AEB3-24B212C2727B}" destId="{F0914143-7337-4946-973B-AC2A95A55457}" srcOrd="0" destOrd="0" parTransId="{9F33E112-8506-4A5E-B500-4F0E81D91030}" sibTransId="{E9FF94CE-BE6D-41EA-A71B-435C17DE5430}"/>
    <dgm:cxn modelId="{360E688A-9707-4EEF-8568-05F0F89C9FA0}" type="presOf" srcId="{F0914143-7337-4946-973B-AC2A95A55457}" destId="{C59580CC-8974-4300-A0D4-75EF4E7A00CB}" srcOrd="1" destOrd="0" presId="urn:microsoft.com/office/officeart/2005/8/layout/hList7"/>
    <dgm:cxn modelId="{057515B7-49BE-412A-A7B5-332810B49E91}" type="presOf" srcId="{F0914143-7337-4946-973B-AC2A95A55457}" destId="{76C21A1B-AAA4-4CDF-82CA-2DA5AEB62387}" srcOrd="0" destOrd="0" presId="urn:microsoft.com/office/officeart/2005/8/layout/hList7"/>
    <dgm:cxn modelId="{1AA24BC8-128D-49E5-A1F2-82F0384FC97B}" type="presOf" srcId="{601D1AC8-DE05-4319-A839-E88A7476EB77}" destId="{A8CBDFB5-01AE-4E99-BD89-576F667F9FA6}" srcOrd="0" destOrd="0" presId="urn:microsoft.com/office/officeart/2005/8/layout/hList7"/>
    <dgm:cxn modelId="{6A130DD3-977D-4D3F-AF2C-A8C512F2A4EE}" type="presOf" srcId="{2F99B75F-7673-4B9A-BF79-D86D66626C16}" destId="{BA7BFEE9-0B8C-484E-BA0B-79BAB91A5545}" srcOrd="1" destOrd="0" presId="urn:microsoft.com/office/officeart/2005/8/layout/hList7"/>
    <dgm:cxn modelId="{8185AFE5-4DFF-489E-8751-BA65DD86E0A7}" type="presOf" srcId="{601D1AC8-DE05-4319-A839-E88A7476EB77}" destId="{3C3499A6-2098-480E-9B59-FA37971D6FD8}" srcOrd="1" destOrd="0" presId="urn:microsoft.com/office/officeart/2005/8/layout/hList7"/>
    <dgm:cxn modelId="{CDD720E7-2645-461B-AC8E-22E4ECF95D4B}" type="presOf" srcId="{E9FF94CE-BE6D-41EA-A71B-435C17DE5430}" destId="{E03486E9-F7C6-4BF4-B883-221982BAA0D7}" srcOrd="0" destOrd="0" presId="urn:microsoft.com/office/officeart/2005/8/layout/hList7"/>
    <dgm:cxn modelId="{BF0A150F-09B1-464E-937C-93A096EF67F5}" type="presParOf" srcId="{B7AA8DC3-92E2-4F27-A80F-FE9F0A87C987}" destId="{382181F9-07B2-4D85-9AF4-B713F95B5A9F}" srcOrd="0" destOrd="0" presId="urn:microsoft.com/office/officeart/2005/8/layout/hList7"/>
    <dgm:cxn modelId="{7A818C9D-3799-4D14-9611-2C54D3B6CABF}" type="presParOf" srcId="{B7AA8DC3-92E2-4F27-A80F-FE9F0A87C987}" destId="{F92ABB1D-CE8F-413B-8F22-079FDB8457E9}" srcOrd="1" destOrd="0" presId="urn:microsoft.com/office/officeart/2005/8/layout/hList7"/>
    <dgm:cxn modelId="{5A1237CA-1310-482C-8CB8-D80E17E2F3DC}" type="presParOf" srcId="{F92ABB1D-CE8F-413B-8F22-079FDB8457E9}" destId="{1D875E6F-2C27-4428-BAEE-3ED542D9BC4A}" srcOrd="0" destOrd="0" presId="urn:microsoft.com/office/officeart/2005/8/layout/hList7"/>
    <dgm:cxn modelId="{C85C2D13-9E59-4425-A6D8-13A10A50C24F}" type="presParOf" srcId="{1D875E6F-2C27-4428-BAEE-3ED542D9BC4A}" destId="{76C21A1B-AAA4-4CDF-82CA-2DA5AEB62387}" srcOrd="0" destOrd="0" presId="urn:microsoft.com/office/officeart/2005/8/layout/hList7"/>
    <dgm:cxn modelId="{3CFB0BB9-430B-4710-9B4A-4A5A7F1DAC51}" type="presParOf" srcId="{1D875E6F-2C27-4428-BAEE-3ED542D9BC4A}" destId="{C59580CC-8974-4300-A0D4-75EF4E7A00CB}" srcOrd="1" destOrd="0" presId="urn:microsoft.com/office/officeart/2005/8/layout/hList7"/>
    <dgm:cxn modelId="{50696FE1-9173-4800-9652-3B1B06E150A0}" type="presParOf" srcId="{1D875E6F-2C27-4428-BAEE-3ED542D9BC4A}" destId="{842E3B09-A34A-4663-A617-7A8CD915CA36}" srcOrd="2" destOrd="0" presId="urn:microsoft.com/office/officeart/2005/8/layout/hList7"/>
    <dgm:cxn modelId="{54ECC848-DEC8-4E70-B406-D049E6BABF29}" type="presParOf" srcId="{1D875E6F-2C27-4428-BAEE-3ED542D9BC4A}" destId="{12BFA670-C1DC-467C-95C3-1CC23CBFAFB3}" srcOrd="3" destOrd="0" presId="urn:microsoft.com/office/officeart/2005/8/layout/hList7"/>
    <dgm:cxn modelId="{470345F0-5EF7-4F80-94F4-EA6212FEFC53}" type="presParOf" srcId="{F92ABB1D-CE8F-413B-8F22-079FDB8457E9}" destId="{E03486E9-F7C6-4BF4-B883-221982BAA0D7}" srcOrd="1" destOrd="0" presId="urn:microsoft.com/office/officeart/2005/8/layout/hList7"/>
    <dgm:cxn modelId="{760A4C6C-A60F-4A76-908B-1EDD13218D94}" type="presParOf" srcId="{F92ABB1D-CE8F-413B-8F22-079FDB8457E9}" destId="{1B385D91-8479-4EDF-89DC-951A15E571C0}" srcOrd="2" destOrd="0" presId="urn:microsoft.com/office/officeart/2005/8/layout/hList7"/>
    <dgm:cxn modelId="{9E400E8A-BA4C-4A49-884E-37E28C837F6A}" type="presParOf" srcId="{1B385D91-8479-4EDF-89DC-951A15E571C0}" destId="{A8CBDFB5-01AE-4E99-BD89-576F667F9FA6}" srcOrd="0" destOrd="0" presId="urn:microsoft.com/office/officeart/2005/8/layout/hList7"/>
    <dgm:cxn modelId="{DC515424-F4EC-48CE-A3D9-F13C9529C6D1}" type="presParOf" srcId="{1B385D91-8479-4EDF-89DC-951A15E571C0}" destId="{3C3499A6-2098-480E-9B59-FA37971D6FD8}" srcOrd="1" destOrd="0" presId="urn:microsoft.com/office/officeart/2005/8/layout/hList7"/>
    <dgm:cxn modelId="{327E05B5-0FFB-4083-B923-054624B1F59E}" type="presParOf" srcId="{1B385D91-8479-4EDF-89DC-951A15E571C0}" destId="{D7B2B6FC-36E9-45F5-9FE0-5293A6A6CBBE}" srcOrd="2" destOrd="0" presId="urn:microsoft.com/office/officeart/2005/8/layout/hList7"/>
    <dgm:cxn modelId="{18374A80-A1DA-4DB4-BEF5-1E477A94FDB1}" type="presParOf" srcId="{1B385D91-8479-4EDF-89DC-951A15E571C0}" destId="{7AA2368C-4059-475C-AEA3-7644F817C2BE}" srcOrd="3" destOrd="0" presId="urn:microsoft.com/office/officeart/2005/8/layout/hList7"/>
    <dgm:cxn modelId="{08B28F0D-9DAE-434C-A328-B35BACDDB45A}" type="presParOf" srcId="{F92ABB1D-CE8F-413B-8F22-079FDB8457E9}" destId="{4A6F6AC6-F8EE-48B9-B704-5D38AD9A2E4D}" srcOrd="3" destOrd="0" presId="urn:microsoft.com/office/officeart/2005/8/layout/hList7"/>
    <dgm:cxn modelId="{DCC3ACC7-167F-419B-B8A0-06EAC66BE45B}" type="presParOf" srcId="{F92ABB1D-CE8F-413B-8F22-079FDB8457E9}" destId="{9FFDFC51-B5B8-437D-A424-05314CFD1C57}" srcOrd="4" destOrd="0" presId="urn:microsoft.com/office/officeart/2005/8/layout/hList7"/>
    <dgm:cxn modelId="{FF2A8C95-6732-46BF-986E-DD58A1A65E2C}" type="presParOf" srcId="{9FFDFC51-B5B8-437D-A424-05314CFD1C57}" destId="{993F91B1-EAB4-42DE-B3D0-6F672D904884}" srcOrd="0" destOrd="0" presId="urn:microsoft.com/office/officeart/2005/8/layout/hList7"/>
    <dgm:cxn modelId="{32B82748-28EC-4212-AAC7-335CE5866354}" type="presParOf" srcId="{9FFDFC51-B5B8-437D-A424-05314CFD1C57}" destId="{BA7BFEE9-0B8C-484E-BA0B-79BAB91A5545}" srcOrd="1" destOrd="0" presId="urn:microsoft.com/office/officeart/2005/8/layout/hList7"/>
    <dgm:cxn modelId="{77BB5953-26A4-4504-B263-0546B4B66280}" type="presParOf" srcId="{9FFDFC51-B5B8-437D-A424-05314CFD1C57}" destId="{30A78B5D-C183-447F-8A93-D6DB9A68B06A}" srcOrd="2" destOrd="0" presId="urn:microsoft.com/office/officeart/2005/8/layout/hList7"/>
    <dgm:cxn modelId="{770A85EC-4852-44F7-BB60-DD68C2EBA038}" type="presParOf" srcId="{9FFDFC51-B5B8-437D-A424-05314CFD1C57}" destId="{05D2F377-D72D-4EB1-B4F6-6D7F47C353EC}"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30693E3-8C99-4507-AEB3-24B212C2727B}" type="doc">
      <dgm:prSet loTypeId="urn:microsoft.com/office/officeart/2005/8/layout/hList7" loCatId="process" qsTypeId="urn:microsoft.com/office/officeart/2005/8/quickstyle/simple1" qsCatId="simple" csTypeId="urn:microsoft.com/office/officeart/2005/8/colors/accent1_2" csCatId="accent1" phldr="1"/>
      <dgm:spPr/>
    </dgm:pt>
    <dgm:pt modelId="{F0914143-7337-4946-973B-AC2A95A55457}">
      <dgm:prSet phldrT="[Text]"/>
      <dgm:spPr/>
      <dgm:t>
        <a:bodyPr/>
        <a:lstStyle/>
        <a:p>
          <a:r>
            <a:rPr lang="en-AU"/>
            <a:t>Cool wisely</a:t>
          </a:r>
        </a:p>
      </dgm:t>
    </dgm:pt>
    <dgm:pt modelId="{9F33E112-8506-4A5E-B500-4F0E81D91030}" type="parTrans" cxnId="{13DAAE7C-7C08-429F-868C-F90E336528DF}">
      <dgm:prSet/>
      <dgm:spPr/>
      <dgm:t>
        <a:bodyPr/>
        <a:lstStyle/>
        <a:p>
          <a:endParaRPr lang="en-AU"/>
        </a:p>
      </dgm:t>
    </dgm:pt>
    <dgm:pt modelId="{E9FF94CE-BE6D-41EA-A71B-435C17DE5430}" type="sibTrans" cxnId="{13DAAE7C-7C08-429F-868C-F90E336528DF}">
      <dgm:prSet/>
      <dgm:spPr/>
      <dgm:t>
        <a:bodyPr/>
        <a:lstStyle/>
        <a:p>
          <a:endParaRPr lang="en-AU"/>
        </a:p>
      </dgm:t>
    </dgm:pt>
    <dgm:pt modelId="{601D1AC8-DE05-4319-A839-E88A7476EB77}">
      <dgm:prSet phldrT="[Text]"/>
      <dgm:spPr/>
      <dgm:t>
        <a:bodyPr/>
        <a:lstStyle/>
        <a:p>
          <a:r>
            <a:rPr lang="en-AU"/>
            <a:t>Use windows</a:t>
          </a:r>
        </a:p>
      </dgm:t>
    </dgm:pt>
    <dgm:pt modelId="{A9C959EC-7F8D-459A-A101-5C146974DFF2}" type="parTrans" cxnId="{CD405122-B823-47C0-804D-3873B2934B53}">
      <dgm:prSet/>
      <dgm:spPr/>
      <dgm:t>
        <a:bodyPr/>
        <a:lstStyle/>
        <a:p>
          <a:endParaRPr lang="en-AU"/>
        </a:p>
      </dgm:t>
    </dgm:pt>
    <dgm:pt modelId="{FB41561E-A254-40E8-8B43-BEAA5DB87DA1}" type="sibTrans" cxnId="{CD405122-B823-47C0-804D-3873B2934B53}">
      <dgm:prSet/>
      <dgm:spPr/>
      <dgm:t>
        <a:bodyPr/>
        <a:lstStyle/>
        <a:p>
          <a:endParaRPr lang="en-AU"/>
        </a:p>
      </dgm:t>
    </dgm:pt>
    <dgm:pt modelId="{2F99B75F-7673-4B9A-BF79-D86D66626C16}">
      <dgm:prSet phldrT="[Text]"/>
      <dgm:spPr/>
      <dgm:t>
        <a:bodyPr/>
        <a:lstStyle/>
        <a:p>
          <a:r>
            <a:rPr lang="en-AU"/>
            <a:t>Stops draughts</a:t>
          </a:r>
        </a:p>
      </dgm:t>
    </dgm:pt>
    <dgm:pt modelId="{0CDFE35C-4F7C-4A60-BDE5-765821CEC9CF}" type="parTrans" cxnId="{C238F163-2CD7-4167-BA04-ADD9908CC31B}">
      <dgm:prSet/>
      <dgm:spPr/>
      <dgm:t>
        <a:bodyPr/>
        <a:lstStyle/>
        <a:p>
          <a:endParaRPr lang="en-AU"/>
        </a:p>
      </dgm:t>
    </dgm:pt>
    <dgm:pt modelId="{B1E56676-1345-4E44-B2F2-1BFFEF61D594}" type="sibTrans" cxnId="{C238F163-2CD7-4167-BA04-ADD9908CC31B}">
      <dgm:prSet/>
      <dgm:spPr/>
      <dgm:t>
        <a:bodyPr/>
        <a:lstStyle/>
        <a:p>
          <a:endParaRPr lang="en-AU"/>
        </a:p>
      </dgm:t>
    </dgm:pt>
    <dgm:pt modelId="{B7AA8DC3-92E2-4F27-A80F-FE9F0A87C987}" type="pres">
      <dgm:prSet presAssocID="{030693E3-8C99-4507-AEB3-24B212C2727B}" presName="Name0" presStyleCnt="0">
        <dgm:presLayoutVars>
          <dgm:dir/>
          <dgm:resizeHandles val="exact"/>
        </dgm:presLayoutVars>
      </dgm:prSet>
      <dgm:spPr/>
    </dgm:pt>
    <dgm:pt modelId="{382181F9-07B2-4D85-9AF4-B713F95B5A9F}" type="pres">
      <dgm:prSet presAssocID="{030693E3-8C99-4507-AEB3-24B212C2727B}" presName="fgShape" presStyleLbl="fgShp" presStyleIdx="0" presStyleCnt="1"/>
      <dgm:spPr>
        <a:noFill/>
        <a:ln>
          <a:noFill/>
        </a:ln>
      </dgm:spPr>
    </dgm:pt>
    <dgm:pt modelId="{F92ABB1D-CE8F-413B-8F22-079FDB8457E9}" type="pres">
      <dgm:prSet presAssocID="{030693E3-8C99-4507-AEB3-24B212C2727B}" presName="linComp" presStyleCnt="0"/>
      <dgm:spPr/>
    </dgm:pt>
    <dgm:pt modelId="{1D875E6F-2C27-4428-BAEE-3ED542D9BC4A}" type="pres">
      <dgm:prSet presAssocID="{F0914143-7337-4946-973B-AC2A95A55457}" presName="compNode" presStyleCnt="0"/>
      <dgm:spPr/>
    </dgm:pt>
    <dgm:pt modelId="{76C21A1B-AAA4-4CDF-82CA-2DA5AEB62387}" type="pres">
      <dgm:prSet presAssocID="{F0914143-7337-4946-973B-AC2A95A55457}" presName="bkgdShape" presStyleLbl="node1" presStyleIdx="0" presStyleCnt="3" custLinFactNeighborX="-1148" custLinFactNeighborY="6963"/>
      <dgm:spPr/>
    </dgm:pt>
    <dgm:pt modelId="{C59580CC-8974-4300-A0D4-75EF4E7A00CB}" type="pres">
      <dgm:prSet presAssocID="{F0914143-7337-4946-973B-AC2A95A55457}" presName="nodeTx" presStyleLbl="node1" presStyleIdx="0" presStyleCnt="3">
        <dgm:presLayoutVars>
          <dgm:bulletEnabled val="1"/>
        </dgm:presLayoutVars>
      </dgm:prSet>
      <dgm:spPr/>
    </dgm:pt>
    <dgm:pt modelId="{842E3B09-A34A-4663-A617-7A8CD915CA36}" type="pres">
      <dgm:prSet presAssocID="{F0914143-7337-4946-973B-AC2A95A55457}" presName="invisiNode" presStyleLbl="node1" presStyleIdx="0" presStyleCnt="3"/>
      <dgm:spPr/>
    </dgm:pt>
    <dgm:pt modelId="{12BFA670-C1DC-467C-95C3-1CC23CBFAFB3}" type="pres">
      <dgm:prSet presAssocID="{F0914143-7337-4946-973B-AC2A95A55457}" presName="imagNode" presStyleLbl="fgImgPlace1" presStyleIdx="0" presStyleCnt="3" custLinFactNeighborX="2185" custLinFactNeighborY="5848"/>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Snowflake with solid fill"/>
        </a:ext>
      </dgm:extLst>
    </dgm:pt>
    <dgm:pt modelId="{E03486E9-F7C6-4BF4-B883-221982BAA0D7}" type="pres">
      <dgm:prSet presAssocID="{E9FF94CE-BE6D-41EA-A71B-435C17DE5430}" presName="sibTrans" presStyleLbl="sibTrans2D1" presStyleIdx="0" presStyleCnt="0"/>
      <dgm:spPr/>
    </dgm:pt>
    <dgm:pt modelId="{1B385D91-8479-4EDF-89DC-951A15E571C0}" type="pres">
      <dgm:prSet presAssocID="{601D1AC8-DE05-4319-A839-E88A7476EB77}" presName="compNode" presStyleCnt="0"/>
      <dgm:spPr/>
    </dgm:pt>
    <dgm:pt modelId="{A8CBDFB5-01AE-4E99-BD89-576F667F9FA6}" type="pres">
      <dgm:prSet presAssocID="{601D1AC8-DE05-4319-A839-E88A7476EB77}" presName="bkgdShape" presStyleLbl="node1" presStyleIdx="1" presStyleCnt="3"/>
      <dgm:spPr/>
    </dgm:pt>
    <dgm:pt modelId="{3C3499A6-2098-480E-9B59-FA37971D6FD8}" type="pres">
      <dgm:prSet presAssocID="{601D1AC8-DE05-4319-A839-E88A7476EB77}" presName="nodeTx" presStyleLbl="node1" presStyleIdx="1" presStyleCnt="3">
        <dgm:presLayoutVars>
          <dgm:bulletEnabled val="1"/>
        </dgm:presLayoutVars>
      </dgm:prSet>
      <dgm:spPr/>
    </dgm:pt>
    <dgm:pt modelId="{D7B2B6FC-36E9-45F5-9FE0-5293A6A6CBBE}" type="pres">
      <dgm:prSet presAssocID="{601D1AC8-DE05-4319-A839-E88A7476EB77}" presName="invisiNode" presStyleLbl="node1" presStyleIdx="1" presStyleCnt="3"/>
      <dgm:spPr/>
    </dgm:pt>
    <dgm:pt modelId="{7AA2368C-4059-475C-AEA3-7644F817C2BE}" type="pres">
      <dgm:prSet presAssocID="{601D1AC8-DE05-4319-A839-E88A7476EB77}" presName="imagNode" presStyleLbl="fgImgPlace1" presStyleIdx="1" presStyleCnt="3" custLinFactNeighborX="662" custLinFactNeighborY="1109"/>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House with solid fill"/>
        </a:ext>
      </dgm:extLst>
    </dgm:pt>
    <dgm:pt modelId="{4A6F6AC6-F8EE-48B9-B704-5D38AD9A2E4D}" type="pres">
      <dgm:prSet presAssocID="{FB41561E-A254-40E8-8B43-BEAA5DB87DA1}" presName="sibTrans" presStyleLbl="sibTrans2D1" presStyleIdx="0" presStyleCnt="0"/>
      <dgm:spPr/>
    </dgm:pt>
    <dgm:pt modelId="{9FFDFC51-B5B8-437D-A424-05314CFD1C57}" type="pres">
      <dgm:prSet presAssocID="{2F99B75F-7673-4B9A-BF79-D86D66626C16}" presName="compNode" presStyleCnt="0"/>
      <dgm:spPr/>
    </dgm:pt>
    <dgm:pt modelId="{993F91B1-EAB4-42DE-B3D0-6F672D904884}" type="pres">
      <dgm:prSet presAssocID="{2F99B75F-7673-4B9A-BF79-D86D66626C16}" presName="bkgdShape" presStyleLbl="node1" presStyleIdx="2" presStyleCnt="3"/>
      <dgm:spPr/>
    </dgm:pt>
    <dgm:pt modelId="{BA7BFEE9-0B8C-484E-BA0B-79BAB91A5545}" type="pres">
      <dgm:prSet presAssocID="{2F99B75F-7673-4B9A-BF79-D86D66626C16}" presName="nodeTx" presStyleLbl="node1" presStyleIdx="2" presStyleCnt="3">
        <dgm:presLayoutVars>
          <dgm:bulletEnabled val="1"/>
        </dgm:presLayoutVars>
      </dgm:prSet>
      <dgm:spPr/>
    </dgm:pt>
    <dgm:pt modelId="{30A78B5D-C183-447F-8A93-D6DB9A68B06A}" type="pres">
      <dgm:prSet presAssocID="{2F99B75F-7673-4B9A-BF79-D86D66626C16}" presName="invisiNode" presStyleLbl="node1" presStyleIdx="2" presStyleCnt="3"/>
      <dgm:spPr/>
    </dgm:pt>
    <dgm:pt modelId="{05D2F377-D72D-4EB1-B4F6-6D7F47C353EC}" type="pres">
      <dgm:prSet presAssocID="{2F99B75F-7673-4B9A-BF79-D86D66626C16}" presName="imagNode" presStyleLbl="fgImgPlace1" presStyleIdx="2" presStyleCnt="3" custLinFactNeighborY="1109"/>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Door Closed with solid fill"/>
        </a:ext>
      </dgm:extLst>
    </dgm:pt>
  </dgm:ptLst>
  <dgm:cxnLst>
    <dgm:cxn modelId="{D10D4410-8CFC-4DF8-99A8-6F4AE9C9CA01}" type="presOf" srcId="{FB41561E-A254-40E8-8B43-BEAA5DB87DA1}" destId="{4A6F6AC6-F8EE-48B9-B704-5D38AD9A2E4D}" srcOrd="0" destOrd="0" presId="urn:microsoft.com/office/officeart/2005/8/layout/hList7"/>
    <dgm:cxn modelId="{33352122-82BC-4B8E-98C9-6BB90E1BA234}" type="presOf" srcId="{2F99B75F-7673-4B9A-BF79-D86D66626C16}" destId="{993F91B1-EAB4-42DE-B3D0-6F672D904884}" srcOrd="0" destOrd="0" presId="urn:microsoft.com/office/officeart/2005/8/layout/hList7"/>
    <dgm:cxn modelId="{CD405122-B823-47C0-804D-3873B2934B53}" srcId="{030693E3-8C99-4507-AEB3-24B212C2727B}" destId="{601D1AC8-DE05-4319-A839-E88A7476EB77}" srcOrd="1" destOrd="0" parTransId="{A9C959EC-7F8D-459A-A101-5C146974DFF2}" sibTransId="{FB41561E-A254-40E8-8B43-BEAA5DB87DA1}"/>
    <dgm:cxn modelId="{C238F163-2CD7-4167-BA04-ADD9908CC31B}" srcId="{030693E3-8C99-4507-AEB3-24B212C2727B}" destId="{2F99B75F-7673-4B9A-BF79-D86D66626C16}" srcOrd="2" destOrd="0" parTransId="{0CDFE35C-4F7C-4A60-BDE5-765821CEC9CF}" sibTransId="{B1E56676-1345-4E44-B2F2-1BFFEF61D594}"/>
    <dgm:cxn modelId="{935A0E65-7CE2-463A-80DB-FFF19835A193}" type="presOf" srcId="{030693E3-8C99-4507-AEB3-24B212C2727B}" destId="{B7AA8DC3-92E2-4F27-A80F-FE9F0A87C987}" srcOrd="0" destOrd="0" presId="urn:microsoft.com/office/officeart/2005/8/layout/hList7"/>
    <dgm:cxn modelId="{13DAAE7C-7C08-429F-868C-F90E336528DF}" srcId="{030693E3-8C99-4507-AEB3-24B212C2727B}" destId="{F0914143-7337-4946-973B-AC2A95A55457}" srcOrd="0" destOrd="0" parTransId="{9F33E112-8506-4A5E-B500-4F0E81D91030}" sibTransId="{E9FF94CE-BE6D-41EA-A71B-435C17DE5430}"/>
    <dgm:cxn modelId="{360E688A-9707-4EEF-8568-05F0F89C9FA0}" type="presOf" srcId="{F0914143-7337-4946-973B-AC2A95A55457}" destId="{C59580CC-8974-4300-A0D4-75EF4E7A00CB}" srcOrd="1" destOrd="0" presId="urn:microsoft.com/office/officeart/2005/8/layout/hList7"/>
    <dgm:cxn modelId="{057515B7-49BE-412A-A7B5-332810B49E91}" type="presOf" srcId="{F0914143-7337-4946-973B-AC2A95A55457}" destId="{76C21A1B-AAA4-4CDF-82CA-2DA5AEB62387}" srcOrd="0" destOrd="0" presId="urn:microsoft.com/office/officeart/2005/8/layout/hList7"/>
    <dgm:cxn modelId="{1AA24BC8-128D-49E5-A1F2-82F0384FC97B}" type="presOf" srcId="{601D1AC8-DE05-4319-A839-E88A7476EB77}" destId="{A8CBDFB5-01AE-4E99-BD89-576F667F9FA6}" srcOrd="0" destOrd="0" presId="urn:microsoft.com/office/officeart/2005/8/layout/hList7"/>
    <dgm:cxn modelId="{6A130DD3-977D-4D3F-AF2C-A8C512F2A4EE}" type="presOf" srcId="{2F99B75F-7673-4B9A-BF79-D86D66626C16}" destId="{BA7BFEE9-0B8C-484E-BA0B-79BAB91A5545}" srcOrd="1" destOrd="0" presId="urn:microsoft.com/office/officeart/2005/8/layout/hList7"/>
    <dgm:cxn modelId="{8185AFE5-4DFF-489E-8751-BA65DD86E0A7}" type="presOf" srcId="{601D1AC8-DE05-4319-A839-E88A7476EB77}" destId="{3C3499A6-2098-480E-9B59-FA37971D6FD8}" srcOrd="1" destOrd="0" presId="urn:microsoft.com/office/officeart/2005/8/layout/hList7"/>
    <dgm:cxn modelId="{CDD720E7-2645-461B-AC8E-22E4ECF95D4B}" type="presOf" srcId="{E9FF94CE-BE6D-41EA-A71B-435C17DE5430}" destId="{E03486E9-F7C6-4BF4-B883-221982BAA0D7}" srcOrd="0" destOrd="0" presId="urn:microsoft.com/office/officeart/2005/8/layout/hList7"/>
    <dgm:cxn modelId="{BF0A150F-09B1-464E-937C-93A096EF67F5}" type="presParOf" srcId="{B7AA8DC3-92E2-4F27-A80F-FE9F0A87C987}" destId="{382181F9-07B2-4D85-9AF4-B713F95B5A9F}" srcOrd="0" destOrd="0" presId="urn:microsoft.com/office/officeart/2005/8/layout/hList7"/>
    <dgm:cxn modelId="{7A818C9D-3799-4D14-9611-2C54D3B6CABF}" type="presParOf" srcId="{B7AA8DC3-92E2-4F27-A80F-FE9F0A87C987}" destId="{F92ABB1D-CE8F-413B-8F22-079FDB8457E9}" srcOrd="1" destOrd="0" presId="urn:microsoft.com/office/officeart/2005/8/layout/hList7"/>
    <dgm:cxn modelId="{5A1237CA-1310-482C-8CB8-D80E17E2F3DC}" type="presParOf" srcId="{F92ABB1D-CE8F-413B-8F22-079FDB8457E9}" destId="{1D875E6F-2C27-4428-BAEE-3ED542D9BC4A}" srcOrd="0" destOrd="0" presId="urn:microsoft.com/office/officeart/2005/8/layout/hList7"/>
    <dgm:cxn modelId="{C85C2D13-9E59-4425-A6D8-13A10A50C24F}" type="presParOf" srcId="{1D875E6F-2C27-4428-BAEE-3ED542D9BC4A}" destId="{76C21A1B-AAA4-4CDF-82CA-2DA5AEB62387}" srcOrd="0" destOrd="0" presId="urn:microsoft.com/office/officeart/2005/8/layout/hList7"/>
    <dgm:cxn modelId="{3CFB0BB9-430B-4710-9B4A-4A5A7F1DAC51}" type="presParOf" srcId="{1D875E6F-2C27-4428-BAEE-3ED542D9BC4A}" destId="{C59580CC-8974-4300-A0D4-75EF4E7A00CB}" srcOrd="1" destOrd="0" presId="urn:microsoft.com/office/officeart/2005/8/layout/hList7"/>
    <dgm:cxn modelId="{50696FE1-9173-4800-9652-3B1B06E150A0}" type="presParOf" srcId="{1D875E6F-2C27-4428-BAEE-3ED542D9BC4A}" destId="{842E3B09-A34A-4663-A617-7A8CD915CA36}" srcOrd="2" destOrd="0" presId="urn:microsoft.com/office/officeart/2005/8/layout/hList7"/>
    <dgm:cxn modelId="{54ECC848-DEC8-4E70-B406-D049E6BABF29}" type="presParOf" srcId="{1D875E6F-2C27-4428-BAEE-3ED542D9BC4A}" destId="{12BFA670-C1DC-467C-95C3-1CC23CBFAFB3}" srcOrd="3" destOrd="0" presId="urn:microsoft.com/office/officeart/2005/8/layout/hList7"/>
    <dgm:cxn modelId="{470345F0-5EF7-4F80-94F4-EA6212FEFC53}" type="presParOf" srcId="{F92ABB1D-CE8F-413B-8F22-079FDB8457E9}" destId="{E03486E9-F7C6-4BF4-B883-221982BAA0D7}" srcOrd="1" destOrd="0" presId="urn:microsoft.com/office/officeart/2005/8/layout/hList7"/>
    <dgm:cxn modelId="{760A4C6C-A60F-4A76-908B-1EDD13218D94}" type="presParOf" srcId="{F92ABB1D-CE8F-413B-8F22-079FDB8457E9}" destId="{1B385D91-8479-4EDF-89DC-951A15E571C0}" srcOrd="2" destOrd="0" presId="urn:microsoft.com/office/officeart/2005/8/layout/hList7"/>
    <dgm:cxn modelId="{9E400E8A-BA4C-4A49-884E-37E28C837F6A}" type="presParOf" srcId="{1B385D91-8479-4EDF-89DC-951A15E571C0}" destId="{A8CBDFB5-01AE-4E99-BD89-576F667F9FA6}" srcOrd="0" destOrd="0" presId="urn:microsoft.com/office/officeart/2005/8/layout/hList7"/>
    <dgm:cxn modelId="{DC515424-F4EC-48CE-A3D9-F13C9529C6D1}" type="presParOf" srcId="{1B385D91-8479-4EDF-89DC-951A15E571C0}" destId="{3C3499A6-2098-480E-9B59-FA37971D6FD8}" srcOrd="1" destOrd="0" presId="urn:microsoft.com/office/officeart/2005/8/layout/hList7"/>
    <dgm:cxn modelId="{327E05B5-0FFB-4083-B923-054624B1F59E}" type="presParOf" srcId="{1B385D91-8479-4EDF-89DC-951A15E571C0}" destId="{D7B2B6FC-36E9-45F5-9FE0-5293A6A6CBBE}" srcOrd="2" destOrd="0" presId="urn:microsoft.com/office/officeart/2005/8/layout/hList7"/>
    <dgm:cxn modelId="{18374A80-A1DA-4DB4-BEF5-1E477A94FDB1}" type="presParOf" srcId="{1B385D91-8479-4EDF-89DC-951A15E571C0}" destId="{7AA2368C-4059-475C-AEA3-7644F817C2BE}" srcOrd="3" destOrd="0" presId="urn:microsoft.com/office/officeart/2005/8/layout/hList7"/>
    <dgm:cxn modelId="{08B28F0D-9DAE-434C-A328-B35BACDDB45A}" type="presParOf" srcId="{F92ABB1D-CE8F-413B-8F22-079FDB8457E9}" destId="{4A6F6AC6-F8EE-48B9-B704-5D38AD9A2E4D}" srcOrd="3" destOrd="0" presId="urn:microsoft.com/office/officeart/2005/8/layout/hList7"/>
    <dgm:cxn modelId="{DCC3ACC7-167F-419B-B8A0-06EAC66BE45B}" type="presParOf" srcId="{F92ABB1D-CE8F-413B-8F22-079FDB8457E9}" destId="{9FFDFC51-B5B8-437D-A424-05314CFD1C57}" srcOrd="4" destOrd="0" presId="urn:microsoft.com/office/officeart/2005/8/layout/hList7"/>
    <dgm:cxn modelId="{FF2A8C95-6732-46BF-986E-DD58A1A65E2C}" type="presParOf" srcId="{9FFDFC51-B5B8-437D-A424-05314CFD1C57}" destId="{993F91B1-EAB4-42DE-B3D0-6F672D904884}" srcOrd="0" destOrd="0" presId="urn:microsoft.com/office/officeart/2005/8/layout/hList7"/>
    <dgm:cxn modelId="{32B82748-28EC-4212-AAC7-335CE5866354}" type="presParOf" srcId="{9FFDFC51-B5B8-437D-A424-05314CFD1C57}" destId="{BA7BFEE9-0B8C-484E-BA0B-79BAB91A5545}" srcOrd="1" destOrd="0" presId="urn:microsoft.com/office/officeart/2005/8/layout/hList7"/>
    <dgm:cxn modelId="{77BB5953-26A4-4504-B263-0546B4B66280}" type="presParOf" srcId="{9FFDFC51-B5B8-437D-A424-05314CFD1C57}" destId="{30A78B5D-C183-447F-8A93-D6DB9A68B06A}" srcOrd="2" destOrd="0" presId="urn:microsoft.com/office/officeart/2005/8/layout/hList7"/>
    <dgm:cxn modelId="{770A85EC-4852-44F7-BB60-DD68C2EBA038}" type="presParOf" srcId="{9FFDFC51-B5B8-437D-A424-05314CFD1C57}" destId="{05D2F377-D72D-4EB1-B4F6-6D7F47C353EC}"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30693E3-8C99-4507-AEB3-24B212C2727B}" type="doc">
      <dgm:prSet loTypeId="urn:microsoft.com/office/officeart/2005/8/layout/hList7" loCatId="process" qsTypeId="urn:microsoft.com/office/officeart/2005/8/quickstyle/simple1" qsCatId="simple" csTypeId="urn:microsoft.com/office/officeart/2005/8/colors/accent1_2" csCatId="accent1" phldr="1"/>
      <dgm:spPr/>
      <dgm:t>
        <a:bodyPr/>
        <a:lstStyle/>
        <a:p>
          <a:endParaRPr lang="en-AU"/>
        </a:p>
      </dgm:t>
    </dgm:pt>
    <dgm:pt modelId="{F0914143-7337-4946-973B-AC2A95A55457}">
      <dgm:prSet phldrT="[Text]"/>
      <dgm:spPr/>
      <dgm:t>
        <a:bodyPr/>
        <a:lstStyle/>
        <a:p>
          <a:r>
            <a:rPr lang="en-AU" dirty="0"/>
            <a:t>Catch the breeze</a:t>
          </a:r>
        </a:p>
      </dgm:t>
    </dgm:pt>
    <dgm:pt modelId="{9F33E112-8506-4A5E-B500-4F0E81D91030}" type="parTrans" cxnId="{13DAAE7C-7C08-429F-868C-F90E336528DF}">
      <dgm:prSet/>
      <dgm:spPr/>
      <dgm:t>
        <a:bodyPr/>
        <a:lstStyle/>
        <a:p>
          <a:endParaRPr lang="en-AU"/>
        </a:p>
      </dgm:t>
    </dgm:pt>
    <dgm:pt modelId="{E9FF94CE-BE6D-41EA-A71B-435C17DE5430}" type="sibTrans" cxnId="{13DAAE7C-7C08-429F-868C-F90E336528DF}">
      <dgm:prSet/>
      <dgm:spPr/>
      <dgm:t>
        <a:bodyPr/>
        <a:lstStyle/>
        <a:p>
          <a:endParaRPr lang="en-AU"/>
        </a:p>
      </dgm:t>
    </dgm:pt>
    <dgm:pt modelId="{601D1AC8-DE05-4319-A839-E88A7476EB77}">
      <dgm:prSet phldrT="[Text]"/>
      <dgm:spPr/>
      <dgm:t>
        <a:bodyPr/>
        <a:lstStyle/>
        <a:p>
          <a:r>
            <a:rPr lang="en-AU" dirty="0"/>
            <a:t>Low-temp lifestyle  </a:t>
          </a:r>
        </a:p>
        <a:p>
          <a:r>
            <a:rPr lang="en-AU" dirty="0"/>
            <a:t>Embrace public spaces</a:t>
          </a:r>
        </a:p>
      </dgm:t>
    </dgm:pt>
    <dgm:pt modelId="{A9C959EC-7F8D-459A-A101-5C146974DFF2}" type="parTrans" cxnId="{CD405122-B823-47C0-804D-3873B2934B53}">
      <dgm:prSet/>
      <dgm:spPr/>
      <dgm:t>
        <a:bodyPr/>
        <a:lstStyle/>
        <a:p>
          <a:endParaRPr lang="en-AU"/>
        </a:p>
      </dgm:t>
    </dgm:pt>
    <dgm:pt modelId="{FB41561E-A254-40E8-8B43-BEAA5DB87DA1}" type="sibTrans" cxnId="{CD405122-B823-47C0-804D-3873B2934B53}">
      <dgm:prSet/>
      <dgm:spPr/>
      <dgm:t>
        <a:bodyPr/>
        <a:lstStyle/>
        <a:p>
          <a:endParaRPr lang="en-AU"/>
        </a:p>
      </dgm:t>
    </dgm:pt>
    <dgm:pt modelId="{2F99B75F-7673-4B9A-BF79-D86D66626C16}">
      <dgm:prSet phldrT="[Text]"/>
      <dgm:spPr/>
      <dgm:t>
        <a:bodyPr/>
        <a:lstStyle/>
        <a:p>
          <a:r>
            <a:rPr lang="en-AU"/>
            <a:t>Use less appliances</a:t>
          </a:r>
        </a:p>
      </dgm:t>
    </dgm:pt>
    <dgm:pt modelId="{0CDFE35C-4F7C-4A60-BDE5-765821CEC9CF}" type="parTrans" cxnId="{C238F163-2CD7-4167-BA04-ADD9908CC31B}">
      <dgm:prSet/>
      <dgm:spPr/>
      <dgm:t>
        <a:bodyPr/>
        <a:lstStyle/>
        <a:p>
          <a:endParaRPr lang="en-AU"/>
        </a:p>
      </dgm:t>
    </dgm:pt>
    <dgm:pt modelId="{B1E56676-1345-4E44-B2F2-1BFFEF61D594}" type="sibTrans" cxnId="{C238F163-2CD7-4167-BA04-ADD9908CC31B}">
      <dgm:prSet/>
      <dgm:spPr/>
      <dgm:t>
        <a:bodyPr/>
        <a:lstStyle/>
        <a:p>
          <a:endParaRPr lang="en-AU"/>
        </a:p>
      </dgm:t>
    </dgm:pt>
    <dgm:pt modelId="{C727C544-5DEB-4B61-B8F8-811C6119C527}">
      <dgm:prSet phldrT="[Text]"/>
      <dgm:spPr/>
      <dgm:t>
        <a:bodyPr/>
        <a:lstStyle/>
        <a:p>
          <a:r>
            <a:rPr lang="en-AU" dirty="0"/>
            <a:t>Use nature</a:t>
          </a:r>
        </a:p>
      </dgm:t>
    </dgm:pt>
    <dgm:pt modelId="{1A8A2F4C-BC47-4D14-837A-8E49F21404AD}" type="parTrans" cxnId="{4FB04E55-9813-4988-B678-7630E2B36C39}">
      <dgm:prSet/>
      <dgm:spPr/>
      <dgm:t>
        <a:bodyPr/>
        <a:lstStyle/>
        <a:p>
          <a:endParaRPr lang="en-AU"/>
        </a:p>
      </dgm:t>
    </dgm:pt>
    <dgm:pt modelId="{70493DA8-1AFA-46EC-8CFE-24C93514711E}" type="sibTrans" cxnId="{4FB04E55-9813-4988-B678-7630E2B36C39}">
      <dgm:prSet/>
      <dgm:spPr/>
      <dgm:t>
        <a:bodyPr/>
        <a:lstStyle/>
        <a:p>
          <a:endParaRPr lang="en-AU"/>
        </a:p>
      </dgm:t>
    </dgm:pt>
    <dgm:pt modelId="{4972F1E5-A1E2-4558-8962-C13245E8A63B}">
      <dgm:prSet phldrT="[Text]"/>
      <dgm:spPr/>
      <dgm:t>
        <a:bodyPr/>
        <a:lstStyle/>
        <a:p>
          <a:r>
            <a:rPr lang="en-AU" dirty="0"/>
            <a:t>Cooler home</a:t>
          </a:r>
        </a:p>
        <a:p>
          <a:r>
            <a:rPr lang="en-AU" dirty="0"/>
            <a:t>Building or renovating</a:t>
          </a:r>
        </a:p>
      </dgm:t>
    </dgm:pt>
    <dgm:pt modelId="{49A7FB51-B720-4A7E-A499-E0AA1FC0A2B8}" type="parTrans" cxnId="{90B927EC-3024-4E44-963E-58A891A9C07B}">
      <dgm:prSet/>
      <dgm:spPr/>
      <dgm:t>
        <a:bodyPr/>
        <a:lstStyle/>
        <a:p>
          <a:endParaRPr lang="en-AU"/>
        </a:p>
      </dgm:t>
    </dgm:pt>
    <dgm:pt modelId="{C97A4ABA-B532-4675-A235-A4D5D8EA4BC1}" type="sibTrans" cxnId="{90B927EC-3024-4E44-963E-58A891A9C07B}">
      <dgm:prSet/>
      <dgm:spPr/>
      <dgm:t>
        <a:bodyPr/>
        <a:lstStyle/>
        <a:p>
          <a:endParaRPr lang="en-AU"/>
        </a:p>
      </dgm:t>
    </dgm:pt>
    <dgm:pt modelId="{B7AA8DC3-92E2-4F27-A80F-FE9F0A87C987}" type="pres">
      <dgm:prSet presAssocID="{030693E3-8C99-4507-AEB3-24B212C2727B}" presName="Name0" presStyleCnt="0">
        <dgm:presLayoutVars>
          <dgm:dir/>
          <dgm:resizeHandles val="exact"/>
        </dgm:presLayoutVars>
      </dgm:prSet>
      <dgm:spPr/>
    </dgm:pt>
    <dgm:pt modelId="{382181F9-07B2-4D85-9AF4-B713F95B5A9F}" type="pres">
      <dgm:prSet presAssocID="{030693E3-8C99-4507-AEB3-24B212C2727B}" presName="fgShape" presStyleLbl="fgShp" presStyleIdx="0" presStyleCnt="1"/>
      <dgm:spPr>
        <a:noFill/>
        <a:ln>
          <a:noFill/>
        </a:ln>
      </dgm:spPr>
    </dgm:pt>
    <dgm:pt modelId="{F92ABB1D-CE8F-413B-8F22-079FDB8457E9}" type="pres">
      <dgm:prSet presAssocID="{030693E3-8C99-4507-AEB3-24B212C2727B}" presName="linComp" presStyleCnt="0"/>
      <dgm:spPr/>
    </dgm:pt>
    <dgm:pt modelId="{1D875E6F-2C27-4428-BAEE-3ED542D9BC4A}" type="pres">
      <dgm:prSet presAssocID="{F0914143-7337-4946-973B-AC2A95A55457}" presName="compNode" presStyleCnt="0"/>
      <dgm:spPr/>
    </dgm:pt>
    <dgm:pt modelId="{76C21A1B-AAA4-4CDF-82CA-2DA5AEB62387}" type="pres">
      <dgm:prSet presAssocID="{F0914143-7337-4946-973B-AC2A95A55457}" presName="bkgdShape" presStyleLbl="node1" presStyleIdx="0" presStyleCnt="5" custLinFactNeighborX="-20164"/>
      <dgm:spPr/>
    </dgm:pt>
    <dgm:pt modelId="{C59580CC-8974-4300-A0D4-75EF4E7A00CB}" type="pres">
      <dgm:prSet presAssocID="{F0914143-7337-4946-973B-AC2A95A55457}" presName="nodeTx" presStyleLbl="node1" presStyleIdx="0" presStyleCnt="5">
        <dgm:presLayoutVars>
          <dgm:bulletEnabled val="1"/>
        </dgm:presLayoutVars>
      </dgm:prSet>
      <dgm:spPr/>
    </dgm:pt>
    <dgm:pt modelId="{842E3B09-A34A-4663-A617-7A8CD915CA36}" type="pres">
      <dgm:prSet presAssocID="{F0914143-7337-4946-973B-AC2A95A55457}" presName="invisiNode" presStyleLbl="node1" presStyleIdx="0" presStyleCnt="5"/>
      <dgm:spPr/>
    </dgm:pt>
    <dgm:pt modelId="{12BFA670-C1DC-467C-95C3-1CC23CBFAFB3}" type="pres">
      <dgm:prSet presAssocID="{F0914143-7337-4946-973B-AC2A95A55457}" presName="imagNode" presStyleLbl="fgImgPlace1" presStyleIdx="0" presStyleCnt="5" custLinFactNeighborX="-927" custLinFactNeighborY="866"/>
      <dgm:spPr>
        <a:blipFill>
          <a:blip xmlns:r="http://schemas.openxmlformats.org/officeDocument/2006/relationships">
            <a:extLst>
              <a:ext uri="{96DAC541-7B7A-43D3-8B79-37D633B846F1}">
                <asvg:svgBlip xmlns:asvg="http://schemas.microsoft.com/office/drawing/2016/SVG/main" r:embed="rId1"/>
              </a:ext>
            </a:extLst>
          </a:blip>
          <a:srcRect/>
          <a:stretch>
            <a:fillRect l="-2000" r="-2000"/>
          </a:stretch>
        </a:blipFill>
      </dgm:spPr>
      <dgm:extLst>
        <a:ext uri="{E40237B7-FDA0-4F09-8148-C483321AD2D9}">
          <dgm14:cNvPr xmlns:dgm14="http://schemas.microsoft.com/office/drawing/2010/diagram" id="0" name="" descr="Windy with solid fill"/>
        </a:ext>
      </dgm:extLst>
    </dgm:pt>
    <dgm:pt modelId="{E03486E9-F7C6-4BF4-B883-221982BAA0D7}" type="pres">
      <dgm:prSet presAssocID="{E9FF94CE-BE6D-41EA-A71B-435C17DE5430}" presName="sibTrans" presStyleLbl="sibTrans2D1" presStyleIdx="0" presStyleCnt="0"/>
      <dgm:spPr/>
    </dgm:pt>
    <dgm:pt modelId="{1B385D91-8479-4EDF-89DC-951A15E571C0}" type="pres">
      <dgm:prSet presAssocID="{601D1AC8-DE05-4319-A839-E88A7476EB77}" presName="compNode" presStyleCnt="0"/>
      <dgm:spPr/>
    </dgm:pt>
    <dgm:pt modelId="{A8CBDFB5-01AE-4E99-BD89-576F667F9FA6}" type="pres">
      <dgm:prSet presAssocID="{601D1AC8-DE05-4319-A839-E88A7476EB77}" presName="bkgdShape" presStyleLbl="node1" presStyleIdx="1" presStyleCnt="5"/>
      <dgm:spPr/>
    </dgm:pt>
    <dgm:pt modelId="{3C3499A6-2098-480E-9B59-FA37971D6FD8}" type="pres">
      <dgm:prSet presAssocID="{601D1AC8-DE05-4319-A839-E88A7476EB77}" presName="nodeTx" presStyleLbl="node1" presStyleIdx="1" presStyleCnt="5">
        <dgm:presLayoutVars>
          <dgm:bulletEnabled val="1"/>
        </dgm:presLayoutVars>
      </dgm:prSet>
      <dgm:spPr/>
    </dgm:pt>
    <dgm:pt modelId="{D7B2B6FC-36E9-45F5-9FE0-5293A6A6CBBE}" type="pres">
      <dgm:prSet presAssocID="{601D1AC8-DE05-4319-A839-E88A7476EB77}" presName="invisiNode" presStyleLbl="node1" presStyleIdx="1" presStyleCnt="5"/>
      <dgm:spPr/>
    </dgm:pt>
    <dgm:pt modelId="{7AA2368C-4059-475C-AEA3-7644F817C2BE}" type="pres">
      <dgm:prSet presAssocID="{601D1AC8-DE05-4319-A839-E88A7476EB77}" presName="imagNode" presStyleLbl="fgImgPlace1" presStyleIdx="1" presStyleCnt="5"/>
      <dgm:spPr>
        <a:blipFill>
          <a:blip xmlns:r="http://schemas.openxmlformats.org/officeDocument/2006/relationships">
            <a:extLst>
              <a:ext uri="{96DAC541-7B7A-43D3-8B79-37D633B846F1}">
                <asvg:svgBlip xmlns:asvg="http://schemas.microsoft.com/office/drawing/2016/SVG/main" r:embed="rId2"/>
              </a:ext>
            </a:extLst>
          </a:blip>
          <a:srcRect/>
          <a:stretch>
            <a:fillRect l="-2000" r="-2000"/>
          </a:stretch>
        </a:blipFill>
      </dgm:spPr>
      <dgm:extLst>
        <a:ext uri="{E40237B7-FDA0-4F09-8148-C483321AD2D9}">
          <dgm14:cNvPr xmlns:dgm14="http://schemas.microsoft.com/office/drawing/2010/diagram" id="0" name="" descr="Store with solid fill"/>
        </a:ext>
      </dgm:extLst>
    </dgm:pt>
    <dgm:pt modelId="{4A6F6AC6-F8EE-48B9-B704-5D38AD9A2E4D}" type="pres">
      <dgm:prSet presAssocID="{FB41561E-A254-40E8-8B43-BEAA5DB87DA1}" presName="sibTrans" presStyleLbl="sibTrans2D1" presStyleIdx="0" presStyleCnt="0"/>
      <dgm:spPr/>
    </dgm:pt>
    <dgm:pt modelId="{9FFDFC51-B5B8-437D-A424-05314CFD1C57}" type="pres">
      <dgm:prSet presAssocID="{2F99B75F-7673-4B9A-BF79-D86D66626C16}" presName="compNode" presStyleCnt="0"/>
      <dgm:spPr/>
    </dgm:pt>
    <dgm:pt modelId="{993F91B1-EAB4-42DE-B3D0-6F672D904884}" type="pres">
      <dgm:prSet presAssocID="{2F99B75F-7673-4B9A-BF79-D86D66626C16}" presName="bkgdShape" presStyleLbl="node1" presStyleIdx="2" presStyleCnt="5"/>
      <dgm:spPr/>
    </dgm:pt>
    <dgm:pt modelId="{BA7BFEE9-0B8C-484E-BA0B-79BAB91A5545}" type="pres">
      <dgm:prSet presAssocID="{2F99B75F-7673-4B9A-BF79-D86D66626C16}" presName="nodeTx" presStyleLbl="node1" presStyleIdx="2" presStyleCnt="5">
        <dgm:presLayoutVars>
          <dgm:bulletEnabled val="1"/>
        </dgm:presLayoutVars>
      </dgm:prSet>
      <dgm:spPr/>
    </dgm:pt>
    <dgm:pt modelId="{30A78B5D-C183-447F-8A93-D6DB9A68B06A}" type="pres">
      <dgm:prSet presAssocID="{2F99B75F-7673-4B9A-BF79-D86D66626C16}" presName="invisiNode" presStyleLbl="node1" presStyleIdx="2" presStyleCnt="5"/>
      <dgm:spPr/>
    </dgm:pt>
    <dgm:pt modelId="{05D2F377-D72D-4EB1-B4F6-6D7F47C353EC}" type="pres">
      <dgm:prSet presAssocID="{2F99B75F-7673-4B9A-BF79-D86D66626C16}" presName="imagNode" presStyleLbl="fgImgPlace1" presStyleIdx="2" presStyleCnt="5"/>
      <dgm:spPr>
        <a:blipFill>
          <a:blip xmlns:r="http://schemas.openxmlformats.org/officeDocument/2006/relationships">
            <a:extLst>
              <a:ext uri="{96DAC541-7B7A-43D3-8B79-37D633B846F1}">
                <asvg:svgBlip xmlns:asvg="http://schemas.microsoft.com/office/drawing/2016/SVG/main" r:embed="rId3"/>
              </a:ext>
            </a:extLst>
          </a:blip>
          <a:srcRect/>
          <a:stretch>
            <a:fillRect l="-2000" r="-2000"/>
          </a:stretch>
        </a:blipFill>
      </dgm:spPr>
      <dgm:extLst>
        <a:ext uri="{E40237B7-FDA0-4F09-8148-C483321AD2D9}">
          <dgm14:cNvPr xmlns:dgm14="http://schemas.microsoft.com/office/drawing/2010/diagram" id="0" name="" descr="Fluorescent Light Bulb with solid fill"/>
        </a:ext>
      </dgm:extLst>
    </dgm:pt>
    <dgm:pt modelId="{263114FC-0186-4F7A-A5D4-B67CB581196E}" type="pres">
      <dgm:prSet presAssocID="{B1E56676-1345-4E44-B2F2-1BFFEF61D594}" presName="sibTrans" presStyleLbl="sibTrans2D1" presStyleIdx="0" presStyleCnt="0"/>
      <dgm:spPr/>
    </dgm:pt>
    <dgm:pt modelId="{3A89EAB1-6827-4F60-9253-D3495E71F075}" type="pres">
      <dgm:prSet presAssocID="{C727C544-5DEB-4B61-B8F8-811C6119C527}" presName="compNode" presStyleCnt="0"/>
      <dgm:spPr/>
    </dgm:pt>
    <dgm:pt modelId="{E3AD2764-59B8-4F08-B803-E42CF272D9C7}" type="pres">
      <dgm:prSet presAssocID="{C727C544-5DEB-4B61-B8F8-811C6119C527}" presName="bkgdShape" presStyleLbl="node1" presStyleIdx="3" presStyleCnt="5"/>
      <dgm:spPr/>
    </dgm:pt>
    <dgm:pt modelId="{925CBCD0-29DB-45B1-A9D8-3272637601BF}" type="pres">
      <dgm:prSet presAssocID="{C727C544-5DEB-4B61-B8F8-811C6119C527}" presName="nodeTx" presStyleLbl="node1" presStyleIdx="3" presStyleCnt="5">
        <dgm:presLayoutVars>
          <dgm:bulletEnabled val="1"/>
        </dgm:presLayoutVars>
      </dgm:prSet>
      <dgm:spPr/>
    </dgm:pt>
    <dgm:pt modelId="{77D7B1BD-0A43-45F4-9762-FA8273E457A2}" type="pres">
      <dgm:prSet presAssocID="{C727C544-5DEB-4B61-B8F8-811C6119C527}" presName="invisiNode" presStyleLbl="node1" presStyleIdx="3" presStyleCnt="5"/>
      <dgm:spPr/>
    </dgm:pt>
    <dgm:pt modelId="{82E28466-F8A2-43B1-99C9-558EA531C1F2}" type="pres">
      <dgm:prSet presAssocID="{C727C544-5DEB-4B61-B8F8-811C6119C527}" presName="imagNode" presStyleLbl="fgImgPlac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l="-2000" r="-2000"/>
          </a:stretch>
        </a:blipFill>
      </dgm:spPr>
      <dgm:extLst>
        <a:ext uri="{E40237B7-FDA0-4F09-8148-C483321AD2D9}">
          <dgm14:cNvPr xmlns:dgm14="http://schemas.microsoft.com/office/drawing/2010/diagram" id="0" name="" descr="Deciduous tree with solid fill"/>
        </a:ext>
      </dgm:extLst>
    </dgm:pt>
    <dgm:pt modelId="{2FF8F457-913F-4181-9230-9D000F0881F1}" type="pres">
      <dgm:prSet presAssocID="{70493DA8-1AFA-46EC-8CFE-24C93514711E}" presName="sibTrans" presStyleLbl="sibTrans2D1" presStyleIdx="0" presStyleCnt="0"/>
      <dgm:spPr/>
    </dgm:pt>
    <dgm:pt modelId="{8C45A05D-5437-4BE4-A8FF-29869F2D7998}" type="pres">
      <dgm:prSet presAssocID="{4972F1E5-A1E2-4558-8962-C13245E8A63B}" presName="compNode" presStyleCnt="0"/>
      <dgm:spPr/>
    </dgm:pt>
    <dgm:pt modelId="{3918A8F6-501F-4E11-8D21-1E7814FB43E9}" type="pres">
      <dgm:prSet presAssocID="{4972F1E5-A1E2-4558-8962-C13245E8A63B}" presName="bkgdShape" presStyleLbl="node1" presStyleIdx="4" presStyleCnt="5"/>
      <dgm:spPr/>
    </dgm:pt>
    <dgm:pt modelId="{2F6C8819-693D-4AB2-B77C-FF4940C8C495}" type="pres">
      <dgm:prSet presAssocID="{4972F1E5-A1E2-4558-8962-C13245E8A63B}" presName="nodeTx" presStyleLbl="node1" presStyleIdx="4" presStyleCnt="5">
        <dgm:presLayoutVars>
          <dgm:bulletEnabled val="1"/>
        </dgm:presLayoutVars>
      </dgm:prSet>
      <dgm:spPr/>
    </dgm:pt>
    <dgm:pt modelId="{46FB3C54-2985-46A8-B81C-51F05AB21152}" type="pres">
      <dgm:prSet presAssocID="{4972F1E5-A1E2-4558-8962-C13245E8A63B}" presName="invisiNode" presStyleLbl="node1" presStyleIdx="4" presStyleCnt="5"/>
      <dgm:spPr/>
    </dgm:pt>
    <dgm:pt modelId="{EAA2CBA5-7798-43AC-8B2D-6FCA6E82E176}" type="pres">
      <dgm:prSet presAssocID="{4972F1E5-A1E2-4558-8962-C13245E8A63B}" presName="imagNode" presStyleLbl="fgImgPlace1" presStyleIdx="4" presStyleCnt="5"/>
      <dgm:spPr>
        <a:blipFill>
          <a:blip xmlns:r="http://schemas.openxmlformats.org/officeDocument/2006/relationships">
            <a:extLst>
              <a:ext uri="{96DAC541-7B7A-43D3-8B79-37D633B846F1}">
                <asvg:svgBlip xmlns:asvg="http://schemas.microsoft.com/office/drawing/2016/SVG/main" r:embed="rId5"/>
              </a:ext>
            </a:extLst>
          </a:blip>
          <a:srcRect/>
          <a:stretch>
            <a:fillRect l="-2000" r="-2000"/>
          </a:stretch>
        </a:blipFill>
      </dgm:spPr>
      <dgm:extLst>
        <a:ext uri="{E40237B7-FDA0-4F09-8148-C483321AD2D9}">
          <dgm14:cNvPr xmlns:dgm14="http://schemas.microsoft.com/office/drawing/2010/diagram" id="0" name="" descr="Suburban scene with solid fill"/>
        </a:ext>
      </dgm:extLst>
    </dgm:pt>
  </dgm:ptLst>
  <dgm:cxnLst>
    <dgm:cxn modelId="{2A5CEC09-7970-4090-89A9-36689A52CD54}" type="presOf" srcId="{C727C544-5DEB-4B61-B8F8-811C6119C527}" destId="{E3AD2764-59B8-4F08-B803-E42CF272D9C7}" srcOrd="0" destOrd="0" presId="urn:microsoft.com/office/officeart/2005/8/layout/hList7"/>
    <dgm:cxn modelId="{D10D4410-8CFC-4DF8-99A8-6F4AE9C9CA01}" type="presOf" srcId="{FB41561E-A254-40E8-8B43-BEAA5DB87DA1}" destId="{4A6F6AC6-F8EE-48B9-B704-5D38AD9A2E4D}" srcOrd="0" destOrd="0" presId="urn:microsoft.com/office/officeart/2005/8/layout/hList7"/>
    <dgm:cxn modelId="{33352122-82BC-4B8E-98C9-6BB90E1BA234}" type="presOf" srcId="{2F99B75F-7673-4B9A-BF79-D86D66626C16}" destId="{993F91B1-EAB4-42DE-B3D0-6F672D904884}" srcOrd="0" destOrd="0" presId="urn:microsoft.com/office/officeart/2005/8/layout/hList7"/>
    <dgm:cxn modelId="{CD405122-B823-47C0-804D-3873B2934B53}" srcId="{030693E3-8C99-4507-AEB3-24B212C2727B}" destId="{601D1AC8-DE05-4319-A839-E88A7476EB77}" srcOrd="1" destOrd="0" parTransId="{A9C959EC-7F8D-459A-A101-5C146974DFF2}" sibTransId="{FB41561E-A254-40E8-8B43-BEAA5DB87DA1}"/>
    <dgm:cxn modelId="{2949493A-233F-4515-9C4C-5B5CF8F084C1}" type="presOf" srcId="{B1E56676-1345-4E44-B2F2-1BFFEF61D594}" destId="{263114FC-0186-4F7A-A5D4-B67CB581196E}" srcOrd="0" destOrd="0" presId="urn:microsoft.com/office/officeart/2005/8/layout/hList7"/>
    <dgm:cxn modelId="{C238F163-2CD7-4167-BA04-ADD9908CC31B}" srcId="{030693E3-8C99-4507-AEB3-24B212C2727B}" destId="{2F99B75F-7673-4B9A-BF79-D86D66626C16}" srcOrd="2" destOrd="0" parTransId="{0CDFE35C-4F7C-4A60-BDE5-765821CEC9CF}" sibTransId="{B1E56676-1345-4E44-B2F2-1BFFEF61D594}"/>
    <dgm:cxn modelId="{935A0E65-7CE2-463A-80DB-FFF19835A193}" type="presOf" srcId="{030693E3-8C99-4507-AEB3-24B212C2727B}" destId="{B7AA8DC3-92E2-4F27-A80F-FE9F0A87C987}" srcOrd="0" destOrd="0" presId="urn:microsoft.com/office/officeart/2005/8/layout/hList7"/>
    <dgm:cxn modelId="{4FB04E55-9813-4988-B678-7630E2B36C39}" srcId="{030693E3-8C99-4507-AEB3-24B212C2727B}" destId="{C727C544-5DEB-4B61-B8F8-811C6119C527}" srcOrd="3" destOrd="0" parTransId="{1A8A2F4C-BC47-4D14-837A-8E49F21404AD}" sibTransId="{70493DA8-1AFA-46EC-8CFE-24C93514711E}"/>
    <dgm:cxn modelId="{13DAAE7C-7C08-429F-868C-F90E336528DF}" srcId="{030693E3-8C99-4507-AEB3-24B212C2727B}" destId="{F0914143-7337-4946-973B-AC2A95A55457}" srcOrd="0" destOrd="0" parTransId="{9F33E112-8506-4A5E-B500-4F0E81D91030}" sibTransId="{E9FF94CE-BE6D-41EA-A71B-435C17DE5430}"/>
    <dgm:cxn modelId="{360E688A-9707-4EEF-8568-05F0F89C9FA0}" type="presOf" srcId="{F0914143-7337-4946-973B-AC2A95A55457}" destId="{C59580CC-8974-4300-A0D4-75EF4E7A00CB}" srcOrd="1" destOrd="0" presId="urn:microsoft.com/office/officeart/2005/8/layout/hList7"/>
    <dgm:cxn modelId="{ABB935A7-AEC2-40D5-9611-AA9A446F6E08}" type="presOf" srcId="{4972F1E5-A1E2-4558-8962-C13245E8A63B}" destId="{2F6C8819-693D-4AB2-B77C-FF4940C8C495}" srcOrd="1" destOrd="0" presId="urn:microsoft.com/office/officeart/2005/8/layout/hList7"/>
    <dgm:cxn modelId="{3E53D9A8-508D-4364-AA60-CEEC3D1EB98F}" type="presOf" srcId="{C727C544-5DEB-4B61-B8F8-811C6119C527}" destId="{925CBCD0-29DB-45B1-A9D8-3272637601BF}" srcOrd="1" destOrd="0" presId="urn:microsoft.com/office/officeart/2005/8/layout/hList7"/>
    <dgm:cxn modelId="{057515B7-49BE-412A-A7B5-332810B49E91}" type="presOf" srcId="{F0914143-7337-4946-973B-AC2A95A55457}" destId="{76C21A1B-AAA4-4CDF-82CA-2DA5AEB62387}" srcOrd="0" destOrd="0" presId="urn:microsoft.com/office/officeart/2005/8/layout/hList7"/>
    <dgm:cxn modelId="{0F2E22C5-F936-4928-BF23-5E84FD369009}" type="presOf" srcId="{4972F1E5-A1E2-4558-8962-C13245E8A63B}" destId="{3918A8F6-501F-4E11-8D21-1E7814FB43E9}" srcOrd="0" destOrd="0" presId="urn:microsoft.com/office/officeart/2005/8/layout/hList7"/>
    <dgm:cxn modelId="{1AA24BC8-128D-49E5-A1F2-82F0384FC97B}" type="presOf" srcId="{601D1AC8-DE05-4319-A839-E88A7476EB77}" destId="{A8CBDFB5-01AE-4E99-BD89-576F667F9FA6}" srcOrd="0" destOrd="0" presId="urn:microsoft.com/office/officeart/2005/8/layout/hList7"/>
    <dgm:cxn modelId="{6A130DD3-977D-4D3F-AF2C-A8C512F2A4EE}" type="presOf" srcId="{2F99B75F-7673-4B9A-BF79-D86D66626C16}" destId="{BA7BFEE9-0B8C-484E-BA0B-79BAB91A5545}" srcOrd="1" destOrd="0" presId="urn:microsoft.com/office/officeart/2005/8/layout/hList7"/>
    <dgm:cxn modelId="{8185AFE5-4DFF-489E-8751-BA65DD86E0A7}" type="presOf" srcId="{601D1AC8-DE05-4319-A839-E88A7476EB77}" destId="{3C3499A6-2098-480E-9B59-FA37971D6FD8}" srcOrd="1" destOrd="0" presId="urn:microsoft.com/office/officeart/2005/8/layout/hList7"/>
    <dgm:cxn modelId="{CDD720E7-2645-461B-AC8E-22E4ECF95D4B}" type="presOf" srcId="{E9FF94CE-BE6D-41EA-A71B-435C17DE5430}" destId="{E03486E9-F7C6-4BF4-B883-221982BAA0D7}" srcOrd="0" destOrd="0" presId="urn:microsoft.com/office/officeart/2005/8/layout/hList7"/>
    <dgm:cxn modelId="{90B927EC-3024-4E44-963E-58A891A9C07B}" srcId="{030693E3-8C99-4507-AEB3-24B212C2727B}" destId="{4972F1E5-A1E2-4558-8962-C13245E8A63B}" srcOrd="4" destOrd="0" parTransId="{49A7FB51-B720-4A7E-A499-E0AA1FC0A2B8}" sibTransId="{C97A4ABA-B532-4675-A235-A4D5D8EA4BC1}"/>
    <dgm:cxn modelId="{07E550EF-3A1C-424B-ABFE-5388D2A48B51}" type="presOf" srcId="{70493DA8-1AFA-46EC-8CFE-24C93514711E}" destId="{2FF8F457-913F-4181-9230-9D000F0881F1}" srcOrd="0" destOrd="0" presId="urn:microsoft.com/office/officeart/2005/8/layout/hList7"/>
    <dgm:cxn modelId="{BF0A150F-09B1-464E-937C-93A096EF67F5}" type="presParOf" srcId="{B7AA8DC3-92E2-4F27-A80F-FE9F0A87C987}" destId="{382181F9-07B2-4D85-9AF4-B713F95B5A9F}" srcOrd="0" destOrd="0" presId="urn:microsoft.com/office/officeart/2005/8/layout/hList7"/>
    <dgm:cxn modelId="{7A818C9D-3799-4D14-9611-2C54D3B6CABF}" type="presParOf" srcId="{B7AA8DC3-92E2-4F27-A80F-FE9F0A87C987}" destId="{F92ABB1D-CE8F-413B-8F22-079FDB8457E9}" srcOrd="1" destOrd="0" presId="urn:microsoft.com/office/officeart/2005/8/layout/hList7"/>
    <dgm:cxn modelId="{5A1237CA-1310-482C-8CB8-D80E17E2F3DC}" type="presParOf" srcId="{F92ABB1D-CE8F-413B-8F22-079FDB8457E9}" destId="{1D875E6F-2C27-4428-BAEE-3ED542D9BC4A}" srcOrd="0" destOrd="0" presId="urn:microsoft.com/office/officeart/2005/8/layout/hList7"/>
    <dgm:cxn modelId="{C85C2D13-9E59-4425-A6D8-13A10A50C24F}" type="presParOf" srcId="{1D875E6F-2C27-4428-BAEE-3ED542D9BC4A}" destId="{76C21A1B-AAA4-4CDF-82CA-2DA5AEB62387}" srcOrd="0" destOrd="0" presId="urn:microsoft.com/office/officeart/2005/8/layout/hList7"/>
    <dgm:cxn modelId="{3CFB0BB9-430B-4710-9B4A-4A5A7F1DAC51}" type="presParOf" srcId="{1D875E6F-2C27-4428-BAEE-3ED542D9BC4A}" destId="{C59580CC-8974-4300-A0D4-75EF4E7A00CB}" srcOrd="1" destOrd="0" presId="urn:microsoft.com/office/officeart/2005/8/layout/hList7"/>
    <dgm:cxn modelId="{50696FE1-9173-4800-9652-3B1B06E150A0}" type="presParOf" srcId="{1D875E6F-2C27-4428-BAEE-3ED542D9BC4A}" destId="{842E3B09-A34A-4663-A617-7A8CD915CA36}" srcOrd="2" destOrd="0" presId="urn:microsoft.com/office/officeart/2005/8/layout/hList7"/>
    <dgm:cxn modelId="{54ECC848-DEC8-4E70-B406-D049E6BABF29}" type="presParOf" srcId="{1D875E6F-2C27-4428-BAEE-3ED542D9BC4A}" destId="{12BFA670-C1DC-467C-95C3-1CC23CBFAFB3}" srcOrd="3" destOrd="0" presId="urn:microsoft.com/office/officeart/2005/8/layout/hList7"/>
    <dgm:cxn modelId="{470345F0-5EF7-4F80-94F4-EA6212FEFC53}" type="presParOf" srcId="{F92ABB1D-CE8F-413B-8F22-079FDB8457E9}" destId="{E03486E9-F7C6-4BF4-B883-221982BAA0D7}" srcOrd="1" destOrd="0" presId="urn:microsoft.com/office/officeart/2005/8/layout/hList7"/>
    <dgm:cxn modelId="{760A4C6C-A60F-4A76-908B-1EDD13218D94}" type="presParOf" srcId="{F92ABB1D-CE8F-413B-8F22-079FDB8457E9}" destId="{1B385D91-8479-4EDF-89DC-951A15E571C0}" srcOrd="2" destOrd="0" presId="urn:microsoft.com/office/officeart/2005/8/layout/hList7"/>
    <dgm:cxn modelId="{9E400E8A-BA4C-4A49-884E-37E28C837F6A}" type="presParOf" srcId="{1B385D91-8479-4EDF-89DC-951A15E571C0}" destId="{A8CBDFB5-01AE-4E99-BD89-576F667F9FA6}" srcOrd="0" destOrd="0" presId="urn:microsoft.com/office/officeart/2005/8/layout/hList7"/>
    <dgm:cxn modelId="{DC515424-F4EC-48CE-A3D9-F13C9529C6D1}" type="presParOf" srcId="{1B385D91-8479-4EDF-89DC-951A15E571C0}" destId="{3C3499A6-2098-480E-9B59-FA37971D6FD8}" srcOrd="1" destOrd="0" presId="urn:microsoft.com/office/officeart/2005/8/layout/hList7"/>
    <dgm:cxn modelId="{327E05B5-0FFB-4083-B923-054624B1F59E}" type="presParOf" srcId="{1B385D91-8479-4EDF-89DC-951A15E571C0}" destId="{D7B2B6FC-36E9-45F5-9FE0-5293A6A6CBBE}" srcOrd="2" destOrd="0" presId="urn:microsoft.com/office/officeart/2005/8/layout/hList7"/>
    <dgm:cxn modelId="{18374A80-A1DA-4DB4-BEF5-1E477A94FDB1}" type="presParOf" srcId="{1B385D91-8479-4EDF-89DC-951A15E571C0}" destId="{7AA2368C-4059-475C-AEA3-7644F817C2BE}" srcOrd="3" destOrd="0" presId="urn:microsoft.com/office/officeart/2005/8/layout/hList7"/>
    <dgm:cxn modelId="{08B28F0D-9DAE-434C-A328-B35BACDDB45A}" type="presParOf" srcId="{F92ABB1D-CE8F-413B-8F22-079FDB8457E9}" destId="{4A6F6AC6-F8EE-48B9-B704-5D38AD9A2E4D}" srcOrd="3" destOrd="0" presId="urn:microsoft.com/office/officeart/2005/8/layout/hList7"/>
    <dgm:cxn modelId="{DCC3ACC7-167F-419B-B8A0-06EAC66BE45B}" type="presParOf" srcId="{F92ABB1D-CE8F-413B-8F22-079FDB8457E9}" destId="{9FFDFC51-B5B8-437D-A424-05314CFD1C57}" srcOrd="4" destOrd="0" presId="urn:microsoft.com/office/officeart/2005/8/layout/hList7"/>
    <dgm:cxn modelId="{FF2A8C95-6732-46BF-986E-DD58A1A65E2C}" type="presParOf" srcId="{9FFDFC51-B5B8-437D-A424-05314CFD1C57}" destId="{993F91B1-EAB4-42DE-B3D0-6F672D904884}" srcOrd="0" destOrd="0" presId="urn:microsoft.com/office/officeart/2005/8/layout/hList7"/>
    <dgm:cxn modelId="{32B82748-28EC-4212-AAC7-335CE5866354}" type="presParOf" srcId="{9FFDFC51-B5B8-437D-A424-05314CFD1C57}" destId="{BA7BFEE9-0B8C-484E-BA0B-79BAB91A5545}" srcOrd="1" destOrd="0" presId="urn:microsoft.com/office/officeart/2005/8/layout/hList7"/>
    <dgm:cxn modelId="{77BB5953-26A4-4504-B263-0546B4B66280}" type="presParOf" srcId="{9FFDFC51-B5B8-437D-A424-05314CFD1C57}" destId="{30A78B5D-C183-447F-8A93-D6DB9A68B06A}" srcOrd="2" destOrd="0" presId="urn:microsoft.com/office/officeart/2005/8/layout/hList7"/>
    <dgm:cxn modelId="{770A85EC-4852-44F7-BB60-DD68C2EBA038}" type="presParOf" srcId="{9FFDFC51-B5B8-437D-A424-05314CFD1C57}" destId="{05D2F377-D72D-4EB1-B4F6-6D7F47C353EC}" srcOrd="3" destOrd="0" presId="urn:microsoft.com/office/officeart/2005/8/layout/hList7"/>
    <dgm:cxn modelId="{6DC3AF62-0703-4DFB-893D-613D48509C00}" type="presParOf" srcId="{F92ABB1D-CE8F-413B-8F22-079FDB8457E9}" destId="{263114FC-0186-4F7A-A5D4-B67CB581196E}" srcOrd="5" destOrd="0" presId="urn:microsoft.com/office/officeart/2005/8/layout/hList7"/>
    <dgm:cxn modelId="{964BDCBF-2414-4ACA-B5FD-4EC6BCEBC20A}" type="presParOf" srcId="{F92ABB1D-CE8F-413B-8F22-079FDB8457E9}" destId="{3A89EAB1-6827-4F60-9253-D3495E71F075}" srcOrd="6" destOrd="0" presId="urn:microsoft.com/office/officeart/2005/8/layout/hList7"/>
    <dgm:cxn modelId="{FBFA5B4F-912C-4A9B-B271-56F294E2F1FE}" type="presParOf" srcId="{3A89EAB1-6827-4F60-9253-D3495E71F075}" destId="{E3AD2764-59B8-4F08-B803-E42CF272D9C7}" srcOrd="0" destOrd="0" presId="urn:microsoft.com/office/officeart/2005/8/layout/hList7"/>
    <dgm:cxn modelId="{7E2B6509-DE20-4F34-8005-853BFE825A05}" type="presParOf" srcId="{3A89EAB1-6827-4F60-9253-D3495E71F075}" destId="{925CBCD0-29DB-45B1-A9D8-3272637601BF}" srcOrd="1" destOrd="0" presId="urn:microsoft.com/office/officeart/2005/8/layout/hList7"/>
    <dgm:cxn modelId="{B2F6D585-AF8E-4715-AB39-84CE304853E4}" type="presParOf" srcId="{3A89EAB1-6827-4F60-9253-D3495E71F075}" destId="{77D7B1BD-0A43-45F4-9762-FA8273E457A2}" srcOrd="2" destOrd="0" presId="urn:microsoft.com/office/officeart/2005/8/layout/hList7"/>
    <dgm:cxn modelId="{3FAF72C6-52D0-4BEA-B7E6-1E1460F1B68F}" type="presParOf" srcId="{3A89EAB1-6827-4F60-9253-D3495E71F075}" destId="{82E28466-F8A2-43B1-99C9-558EA531C1F2}" srcOrd="3" destOrd="0" presId="urn:microsoft.com/office/officeart/2005/8/layout/hList7"/>
    <dgm:cxn modelId="{EC15057A-2A44-4D4A-AC71-02B13A137633}" type="presParOf" srcId="{F92ABB1D-CE8F-413B-8F22-079FDB8457E9}" destId="{2FF8F457-913F-4181-9230-9D000F0881F1}" srcOrd="7" destOrd="0" presId="urn:microsoft.com/office/officeart/2005/8/layout/hList7"/>
    <dgm:cxn modelId="{D65D6545-93F3-46B4-B67F-5817923B21A4}" type="presParOf" srcId="{F92ABB1D-CE8F-413B-8F22-079FDB8457E9}" destId="{8C45A05D-5437-4BE4-A8FF-29869F2D7998}" srcOrd="8" destOrd="0" presId="urn:microsoft.com/office/officeart/2005/8/layout/hList7"/>
    <dgm:cxn modelId="{FD6F6510-AB90-4D7B-9140-56A727065EDE}" type="presParOf" srcId="{8C45A05D-5437-4BE4-A8FF-29869F2D7998}" destId="{3918A8F6-501F-4E11-8D21-1E7814FB43E9}" srcOrd="0" destOrd="0" presId="urn:microsoft.com/office/officeart/2005/8/layout/hList7"/>
    <dgm:cxn modelId="{17D41DD4-81EC-4098-9A14-C9AF38A33BA9}" type="presParOf" srcId="{8C45A05D-5437-4BE4-A8FF-29869F2D7998}" destId="{2F6C8819-693D-4AB2-B77C-FF4940C8C495}" srcOrd="1" destOrd="0" presId="urn:microsoft.com/office/officeart/2005/8/layout/hList7"/>
    <dgm:cxn modelId="{38667A02-E956-41DB-80A7-1B198007FFE0}" type="presParOf" srcId="{8C45A05D-5437-4BE4-A8FF-29869F2D7998}" destId="{46FB3C54-2985-46A8-B81C-51F05AB21152}" srcOrd="2" destOrd="0" presId="urn:microsoft.com/office/officeart/2005/8/layout/hList7"/>
    <dgm:cxn modelId="{CAEBAC02-B768-4A33-AD85-D75AD1045396}" type="presParOf" srcId="{8C45A05D-5437-4BE4-A8FF-29869F2D7998}" destId="{EAA2CBA5-7798-43AC-8B2D-6FCA6E82E176}"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C21A1B-AAA4-4CDF-82CA-2DA5AEB62387}">
      <dsp:nvSpPr>
        <dsp:cNvPr id="0" name=""/>
        <dsp:cNvSpPr/>
      </dsp:nvSpPr>
      <dsp:spPr>
        <a:xfrm>
          <a:off x="1535" y="0"/>
          <a:ext cx="2389584" cy="512127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284480" rIns="284480" bIns="284480" numCol="1" spcCol="1270" anchor="ctr" anchorCtr="0">
          <a:noAutofit/>
        </a:bodyPr>
        <a:lstStyle/>
        <a:p>
          <a:pPr marL="0" lvl="0" indent="0" algn="ctr" defTabSz="1778000">
            <a:lnSpc>
              <a:spcPct val="90000"/>
            </a:lnSpc>
            <a:spcBef>
              <a:spcPct val="0"/>
            </a:spcBef>
            <a:spcAft>
              <a:spcPct val="35000"/>
            </a:spcAft>
            <a:buNone/>
          </a:pPr>
          <a:r>
            <a:rPr lang="en-AU" sz="4000" kern="1200"/>
            <a:t>Heat wisely</a:t>
          </a:r>
        </a:p>
      </dsp:txBody>
      <dsp:txXfrm>
        <a:off x="1535" y="2048510"/>
        <a:ext cx="2389584" cy="2048510"/>
      </dsp:txXfrm>
    </dsp:sp>
    <dsp:sp modelId="{12BFA670-C1DC-467C-95C3-1CC23CBFAFB3}">
      <dsp:nvSpPr>
        <dsp:cNvPr id="0" name=""/>
        <dsp:cNvSpPr/>
      </dsp:nvSpPr>
      <dsp:spPr>
        <a:xfrm>
          <a:off x="403477" y="369113"/>
          <a:ext cx="1705384" cy="1705384"/>
        </a:xfrm>
        <a:prstGeom prst="ellipse">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8CBDFB5-01AE-4E99-BD89-576F667F9FA6}">
      <dsp:nvSpPr>
        <dsp:cNvPr id="0" name=""/>
        <dsp:cNvSpPr/>
      </dsp:nvSpPr>
      <dsp:spPr>
        <a:xfrm>
          <a:off x="2462807" y="0"/>
          <a:ext cx="2389584" cy="512127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284480" rIns="284480" bIns="284480" numCol="1" spcCol="1270" anchor="ctr" anchorCtr="0">
          <a:noAutofit/>
        </a:bodyPr>
        <a:lstStyle/>
        <a:p>
          <a:pPr marL="0" lvl="0" indent="0" algn="ctr" defTabSz="1778000">
            <a:lnSpc>
              <a:spcPct val="90000"/>
            </a:lnSpc>
            <a:spcBef>
              <a:spcPct val="0"/>
            </a:spcBef>
            <a:spcAft>
              <a:spcPct val="35000"/>
            </a:spcAft>
            <a:buNone/>
          </a:pPr>
          <a:r>
            <a:rPr lang="en-AU" sz="4000" kern="1200"/>
            <a:t>Use curtains</a:t>
          </a:r>
        </a:p>
      </dsp:txBody>
      <dsp:txXfrm>
        <a:off x="2462807" y="2048510"/>
        <a:ext cx="2389584" cy="2048510"/>
      </dsp:txXfrm>
    </dsp:sp>
    <dsp:sp modelId="{7AA2368C-4059-475C-AEA3-7644F817C2BE}">
      <dsp:nvSpPr>
        <dsp:cNvPr id="0" name=""/>
        <dsp:cNvSpPr/>
      </dsp:nvSpPr>
      <dsp:spPr>
        <a:xfrm>
          <a:off x="2827487" y="369113"/>
          <a:ext cx="1705384" cy="1705384"/>
        </a:xfrm>
        <a:prstGeom prst="ellipse">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93F91B1-EAB4-42DE-B3D0-6F672D904884}">
      <dsp:nvSpPr>
        <dsp:cNvPr id="0" name=""/>
        <dsp:cNvSpPr/>
      </dsp:nvSpPr>
      <dsp:spPr>
        <a:xfrm>
          <a:off x="4924079" y="0"/>
          <a:ext cx="2389584" cy="512127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284480" rIns="284480" bIns="284480" numCol="1" spcCol="1270" anchor="ctr" anchorCtr="0">
          <a:noAutofit/>
        </a:bodyPr>
        <a:lstStyle/>
        <a:p>
          <a:pPr marL="0" lvl="0" indent="0" algn="ctr" defTabSz="1778000">
            <a:lnSpc>
              <a:spcPct val="90000"/>
            </a:lnSpc>
            <a:spcBef>
              <a:spcPct val="0"/>
            </a:spcBef>
            <a:spcAft>
              <a:spcPct val="35000"/>
            </a:spcAft>
            <a:buNone/>
          </a:pPr>
          <a:r>
            <a:rPr lang="en-AU" sz="4000" kern="1200"/>
            <a:t>Stops draughts</a:t>
          </a:r>
        </a:p>
      </dsp:txBody>
      <dsp:txXfrm>
        <a:off x="4924079" y="2048510"/>
        <a:ext cx="2389584" cy="2048510"/>
      </dsp:txXfrm>
    </dsp:sp>
    <dsp:sp modelId="{05D2F377-D72D-4EB1-B4F6-6D7F47C353EC}">
      <dsp:nvSpPr>
        <dsp:cNvPr id="0" name=""/>
        <dsp:cNvSpPr/>
      </dsp:nvSpPr>
      <dsp:spPr>
        <a:xfrm>
          <a:off x="5300048" y="369113"/>
          <a:ext cx="1705384" cy="1705384"/>
        </a:xfrm>
        <a:prstGeom prst="ellipse">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82181F9-07B2-4D85-9AF4-B713F95B5A9F}">
      <dsp:nvSpPr>
        <dsp:cNvPr id="0" name=""/>
        <dsp:cNvSpPr/>
      </dsp:nvSpPr>
      <dsp:spPr>
        <a:xfrm>
          <a:off x="292608" y="4097020"/>
          <a:ext cx="6729984" cy="768191"/>
        </a:xfrm>
        <a:prstGeom prst="leftRightArrow">
          <a:avLst/>
        </a:prstGeom>
        <a:noFill/>
        <a:ln w="25400"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C21A1B-AAA4-4CDF-82CA-2DA5AEB62387}">
      <dsp:nvSpPr>
        <dsp:cNvPr id="0" name=""/>
        <dsp:cNvSpPr/>
      </dsp:nvSpPr>
      <dsp:spPr>
        <a:xfrm>
          <a:off x="0" y="0"/>
          <a:ext cx="2389584" cy="512127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7368" tIns="277368" rIns="277368" bIns="277368" numCol="1" spcCol="1270" anchor="ctr" anchorCtr="0">
          <a:noAutofit/>
        </a:bodyPr>
        <a:lstStyle/>
        <a:p>
          <a:pPr marL="0" lvl="0" indent="0" algn="ctr" defTabSz="1733550">
            <a:lnSpc>
              <a:spcPct val="90000"/>
            </a:lnSpc>
            <a:spcBef>
              <a:spcPct val="0"/>
            </a:spcBef>
            <a:spcAft>
              <a:spcPct val="35000"/>
            </a:spcAft>
            <a:buNone/>
          </a:pPr>
          <a:r>
            <a:rPr lang="en-AU" sz="3900" kern="1200"/>
            <a:t>Cool wisely</a:t>
          </a:r>
        </a:p>
      </dsp:txBody>
      <dsp:txXfrm>
        <a:off x="0" y="2048510"/>
        <a:ext cx="2389584" cy="2048510"/>
      </dsp:txXfrm>
    </dsp:sp>
    <dsp:sp modelId="{12BFA670-C1DC-467C-95C3-1CC23CBFAFB3}">
      <dsp:nvSpPr>
        <dsp:cNvPr id="0" name=""/>
        <dsp:cNvSpPr/>
      </dsp:nvSpPr>
      <dsp:spPr>
        <a:xfrm>
          <a:off x="380898" y="407007"/>
          <a:ext cx="1705384" cy="1705384"/>
        </a:xfrm>
        <a:prstGeom prst="ellipse">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8CBDFB5-01AE-4E99-BD89-576F667F9FA6}">
      <dsp:nvSpPr>
        <dsp:cNvPr id="0" name=""/>
        <dsp:cNvSpPr/>
      </dsp:nvSpPr>
      <dsp:spPr>
        <a:xfrm>
          <a:off x="2462807" y="0"/>
          <a:ext cx="2389584" cy="512127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7368" tIns="277368" rIns="277368" bIns="277368" numCol="1" spcCol="1270" anchor="ctr" anchorCtr="0">
          <a:noAutofit/>
        </a:bodyPr>
        <a:lstStyle/>
        <a:p>
          <a:pPr marL="0" lvl="0" indent="0" algn="ctr" defTabSz="1733550">
            <a:lnSpc>
              <a:spcPct val="90000"/>
            </a:lnSpc>
            <a:spcBef>
              <a:spcPct val="0"/>
            </a:spcBef>
            <a:spcAft>
              <a:spcPct val="35000"/>
            </a:spcAft>
            <a:buNone/>
          </a:pPr>
          <a:r>
            <a:rPr lang="en-AU" sz="3900" kern="1200"/>
            <a:t>Use windows</a:t>
          </a:r>
        </a:p>
      </dsp:txBody>
      <dsp:txXfrm>
        <a:off x="2462807" y="2048510"/>
        <a:ext cx="2389584" cy="2048510"/>
      </dsp:txXfrm>
    </dsp:sp>
    <dsp:sp modelId="{7AA2368C-4059-475C-AEA3-7644F817C2BE}">
      <dsp:nvSpPr>
        <dsp:cNvPr id="0" name=""/>
        <dsp:cNvSpPr/>
      </dsp:nvSpPr>
      <dsp:spPr>
        <a:xfrm>
          <a:off x="2816197" y="326189"/>
          <a:ext cx="1705384" cy="1705384"/>
        </a:xfrm>
        <a:prstGeom prst="ellipse">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93F91B1-EAB4-42DE-B3D0-6F672D904884}">
      <dsp:nvSpPr>
        <dsp:cNvPr id="0" name=""/>
        <dsp:cNvSpPr/>
      </dsp:nvSpPr>
      <dsp:spPr>
        <a:xfrm>
          <a:off x="4924079" y="0"/>
          <a:ext cx="2389584" cy="512127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7368" tIns="277368" rIns="277368" bIns="277368" numCol="1" spcCol="1270" anchor="ctr" anchorCtr="0">
          <a:noAutofit/>
        </a:bodyPr>
        <a:lstStyle/>
        <a:p>
          <a:pPr marL="0" lvl="0" indent="0" algn="ctr" defTabSz="1733550">
            <a:lnSpc>
              <a:spcPct val="90000"/>
            </a:lnSpc>
            <a:spcBef>
              <a:spcPct val="0"/>
            </a:spcBef>
            <a:spcAft>
              <a:spcPct val="35000"/>
            </a:spcAft>
            <a:buNone/>
          </a:pPr>
          <a:r>
            <a:rPr lang="en-AU" sz="3900" kern="1200"/>
            <a:t>Stops draughts</a:t>
          </a:r>
        </a:p>
      </dsp:txBody>
      <dsp:txXfrm>
        <a:off x="4924079" y="2048510"/>
        <a:ext cx="2389584" cy="2048510"/>
      </dsp:txXfrm>
    </dsp:sp>
    <dsp:sp modelId="{05D2F377-D72D-4EB1-B4F6-6D7F47C353EC}">
      <dsp:nvSpPr>
        <dsp:cNvPr id="0" name=""/>
        <dsp:cNvSpPr/>
      </dsp:nvSpPr>
      <dsp:spPr>
        <a:xfrm>
          <a:off x="5266179" y="326189"/>
          <a:ext cx="1705384" cy="1705384"/>
        </a:xfrm>
        <a:prstGeom prst="ellipse">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82181F9-07B2-4D85-9AF4-B713F95B5A9F}">
      <dsp:nvSpPr>
        <dsp:cNvPr id="0" name=""/>
        <dsp:cNvSpPr/>
      </dsp:nvSpPr>
      <dsp:spPr>
        <a:xfrm>
          <a:off x="292608" y="4097020"/>
          <a:ext cx="6729984" cy="768191"/>
        </a:xfrm>
        <a:prstGeom prst="leftRightArrow">
          <a:avLst/>
        </a:prstGeom>
        <a:noFill/>
        <a:ln w="25400"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C21A1B-AAA4-4CDF-82CA-2DA5AEB62387}">
      <dsp:nvSpPr>
        <dsp:cNvPr id="0" name=""/>
        <dsp:cNvSpPr/>
      </dsp:nvSpPr>
      <dsp:spPr>
        <a:xfrm>
          <a:off x="0" y="0"/>
          <a:ext cx="2138657" cy="510103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en-AU" sz="2500" kern="1200" dirty="0"/>
            <a:t>Catch the breeze</a:t>
          </a:r>
        </a:p>
      </dsp:txBody>
      <dsp:txXfrm>
        <a:off x="0" y="2040415"/>
        <a:ext cx="2138657" cy="2040415"/>
      </dsp:txXfrm>
    </dsp:sp>
    <dsp:sp modelId="{12BFA670-C1DC-467C-95C3-1CC23CBFAFB3}">
      <dsp:nvSpPr>
        <dsp:cNvPr id="0" name=""/>
        <dsp:cNvSpPr/>
      </dsp:nvSpPr>
      <dsp:spPr>
        <a:xfrm>
          <a:off x="204259" y="320772"/>
          <a:ext cx="1698645" cy="1698645"/>
        </a:xfrm>
        <a:prstGeom prst="ellipse">
          <a:avLst/>
        </a:prstGeom>
        <a:blipFill>
          <a:blip xmlns:r="http://schemas.openxmlformats.org/officeDocument/2006/relationships">
            <a:extLst>
              <a:ext uri="{96DAC541-7B7A-43D3-8B79-37D633B846F1}">
                <asvg:svgBlip xmlns:asvg="http://schemas.microsoft.com/office/drawing/2016/SVG/main" r:embed="rId1"/>
              </a:ext>
            </a:extLst>
          </a:blip>
          <a:srcRect/>
          <a:stretch>
            <a:fillRect l="-2000" r="-2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8CBDFB5-01AE-4E99-BD89-576F667F9FA6}">
      <dsp:nvSpPr>
        <dsp:cNvPr id="0" name=""/>
        <dsp:cNvSpPr/>
      </dsp:nvSpPr>
      <dsp:spPr>
        <a:xfrm>
          <a:off x="2202816" y="0"/>
          <a:ext cx="2138657" cy="510103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en-AU" sz="2500" kern="1200" dirty="0"/>
            <a:t>Low-temp lifestyle  </a:t>
          </a:r>
        </a:p>
        <a:p>
          <a:pPr marL="0" lvl="0" indent="0" algn="ctr" defTabSz="1111250">
            <a:lnSpc>
              <a:spcPct val="90000"/>
            </a:lnSpc>
            <a:spcBef>
              <a:spcPct val="0"/>
            </a:spcBef>
            <a:spcAft>
              <a:spcPct val="35000"/>
            </a:spcAft>
            <a:buNone/>
          </a:pPr>
          <a:r>
            <a:rPr lang="en-AU" sz="2500" kern="1200" dirty="0"/>
            <a:t>Embrace public spaces</a:t>
          </a:r>
        </a:p>
      </dsp:txBody>
      <dsp:txXfrm>
        <a:off x="2202816" y="2040415"/>
        <a:ext cx="2138657" cy="2040415"/>
      </dsp:txXfrm>
    </dsp:sp>
    <dsp:sp modelId="{7AA2368C-4059-475C-AEA3-7644F817C2BE}">
      <dsp:nvSpPr>
        <dsp:cNvPr id="0" name=""/>
        <dsp:cNvSpPr/>
      </dsp:nvSpPr>
      <dsp:spPr>
        <a:xfrm>
          <a:off x="2422822" y="306062"/>
          <a:ext cx="1698645" cy="1698645"/>
        </a:xfrm>
        <a:prstGeom prst="ellipse">
          <a:avLst/>
        </a:prstGeom>
        <a:blipFill>
          <a:blip xmlns:r="http://schemas.openxmlformats.org/officeDocument/2006/relationships">
            <a:extLst>
              <a:ext uri="{96DAC541-7B7A-43D3-8B79-37D633B846F1}">
                <asvg:svgBlip xmlns:asvg="http://schemas.microsoft.com/office/drawing/2016/SVG/main" r:embed="rId2"/>
              </a:ext>
            </a:extLst>
          </a:blip>
          <a:srcRect/>
          <a:stretch>
            <a:fillRect l="-2000" r="-2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93F91B1-EAB4-42DE-B3D0-6F672D904884}">
      <dsp:nvSpPr>
        <dsp:cNvPr id="0" name=""/>
        <dsp:cNvSpPr/>
      </dsp:nvSpPr>
      <dsp:spPr>
        <a:xfrm>
          <a:off x="4405633" y="0"/>
          <a:ext cx="2138657" cy="510103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en-AU" sz="2500" kern="1200"/>
            <a:t>Use less appliances</a:t>
          </a:r>
        </a:p>
      </dsp:txBody>
      <dsp:txXfrm>
        <a:off x="4405633" y="2040415"/>
        <a:ext cx="2138657" cy="2040415"/>
      </dsp:txXfrm>
    </dsp:sp>
    <dsp:sp modelId="{05D2F377-D72D-4EB1-B4F6-6D7F47C353EC}">
      <dsp:nvSpPr>
        <dsp:cNvPr id="0" name=""/>
        <dsp:cNvSpPr/>
      </dsp:nvSpPr>
      <dsp:spPr>
        <a:xfrm>
          <a:off x="4625639" y="306062"/>
          <a:ext cx="1698645" cy="1698645"/>
        </a:xfrm>
        <a:prstGeom prst="ellipse">
          <a:avLst/>
        </a:prstGeom>
        <a:blipFill>
          <a:blip xmlns:r="http://schemas.openxmlformats.org/officeDocument/2006/relationships">
            <a:extLst>
              <a:ext uri="{96DAC541-7B7A-43D3-8B79-37D633B846F1}">
                <asvg:svgBlip xmlns:asvg="http://schemas.microsoft.com/office/drawing/2016/SVG/main" r:embed="rId3"/>
              </a:ext>
            </a:extLst>
          </a:blip>
          <a:srcRect/>
          <a:stretch>
            <a:fillRect l="-2000" r="-2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3AD2764-59B8-4F08-B803-E42CF272D9C7}">
      <dsp:nvSpPr>
        <dsp:cNvPr id="0" name=""/>
        <dsp:cNvSpPr/>
      </dsp:nvSpPr>
      <dsp:spPr>
        <a:xfrm>
          <a:off x="6608450" y="0"/>
          <a:ext cx="2138657" cy="510103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en-AU" sz="2500" kern="1200" dirty="0"/>
            <a:t>Use nature</a:t>
          </a:r>
        </a:p>
      </dsp:txBody>
      <dsp:txXfrm>
        <a:off x="6608450" y="2040415"/>
        <a:ext cx="2138657" cy="2040415"/>
      </dsp:txXfrm>
    </dsp:sp>
    <dsp:sp modelId="{82E28466-F8A2-43B1-99C9-558EA531C1F2}">
      <dsp:nvSpPr>
        <dsp:cNvPr id="0" name=""/>
        <dsp:cNvSpPr/>
      </dsp:nvSpPr>
      <dsp:spPr>
        <a:xfrm>
          <a:off x="6828455" y="306062"/>
          <a:ext cx="1698645" cy="1698645"/>
        </a:xfrm>
        <a:prstGeom prst="ellipse">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l="-2000" r="-2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918A8F6-501F-4E11-8D21-1E7814FB43E9}">
      <dsp:nvSpPr>
        <dsp:cNvPr id="0" name=""/>
        <dsp:cNvSpPr/>
      </dsp:nvSpPr>
      <dsp:spPr>
        <a:xfrm>
          <a:off x="8811266" y="0"/>
          <a:ext cx="2138657" cy="510103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en-AU" sz="2500" kern="1200" dirty="0"/>
            <a:t>Cooler home</a:t>
          </a:r>
        </a:p>
        <a:p>
          <a:pPr marL="0" lvl="0" indent="0" algn="ctr" defTabSz="1111250">
            <a:lnSpc>
              <a:spcPct val="90000"/>
            </a:lnSpc>
            <a:spcBef>
              <a:spcPct val="0"/>
            </a:spcBef>
            <a:spcAft>
              <a:spcPct val="35000"/>
            </a:spcAft>
            <a:buNone/>
          </a:pPr>
          <a:r>
            <a:rPr lang="en-AU" sz="2500" kern="1200" dirty="0"/>
            <a:t>Building or renovating</a:t>
          </a:r>
        </a:p>
      </dsp:txBody>
      <dsp:txXfrm>
        <a:off x="8811266" y="2040415"/>
        <a:ext cx="2138657" cy="2040415"/>
      </dsp:txXfrm>
    </dsp:sp>
    <dsp:sp modelId="{EAA2CBA5-7798-43AC-8B2D-6FCA6E82E176}">
      <dsp:nvSpPr>
        <dsp:cNvPr id="0" name=""/>
        <dsp:cNvSpPr/>
      </dsp:nvSpPr>
      <dsp:spPr>
        <a:xfrm>
          <a:off x="9031272" y="306062"/>
          <a:ext cx="1698645" cy="1698645"/>
        </a:xfrm>
        <a:prstGeom prst="ellipse">
          <a:avLst/>
        </a:prstGeom>
        <a:blipFill>
          <a:blip xmlns:r="http://schemas.openxmlformats.org/officeDocument/2006/relationships">
            <a:extLst>
              <a:ext uri="{96DAC541-7B7A-43D3-8B79-37D633B846F1}">
                <asvg:svgBlip xmlns:asvg="http://schemas.microsoft.com/office/drawing/2016/SVG/main" r:embed="rId5"/>
              </a:ext>
            </a:extLst>
          </a:blip>
          <a:srcRect/>
          <a:stretch>
            <a:fillRect l="-2000" r="-2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82181F9-07B2-4D85-9AF4-B713F95B5A9F}">
      <dsp:nvSpPr>
        <dsp:cNvPr id="0" name=""/>
        <dsp:cNvSpPr/>
      </dsp:nvSpPr>
      <dsp:spPr>
        <a:xfrm>
          <a:off x="437996" y="4080831"/>
          <a:ext cx="10073930" cy="765155"/>
        </a:xfrm>
        <a:prstGeom prst="leftRightArrow">
          <a:avLst/>
        </a:prstGeom>
        <a:noFill/>
        <a:ln w="25400"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45659" cy="498055"/>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50443" y="2"/>
            <a:ext cx="2945659" cy="498055"/>
          </a:xfrm>
          <a:prstGeom prst="rect">
            <a:avLst/>
          </a:prstGeom>
        </p:spPr>
        <p:txBody>
          <a:bodyPr vert="horz" lIns="91440" tIns="45720" rIns="91440" bIns="45720" rtlCol="0"/>
          <a:lstStyle>
            <a:lvl1pPr algn="r">
              <a:defRPr sz="1200"/>
            </a:lvl1pPr>
          </a:lstStyle>
          <a:p>
            <a:fld id="{52F012F6-AE7F-4705-A80F-D9D51CCD529B}" type="datetimeFigureOut">
              <a:rPr lang="en-AU" smtClean="0"/>
              <a:t>11/05/2026</a:t>
            </a:fld>
            <a:endParaRPr lang="en-AU"/>
          </a:p>
        </p:txBody>
      </p:sp>
      <p:sp>
        <p:nvSpPr>
          <p:cNvPr id="4" name="Slide Image Placeholder 3"/>
          <p:cNvSpPr>
            <a:spLocks noGrp="1" noRot="1" noChangeAspect="1"/>
          </p:cNvSpPr>
          <p:nvPr>
            <p:ph type="sldImg" idx="2"/>
          </p:nvPr>
        </p:nvSpPr>
        <p:spPr>
          <a:xfrm>
            <a:off x="422275" y="1239838"/>
            <a:ext cx="5953125" cy="3349625"/>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79768" y="4777195"/>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428585"/>
            <a:ext cx="2945659" cy="498054"/>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50443" y="9428585"/>
            <a:ext cx="2945659" cy="498054"/>
          </a:xfrm>
          <a:prstGeom prst="rect">
            <a:avLst/>
          </a:prstGeom>
        </p:spPr>
        <p:txBody>
          <a:bodyPr vert="horz" lIns="91440" tIns="45720" rIns="91440" bIns="45720" rtlCol="0" anchor="b"/>
          <a:lstStyle>
            <a:lvl1pPr algn="r">
              <a:defRPr sz="1200"/>
            </a:lvl1pPr>
          </a:lstStyle>
          <a:p>
            <a:fld id="{850A546D-8EF9-4AE8-9305-40F01FFF42A3}" type="slidenum">
              <a:rPr lang="en-AU" smtClean="0"/>
              <a:t>‹#›</a:t>
            </a:fld>
            <a:endParaRPr lang="en-AU"/>
          </a:p>
        </p:txBody>
      </p:sp>
    </p:spTree>
    <p:extLst>
      <p:ext uri="{BB962C8B-B14F-4D97-AF65-F5344CB8AC3E}">
        <p14:creationId xmlns:p14="http://schemas.microsoft.com/office/powerpoint/2010/main" val="19943579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knowyourcountry.com.au/posters"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aiatsis.gov.au/whose-country"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energymining.sa.gov.au/consumers/power-usage-savings-and-efficiency"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energy.gov.au/households/household-guides/energy-saving-guide-northern-australia"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energyrating.gov.au/consumer-information/products/pool-pumps"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sa.gov.au/topics/energy-and-environment/using-saving-energy/lighting"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abc.net.au/news/2023-05-27/why-are-electricity-prices-rising-australia-energy-costs/102374028"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energyrating.gov.au/"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www.sa.gov.au/topics/energy-and-environment/using-saving-energy/calculate-running-costs"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www.sa.gov.au/topics/energy-and-environment/using-saving-energy/calculate-running-costs"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www.greenpower.gov.au/" TargetMode="External"/><Relationship Id="rId2" Type="http://schemas.openxmlformats.org/officeDocument/2006/relationships/slide" Target="../slides/slide32.xml"/><Relationship Id="rId1" Type="http://schemas.openxmlformats.org/officeDocument/2006/relationships/notesMaster" Target="../notesMasters/notesMaster1.xml"/><Relationship Id="rId4" Type="http://schemas.openxmlformats.org/officeDocument/2006/relationships/hyperlink" Target="https://www.howtopaylessforpower.com/post/solar-panels-how-do-they-work" TargetMode="Externa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850A546D-8EF9-4AE8-9305-40F01FFF42A3}" type="slidenum">
              <a:rPr lang="en-AU" smtClean="0"/>
              <a:t>1</a:t>
            </a:fld>
            <a:endParaRPr lang="en-AU"/>
          </a:p>
        </p:txBody>
      </p:sp>
    </p:spTree>
    <p:extLst>
      <p:ext uri="{BB962C8B-B14F-4D97-AF65-F5344CB8AC3E}">
        <p14:creationId xmlns:p14="http://schemas.microsoft.com/office/powerpoint/2010/main" val="16985657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Font typeface="Arial" panose="020B0604020202020204" pitchFamily="34" charset="0"/>
              <a:buNone/>
            </a:pPr>
            <a:r>
              <a:rPr lang="en-AU" b="1"/>
              <a:t>SPEAKER NOTES: </a:t>
            </a:r>
          </a:p>
          <a:p>
            <a:pPr marL="0" indent="0">
              <a:buFont typeface="Arial" panose="020B0604020202020204" pitchFamily="34" charset="0"/>
              <a:buNone/>
            </a:pPr>
            <a:r>
              <a:rPr lang="en-AU"/>
              <a:t>We begin today with an Acknowledgement of Country (read through the Acknowledgement as per the slide.)</a:t>
            </a:r>
          </a:p>
          <a:p>
            <a:pPr marL="0" indent="0">
              <a:buFont typeface="Arial" panose="020B0604020202020204" pitchFamily="34" charset="0"/>
              <a:buNone/>
            </a:pPr>
            <a:endParaRPr lang="en-AU" b="1"/>
          </a:p>
          <a:p>
            <a:r>
              <a:rPr lang="en-AU" b="1"/>
              <a:t>TIPs:</a:t>
            </a:r>
          </a:p>
          <a:p>
            <a:pPr marL="171450" indent="-171450">
              <a:buFont typeface="Arial" panose="020B0604020202020204" pitchFamily="34" charset="0"/>
              <a:buChar char="•"/>
            </a:pPr>
            <a:r>
              <a:rPr lang="en-AU"/>
              <a:t>Add your own Indigenous artwork</a:t>
            </a:r>
          </a:p>
          <a:p>
            <a:pPr marL="171450" indent="-171450">
              <a:buFont typeface="Arial" panose="020B0604020202020204" pitchFamily="34" charset="0"/>
              <a:buChar char="•"/>
            </a:pPr>
            <a:r>
              <a:rPr lang="en-AU"/>
              <a:t>Or visit here for First Nations ethical resources that can be used for free </a:t>
            </a:r>
            <a:r>
              <a:rPr lang="en-US">
                <a:hlinkClick r:id="rId3"/>
              </a:rPr>
              <a:t>Acknowledge Country Posters — KNOW YOUR COUNTRY</a:t>
            </a:r>
            <a:endParaRPr lang="en-AU"/>
          </a:p>
          <a:p>
            <a:endParaRPr lang="en-AU"/>
          </a:p>
          <a:p>
            <a:pPr marL="0" indent="0">
              <a:buFont typeface="Arial" panose="020B0604020202020204" pitchFamily="34" charset="0"/>
              <a:buNone/>
            </a:pPr>
            <a:r>
              <a:rPr lang="en-AU" b="1"/>
              <a:t>PROMPTs: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a:t>Can also include the name of the specific Traditional Lands that you’re on, visit here to find out more </a:t>
            </a:r>
            <a:r>
              <a:rPr lang="en-US">
                <a:hlinkClick r:id="rId4"/>
              </a:rPr>
              <a:t>Whose Country am I on? | AIATSIS</a:t>
            </a:r>
            <a:r>
              <a:rPr lang="en-US"/>
              <a:t> </a:t>
            </a:r>
            <a:endParaRPr lang="en-AU"/>
          </a:p>
          <a:p>
            <a:pPr marL="0" indent="0">
              <a:buFont typeface="Arial" panose="020B0604020202020204" pitchFamily="34" charset="0"/>
              <a:buNone/>
            </a:pPr>
            <a:r>
              <a:rPr lang="en-AU"/>
              <a:t>If the session is online and there are attendees on other Traditional Lands, encourage them to put this in the online chat.  </a:t>
            </a:r>
          </a:p>
          <a:p>
            <a:endParaRPr lang="en-AU"/>
          </a:p>
        </p:txBody>
      </p:sp>
      <p:sp>
        <p:nvSpPr>
          <p:cNvPr id="4" name="Slide Number Placeholder 3"/>
          <p:cNvSpPr>
            <a:spLocks noGrp="1"/>
          </p:cNvSpPr>
          <p:nvPr>
            <p:ph type="sldNum" sz="quarter" idx="5"/>
          </p:nvPr>
        </p:nvSpPr>
        <p:spPr/>
        <p:txBody>
          <a:bodyPr/>
          <a:lstStyle/>
          <a:p>
            <a:fld id="{850A546D-8EF9-4AE8-9305-40F01FFF42A3}" type="slidenum">
              <a:rPr lang="en-AU" smtClean="0"/>
              <a:t>2</a:t>
            </a:fld>
            <a:endParaRPr lang="en-AU"/>
          </a:p>
        </p:txBody>
      </p:sp>
    </p:spTree>
    <p:extLst>
      <p:ext uri="{BB962C8B-B14F-4D97-AF65-F5344CB8AC3E}">
        <p14:creationId xmlns:p14="http://schemas.microsoft.com/office/powerpoint/2010/main" val="26753695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AU" b="1"/>
              <a:t>SPEAKER NOTES:</a:t>
            </a:r>
            <a:r>
              <a:rPr lang="en-AU"/>
              <a:t> </a:t>
            </a:r>
          </a:p>
          <a:p>
            <a:r>
              <a:rPr lang="en-AU" b="1"/>
              <a:t>About the session…</a:t>
            </a:r>
          </a:p>
          <a:p>
            <a:pPr marL="171450" indent="-171450">
              <a:buFont typeface="Arial" panose="020B0604020202020204" pitchFamily="34" charset="0"/>
              <a:buChar char="•"/>
            </a:pPr>
            <a:r>
              <a:rPr lang="en-AU"/>
              <a:t>Today is an introduction to energy in your home</a:t>
            </a:r>
          </a:p>
          <a:p>
            <a:pPr marL="171450" indent="-171450">
              <a:buFont typeface="Arial" panose="020B0604020202020204" pitchFamily="34" charset="0"/>
              <a:buChar char="•"/>
            </a:pPr>
            <a:r>
              <a:rPr lang="en-AU"/>
              <a:t>It is the second of two sessions</a:t>
            </a:r>
          </a:p>
          <a:p>
            <a:pPr marL="171450" indent="-171450">
              <a:buFont typeface="Arial" panose="020B0604020202020204" pitchFamily="34" charset="0"/>
              <a:buChar char="•"/>
            </a:pPr>
            <a:r>
              <a:rPr lang="en-AU"/>
              <a:t>This session is looking at 2. Saving Energy and Money</a:t>
            </a:r>
          </a:p>
          <a:p>
            <a:pPr marL="171450" indent="-171450">
              <a:buFont typeface="Arial" panose="020B0604020202020204" pitchFamily="34" charset="0"/>
              <a:buChar char="•"/>
            </a:pPr>
            <a:r>
              <a:rPr lang="en-AU"/>
              <a:t>This session should take about 2 hours and there is plenty of time to ask questions</a:t>
            </a:r>
          </a:p>
          <a:p>
            <a:pPr marL="171450" indent="-171450">
              <a:buFont typeface="Arial" panose="020B0604020202020204" pitchFamily="34" charset="0"/>
              <a:buChar char="•"/>
            </a:pPr>
            <a:r>
              <a:rPr lang="en-AU"/>
              <a:t>Remember if you have a question, more than likely someone else has the same question so please feel free to ask us if you want to know more.  </a:t>
            </a:r>
          </a:p>
          <a:p>
            <a:pPr marL="0" indent="0">
              <a:buFont typeface="Arial" panose="020B0604020202020204" pitchFamily="34" charset="0"/>
              <a:buNone/>
            </a:pPr>
            <a:endParaRPr lang="en-AU"/>
          </a:p>
          <a:p>
            <a:pPr marL="0" indent="0">
              <a:buFont typeface="Arial" panose="020B0604020202020204" pitchFamily="34" charset="0"/>
              <a:buNone/>
            </a:pPr>
            <a:r>
              <a:rPr lang="en-AU" b="1"/>
              <a:t>About me and those that have helped today… </a:t>
            </a:r>
          </a:p>
          <a:p>
            <a:pPr marL="171450" indent="-171450">
              <a:buFont typeface="Arial" panose="020B0604020202020204" pitchFamily="34" charset="0"/>
              <a:buChar char="•"/>
            </a:pPr>
            <a:r>
              <a:rPr lang="en-AU"/>
              <a:t>I’m here today from </a:t>
            </a:r>
            <a:r>
              <a:rPr lang="en-AU" i="1"/>
              <a:t>(insert organisation) </a:t>
            </a:r>
            <a:r>
              <a:rPr lang="en-AU"/>
              <a:t>our role is </a:t>
            </a:r>
            <a:r>
              <a:rPr lang="en-AU" i="1"/>
              <a:t>(insert brief role description)</a:t>
            </a:r>
          </a:p>
          <a:p>
            <a:pPr marL="171450" indent="-171450">
              <a:buFont typeface="Arial" panose="020B0604020202020204" pitchFamily="34" charset="0"/>
              <a:buChar char="•"/>
            </a:pPr>
            <a:endParaRPr lang="en-AU" i="1"/>
          </a:p>
          <a:p>
            <a:pPr marL="171450" indent="-171450">
              <a:buFont typeface="Arial" panose="020B0604020202020204" pitchFamily="34" charset="0"/>
              <a:buChar char="•"/>
            </a:pPr>
            <a:r>
              <a:rPr lang="en-AU" i="1"/>
              <a:t>Emergency exits, housekeeping etc</a:t>
            </a:r>
          </a:p>
          <a:p>
            <a:endParaRPr lang="en-AU"/>
          </a:p>
        </p:txBody>
      </p:sp>
      <p:sp>
        <p:nvSpPr>
          <p:cNvPr id="4" name="Slide Number Placeholder 3"/>
          <p:cNvSpPr>
            <a:spLocks noGrp="1"/>
          </p:cNvSpPr>
          <p:nvPr>
            <p:ph type="sldNum" sz="quarter" idx="5"/>
          </p:nvPr>
        </p:nvSpPr>
        <p:spPr/>
        <p:txBody>
          <a:bodyPr/>
          <a:lstStyle/>
          <a:p>
            <a:fld id="{850A546D-8EF9-4AE8-9305-40F01FFF42A3}" type="slidenum">
              <a:rPr lang="en-AU" smtClean="0"/>
              <a:t>3</a:t>
            </a:fld>
            <a:endParaRPr lang="en-AU"/>
          </a:p>
        </p:txBody>
      </p:sp>
    </p:spTree>
    <p:extLst>
      <p:ext uri="{BB962C8B-B14F-4D97-AF65-F5344CB8AC3E}">
        <p14:creationId xmlns:p14="http://schemas.microsoft.com/office/powerpoint/2010/main" val="21588142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08FB37-85D9-DAAC-3A93-62F83AB66E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75EA13-2B37-975D-5582-8F08BB2BE00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66DEBD9-5641-9173-72DB-292CCC76E42A}"/>
              </a:ext>
            </a:extLst>
          </p:cNvPr>
          <p:cNvSpPr>
            <a:spLocks noGrp="1"/>
          </p:cNvSpPr>
          <p:nvPr>
            <p:ph type="body" idx="1"/>
          </p:nvPr>
        </p:nvSpPr>
        <p:spPr/>
        <p:txBody>
          <a:bodyPr/>
          <a:lstStyle/>
          <a:p>
            <a:r>
              <a:rPr lang="en-AU" b="1"/>
              <a:t>SPEAKER NOTES:</a:t>
            </a:r>
            <a:r>
              <a:rPr lang="en-AU"/>
              <a:t> </a:t>
            </a:r>
          </a:p>
          <a:p>
            <a:r>
              <a:rPr lang="en-AU"/>
              <a:t>There are 4 learning objectives that summarise the main things we would like you to take away from today.</a:t>
            </a:r>
          </a:p>
          <a:p>
            <a:r>
              <a:rPr lang="en-AU" b="1"/>
              <a:t>These are:</a:t>
            </a:r>
            <a:endParaRPr lang="en-GB" sz="1200" b="1"/>
          </a:p>
          <a:p>
            <a:pPr marL="514350" indent="-514350">
              <a:buFont typeface="+mj-lt"/>
              <a:buAutoNum type="arabicPeriod"/>
            </a:pPr>
            <a:r>
              <a:rPr lang="en-GB" sz="1200"/>
              <a:t>Understand how energy is used in the home</a:t>
            </a:r>
          </a:p>
          <a:p>
            <a:pPr marL="514350" indent="-514350">
              <a:buFont typeface="+mj-lt"/>
              <a:buAutoNum type="arabicPeriod"/>
            </a:pPr>
            <a:r>
              <a:rPr lang="en-GB" sz="1200"/>
              <a:t>Learn easy ways to save energy</a:t>
            </a:r>
          </a:p>
          <a:p>
            <a:pPr marL="514350" indent="-514350">
              <a:buFont typeface="+mj-lt"/>
              <a:buAutoNum type="arabicPeriod"/>
            </a:pPr>
            <a:r>
              <a:rPr lang="en-GB" sz="1200"/>
              <a:t>Know how to heat and cool your home efficiently</a:t>
            </a:r>
          </a:p>
          <a:p>
            <a:pPr marL="514350" indent="-514350">
              <a:buFont typeface="+mj-lt"/>
              <a:buAutoNum type="arabicPeriod"/>
            </a:pPr>
            <a:r>
              <a:rPr lang="en-GB" sz="1200"/>
              <a:t>Understand how to choose energy-efficient appliances</a:t>
            </a:r>
            <a:endParaRPr lang="en-AU" sz="1200"/>
          </a:p>
          <a:p>
            <a:endParaRPr lang="en-AU"/>
          </a:p>
          <a:p>
            <a:r>
              <a:rPr lang="en-AU"/>
              <a:t>There will be a lot of information but don’t worry – we will give you some take home information to refer back to.</a:t>
            </a:r>
          </a:p>
          <a:p>
            <a:endParaRPr lang="en-AU"/>
          </a:p>
          <a:p>
            <a:r>
              <a:rPr lang="en-AU"/>
              <a:t>Let’s get started.</a:t>
            </a:r>
          </a:p>
        </p:txBody>
      </p:sp>
      <p:sp>
        <p:nvSpPr>
          <p:cNvPr id="4" name="Slide Number Placeholder 3">
            <a:extLst>
              <a:ext uri="{FF2B5EF4-FFF2-40B4-BE49-F238E27FC236}">
                <a16:creationId xmlns:a16="http://schemas.microsoft.com/office/drawing/2014/main" id="{E130A470-7483-F203-7563-DDFF816F15DE}"/>
              </a:ext>
            </a:extLst>
          </p:cNvPr>
          <p:cNvSpPr>
            <a:spLocks noGrp="1"/>
          </p:cNvSpPr>
          <p:nvPr>
            <p:ph type="sldNum" sz="quarter" idx="5"/>
          </p:nvPr>
        </p:nvSpPr>
        <p:spPr/>
        <p:txBody>
          <a:bodyPr/>
          <a:lstStyle/>
          <a:p>
            <a:fld id="{850A546D-8EF9-4AE8-9305-40F01FFF42A3}" type="slidenum">
              <a:rPr lang="en-AU" smtClean="0"/>
              <a:t>4</a:t>
            </a:fld>
            <a:endParaRPr lang="en-AU"/>
          </a:p>
        </p:txBody>
      </p:sp>
    </p:spTree>
    <p:extLst>
      <p:ext uri="{BB962C8B-B14F-4D97-AF65-F5344CB8AC3E}">
        <p14:creationId xmlns:p14="http://schemas.microsoft.com/office/powerpoint/2010/main" val="42876823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AU" b="1"/>
              <a:t>SPEAKER NOTES:</a:t>
            </a:r>
            <a:r>
              <a:rPr lang="en-AU"/>
              <a:t> </a:t>
            </a:r>
          </a:p>
          <a:p>
            <a:pPr marL="0" indent="0">
              <a:lnSpc>
                <a:spcPct val="110000"/>
              </a:lnSpc>
              <a:buNone/>
            </a:pPr>
            <a:r>
              <a:rPr lang="en-GB"/>
              <a:t>Today we will talk about</a:t>
            </a:r>
          </a:p>
          <a:p>
            <a:pPr marL="228600" indent="-228600">
              <a:lnSpc>
                <a:spcPct val="110000"/>
              </a:lnSpc>
              <a:buFont typeface="+mj-lt"/>
              <a:buAutoNum type="arabicPeriod"/>
            </a:pPr>
            <a:r>
              <a:rPr lang="en-AU" sz="1200"/>
              <a:t>Why save energy?</a:t>
            </a:r>
          </a:p>
          <a:p>
            <a:pPr marL="228600" indent="-228600">
              <a:lnSpc>
                <a:spcPct val="110000"/>
              </a:lnSpc>
              <a:buFont typeface="+mj-lt"/>
              <a:buAutoNum type="arabicPeriod"/>
            </a:pPr>
            <a:r>
              <a:rPr lang="en-AU" sz="1200"/>
              <a:t>Using energy in your home</a:t>
            </a:r>
          </a:p>
          <a:p>
            <a:pPr marL="228600" indent="-228600">
              <a:lnSpc>
                <a:spcPct val="110000"/>
              </a:lnSpc>
              <a:buFont typeface="+mj-lt"/>
              <a:buAutoNum type="arabicPeriod"/>
            </a:pPr>
            <a:r>
              <a:rPr lang="en-AU" sz="1200"/>
              <a:t>Keeping the home cool or warm</a:t>
            </a:r>
          </a:p>
          <a:p>
            <a:pPr marL="228600" indent="-228600">
              <a:lnSpc>
                <a:spcPct val="110000"/>
              </a:lnSpc>
              <a:buFont typeface="+mj-lt"/>
              <a:buAutoNum type="arabicPeriod"/>
            </a:pPr>
            <a:r>
              <a:rPr lang="en-AU" sz="1200"/>
              <a:t>Using hot water and lighting in your home</a:t>
            </a:r>
          </a:p>
          <a:p>
            <a:pPr marL="228600" indent="-228600">
              <a:lnSpc>
                <a:spcPct val="110000"/>
              </a:lnSpc>
              <a:buFont typeface="+mj-lt"/>
              <a:buAutoNum type="arabicPeriod"/>
            </a:pPr>
            <a:r>
              <a:rPr lang="en-GB" sz="1200"/>
              <a:t>Using and buying energy efficient appliances </a:t>
            </a:r>
            <a:endParaRPr lang="en-AU" sz="1200"/>
          </a:p>
          <a:p>
            <a:pPr marL="228600" indent="-228600">
              <a:lnSpc>
                <a:spcPct val="110000"/>
              </a:lnSpc>
              <a:buFont typeface="+mj-lt"/>
              <a:buAutoNum type="arabicPeriod"/>
            </a:pPr>
            <a:r>
              <a:rPr lang="en-AU" sz="1200"/>
              <a:t>Saving energy when renting</a:t>
            </a:r>
          </a:p>
          <a:p>
            <a:pPr marL="228600" indent="-228600">
              <a:lnSpc>
                <a:spcPct val="110000"/>
              </a:lnSpc>
              <a:buFont typeface="+mj-lt"/>
              <a:buAutoNum type="arabicPeriod"/>
            </a:pPr>
            <a:r>
              <a:rPr lang="en-AU" sz="1200"/>
              <a:t>Your take-home action plan</a:t>
            </a:r>
          </a:p>
          <a:p>
            <a:pPr marL="0" indent="0">
              <a:lnSpc>
                <a:spcPct val="110000"/>
              </a:lnSpc>
              <a:buNone/>
            </a:pPr>
            <a:endParaRPr lang="en-AU"/>
          </a:p>
          <a:p>
            <a:pPr marL="0" indent="0">
              <a:lnSpc>
                <a:spcPct val="110000"/>
              </a:lnSpc>
              <a:buNone/>
            </a:pPr>
            <a:r>
              <a:rPr lang="en-AU"/>
              <a:t>We want to make this training relevant to you – so at the end we hope everyone will have 2 things to put down on their ‘take home action plan’ from today’s session</a:t>
            </a:r>
          </a:p>
        </p:txBody>
      </p:sp>
      <p:sp>
        <p:nvSpPr>
          <p:cNvPr id="4" name="Slide Number Placeholder 3"/>
          <p:cNvSpPr>
            <a:spLocks noGrp="1"/>
          </p:cNvSpPr>
          <p:nvPr>
            <p:ph type="sldNum" sz="quarter" idx="5"/>
          </p:nvPr>
        </p:nvSpPr>
        <p:spPr/>
        <p:txBody>
          <a:bodyPr/>
          <a:lstStyle/>
          <a:p>
            <a:fld id="{850A546D-8EF9-4AE8-9305-40F01FFF42A3}" type="slidenum">
              <a:rPr lang="en-AU" smtClean="0"/>
              <a:t>5</a:t>
            </a:fld>
            <a:endParaRPr lang="en-AU"/>
          </a:p>
        </p:txBody>
      </p:sp>
    </p:spTree>
    <p:extLst>
      <p:ext uri="{BB962C8B-B14F-4D97-AF65-F5344CB8AC3E}">
        <p14:creationId xmlns:p14="http://schemas.microsoft.com/office/powerpoint/2010/main" val="3430518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850A546D-8EF9-4AE8-9305-40F01FFF42A3}" type="slidenum">
              <a:rPr lang="en-AU" smtClean="0"/>
              <a:t>6</a:t>
            </a:fld>
            <a:endParaRPr lang="en-AU"/>
          </a:p>
        </p:txBody>
      </p:sp>
    </p:spTree>
    <p:extLst>
      <p:ext uri="{BB962C8B-B14F-4D97-AF65-F5344CB8AC3E}">
        <p14:creationId xmlns:p14="http://schemas.microsoft.com/office/powerpoint/2010/main" val="16154149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AU" b="1"/>
              <a:t>SPEAKER NOTES:</a:t>
            </a:r>
            <a:endParaRPr lang="en-GB"/>
          </a:p>
          <a:p>
            <a:r>
              <a:rPr lang="en-GB" i="0"/>
              <a:t>What did we go through in Module 1 – refresh on kWh</a:t>
            </a:r>
          </a:p>
          <a:p>
            <a:r>
              <a:rPr lang="en-GB" i="0"/>
              <a:t>Go through diagram </a:t>
            </a:r>
          </a:p>
          <a:p>
            <a:endParaRPr lang="en-GB"/>
          </a:p>
          <a:p>
            <a:r>
              <a:rPr lang="en-GB"/>
              <a:t>A kilowatt hour is the measure or metric for measuring electricity use.</a:t>
            </a:r>
          </a:p>
          <a:p>
            <a:r>
              <a:rPr lang="en-GB"/>
              <a:t>It is how you are billed for electricity by your retailer. </a:t>
            </a:r>
          </a:p>
          <a:p>
            <a:endParaRPr lang="en-GB"/>
          </a:p>
          <a:p>
            <a:r>
              <a:rPr lang="en-GB"/>
              <a:t>The more appliances you have in use, tuned on, the more electricity you use.</a:t>
            </a:r>
          </a:p>
          <a:p>
            <a:r>
              <a:rPr lang="en-GB"/>
              <a:t>The more watts or kilowatts those appliances use, the more electricity you use.</a:t>
            </a:r>
          </a:p>
          <a:p>
            <a:endParaRPr lang="en-GB"/>
          </a:p>
          <a:p>
            <a:r>
              <a:rPr lang="en-GB"/>
              <a:t>We will look at how to reduce your electricity consumption and cost in this module. </a:t>
            </a:r>
          </a:p>
          <a:p>
            <a:endParaRPr lang="en-GB"/>
          </a:p>
          <a:p>
            <a:endParaRPr lang="en-AU"/>
          </a:p>
        </p:txBody>
      </p:sp>
      <p:sp>
        <p:nvSpPr>
          <p:cNvPr id="4" name="Slide Number Placeholder 3"/>
          <p:cNvSpPr>
            <a:spLocks noGrp="1"/>
          </p:cNvSpPr>
          <p:nvPr>
            <p:ph type="sldNum" sz="quarter" idx="5"/>
          </p:nvPr>
        </p:nvSpPr>
        <p:spPr/>
        <p:txBody>
          <a:bodyPr/>
          <a:lstStyle/>
          <a:p>
            <a:fld id="{850A546D-8EF9-4AE8-9305-40F01FFF42A3}" type="slidenum">
              <a:rPr lang="en-AU" smtClean="0"/>
              <a:t>7</a:t>
            </a:fld>
            <a:endParaRPr lang="en-AU"/>
          </a:p>
        </p:txBody>
      </p:sp>
    </p:spTree>
    <p:extLst>
      <p:ext uri="{BB962C8B-B14F-4D97-AF65-F5344CB8AC3E}">
        <p14:creationId xmlns:p14="http://schemas.microsoft.com/office/powerpoint/2010/main" val="26469461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AU" b="1"/>
              <a:t>SPEAKER NOTES:</a:t>
            </a:r>
          </a:p>
          <a:p>
            <a:r>
              <a:rPr lang="en-US" b="0"/>
              <a:t>In our daily lives, we use lots of energy. Sometimes more than we need to, and sometimes we go without to save energy and money.</a:t>
            </a:r>
          </a:p>
          <a:p>
            <a:r>
              <a:rPr lang="en-US" b="0"/>
              <a:t>Let’s have a think about how we use energy in the home. </a:t>
            </a:r>
          </a:p>
          <a:p>
            <a:endParaRPr lang="en-US" b="0"/>
          </a:p>
          <a:p>
            <a:r>
              <a:rPr lang="en-US" b="1"/>
              <a:t>Efficiency</a:t>
            </a:r>
            <a:r>
              <a:rPr lang="en-US"/>
              <a:t> = reducing use and getting the same benefit</a:t>
            </a:r>
          </a:p>
          <a:p>
            <a:pPr marL="171450" indent="-171450">
              <a:buFont typeface="Arial" panose="020B0604020202020204" pitchFamily="34" charset="0"/>
              <a:buChar char="•"/>
            </a:pPr>
            <a:r>
              <a:rPr lang="en-US"/>
              <a:t>Includes having more efficient appliances – usually new appliances, or modern technology. This is using a heat pump clothes dryer instead of the older style dryer, a new fridge, even a new TV. </a:t>
            </a:r>
          </a:p>
          <a:p>
            <a:pPr marL="171450" indent="-171450">
              <a:buFont typeface="Arial" panose="020B0604020202020204" pitchFamily="34" charset="0"/>
              <a:buChar char="•"/>
            </a:pPr>
            <a:r>
              <a:rPr lang="en-US"/>
              <a:t>Using a high star rated reverse cycle AC instead of a plug-in heater for a small room</a:t>
            </a:r>
          </a:p>
          <a:p>
            <a:pPr marL="171450" indent="-171450">
              <a:buFont typeface="Arial" panose="020B0604020202020204" pitchFamily="34" charset="0"/>
              <a:buChar char="•"/>
            </a:pPr>
            <a:r>
              <a:rPr lang="en-US"/>
              <a:t>Boiling a kettle for just one cup, instead of the whole kettle</a:t>
            </a:r>
          </a:p>
          <a:p>
            <a:pPr marL="171450" indent="-171450">
              <a:buFont typeface="Arial" panose="020B0604020202020204" pitchFamily="34" charset="0"/>
              <a:buChar char="•"/>
            </a:pPr>
            <a:r>
              <a:rPr lang="en-US"/>
              <a:t>Using an air fryer to cook your dinner instead of the oven</a:t>
            </a:r>
          </a:p>
          <a:p>
            <a:pPr marL="171450" indent="-171450">
              <a:buFont typeface="Arial" panose="020B0604020202020204" pitchFamily="34" charset="0"/>
              <a:buChar char="•"/>
            </a:pPr>
            <a:r>
              <a:rPr lang="en-US"/>
              <a:t>A 3-minute shower instead of filling the bath – reducing your hot water use. </a:t>
            </a:r>
          </a:p>
          <a:p>
            <a:endParaRPr lang="en-US"/>
          </a:p>
          <a:p>
            <a:r>
              <a:rPr lang="en-US" b="1"/>
              <a:t>Conservation</a:t>
            </a:r>
            <a:r>
              <a:rPr lang="en-US"/>
              <a:t> = going without to reduce use and cost</a:t>
            </a:r>
          </a:p>
          <a:p>
            <a:pPr marL="171450" indent="-171450">
              <a:buFont typeface="Arial" panose="020B0604020202020204" pitchFamily="34" charset="0"/>
              <a:buChar char="•"/>
            </a:pPr>
            <a:r>
              <a:rPr lang="en-US"/>
              <a:t>Not turning on lights in the rooms you use, or buying only a couple of lights for the whole house and moving them between rooms</a:t>
            </a:r>
          </a:p>
          <a:p>
            <a:pPr marL="171450" indent="-171450">
              <a:buFont typeface="Arial" panose="020B0604020202020204" pitchFamily="34" charset="0"/>
              <a:buChar char="•"/>
            </a:pPr>
            <a:r>
              <a:rPr lang="en-US"/>
              <a:t>Not using any heating or cooling, even if its available, even if it impacts your health and wellbeing</a:t>
            </a:r>
          </a:p>
          <a:p>
            <a:pPr marL="171450" indent="-171450">
              <a:buFont typeface="Arial" panose="020B0604020202020204" pitchFamily="34" charset="0"/>
              <a:buChar char="•"/>
            </a:pPr>
            <a:r>
              <a:rPr lang="en-US"/>
              <a:t>Turning off your electric hot water system for 2 or 3 days at a time, using the residual heat for your hot water needs</a:t>
            </a:r>
          </a:p>
          <a:p>
            <a:endParaRPr lang="en-US" b="0"/>
          </a:p>
          <a:p>
            <a:r>
              <a:rPr lang="en-US" b="1"/>
              <a:t>Optional narrative </a:t>
            </a:r>
            <a:r>
              <a:rPr lang="en-US" b="0"/>
              <a:t>(from Voices for Power)</a:t>
            </a:r>
          </a:p>
          <a:p>
            <a:r>
              <a:rPr lang="en-US" b="1" i="1"/>
              <a:t>Let’s imagine being at home… </a:t>
            </a:r>
          </a:p>
          <a:p>
            <a:pPr algn="l" fontAlgn="base"/>
            <a:r>
              <a:rPr lang="en-US" b="0" i="0">
                <a:solidFill>
                  <a:srgbClr val="141414"/>
                </a:solidFill>
                <a:effectLst/>
                <a:latin typeface="ReithSans"/>
              </a:rPr>
              <a:t>Ah… hanging out at home.</a:t>
            </a:r>
          </a:p>
          <a:p>
            <a:pPr algn="l" fontAlgn="base"/>
            <a:r>
              <a:rPr lang="en-US" b="0" i="0">
                <a:solidFill>
                  <a:srgbClr val="141414"/>
                </a:solidFill>
                <a:effectLst/>
                <a:latin typeface="ReithSans"/>
              </a:rPr>
              <a:t>It’s nice and </a:t>
            </a:r>
            <a:r>
              <a:rPr lang="en-US" b="0" i="0" err="1">
                <a:solidFill>
                  <a:srgbClr val="141414"/>
                </a:solidFill>
                <a:effectLst/>
                <a:latin typeface="ReithSans"/>
              </a:rPr>
              <a:t>cosy</a:t>
            </a:r>
            <a:r>
              <a:rPr lang="en-US" b="0" i="0">
                <a:solidFill>
                  <a:srgbClr val="141414"/>
                </a:solidFill>
                <a:effectLst/>
                <a:latin typeface="ReithSans"/>
              </a:rPr>
              <a:t> with the lights and the heating or cooling is on. </a:t>
            </a:r>
          </a:p>
          <a:p>
            <a:pPr marL="0" marR="0" lvl="0" indent="0" algn="l" defTabSz="914400" rtl="0" eaLnBrk="1" fontAlgn="base" latinLnBrk="0" hangingPunct="1">
              <a:lnSpc>
                <a:spcPct val="100000"/>
              </a:lnSpc>
              <a:spcBef>
                <a:spcPts val="0"/>
              </a:spcBef>
              <a:spcAft>
                <a:spcPts val="0"/>
              </a:spcAft>
              <a:buClrTx/>
              <a:buSzTx/>
              <a:buFontTx/>
              <a:buNone/>
              <a:tabLst/>
              <a:defRPr/>
            </a:pPr>
            <a:r>
              <a:rPr lang="en-US" b="0" i="0">
                <a:solidFill>
                  <a:srgbClr val="141414"/>
                </a:solidFill>
                <a:effectLst/>
                <a:latin typeface="ReithSans"/>
              </a:rPr>
              <a:t>Your phone charging while you message your friends, your little brother watching his favorite TV show.</a:t>
            </a:r>
          </a:p>
          <a:p>
            <a:pPr algn="l" fontAlgn="base"/>
            <a:r>
              <a:rPr lang="en-US" b="0" i="0">
                <a:solidFill>
                  <a:srgbClr val="141414"/>
                </a:solidFill>
                <a:effectLst/>
                <a:latin typeface="ReithSans"/>
              </a:rPr>
              <a:t>But hang on a minute, how much energy are you using here?</a:t>
            </a:r>
          </a:p>
          <a:p>
            <a:pPr marL="171450" indent="-171450" algn="l" fontAlgn="base">
              <a:buFont typeface="Arial" panose="020B0604020202020204" pitchFamily="34" charset="0"/>
              <a:buChar char="•"/>
            </a:pPr>
            <a:r>
              <a:rPr lang="en-US" b="1" i="0">
                <a:solidFill>
                  <a:srgbClr val="141414"/>
                </a:solidFill>
                <a:effectLst/>
                <a:latin typeface="ReithSans"/>
              </a:rPr>
              <a:t>Some</a:t>
            </a:r>
            <a:r>
              <a:rPr lang="en-US" b="0" i="0">
                <a:solidFill>
                  <a:srgbClr val="141414"/>
                </a:solidFill>
                <a:effectLst/>
                <a:latin typeface="ReithSans"/>
              </a:rPr>
              <a:t> of the energy we use comes from fossil fuels, like burning gas to make heat, cook food or generate electricity.</a:t>
            </a:r>
          </a:p>
          <a:p>
            <a:pPr marL="171450" indent="-171450" algn="l" fontAlgn="base">
              <a:buFont typeface="Arial" panose="020B0604020202020204" pitchFamily="34" charset="0"/>
              <a:buChar char="•"/>
            </a:pPr>
            <a:r>
              <a:rPr lang="en-US" b="0" i="0">
                <a:solidFill>
                  <a:srgbClr val="141414"/>
                </a:solidFill>
                <a:effectLst/>
                <a:latin typeface="ReithSans"/>
              </a:rPr>
              <a:t>That burning releases carbon dioxide into the atmosphere, which causes climate change.</a:t>
            </a:r>
          </a:p>
          <a:p>
            <a:pPr marL="171450" indent="-171450" algn="l" fontAlgn="base">
              <a:buFont typeface="Arial" panose="020B0604020202020204" pitchFamily="34" charset="0"/>
              <a:buChar char="•"/>
            </a:pPr>
            <a:r>
              <a:rPr lang="en-US" b="0" i="0">
                <a:solidFill>
                  <a:srgbClr val="141414"/>
                </a:solidFill>
                <a:effectLst/>
                <a:latin typeface="ReithSans"/>
              </a:rPr>
              <a:t>Some of our energy comes from renewable sources, but we still don’t have enough of them.</a:t>
            </a:r>
          </a:p>
          <a:p>
            <a:pPr marL="171450" indent="-171450" algn="l" fontAlgn="base">
              <a:buFont typeface="Arial" panose="020B0604020202020204" pitchFamily="34" charset="0"/>
              <a:buChar char="•"/>
            </a:pPr>
            <a:r>
              <a:rPr lang="en-US" b="0" i="0">
                <a:solidFill>
                  <a:srgbClr val="141414"/>
                </a:solidFill>
                <a:effectLst/>
                <a:latin typeface="ReithSans"/>
              </a:rPr>
              <a:t>So, we really need to save as much energy as we can!</a:t>
            </a:r>
          </a:p>
          <a:p>
            <a:pPr algn="l" fontAlgn="base"/>
            <a:endParaRPr lang="en-US" b="1" i="0">
              <a:solidFill>
                <a:srgbClr val="141414"/>
              </a:solidFill>
              <a:effectLst/>
              <a:latin typeface="ReithSans"/>
            </a:endParaRPr>
          </a:p>
          <a:p>
            <a:pPr algn="l" fontAlgn="base"/>
            <a:r>
              <a:rPr lang="en-US" b="0" i="0">
                <a:solidFill>
                  <a:srgbClr val="141414"/>
                </a:solidFill>
                <a:effectLst/>
                <a:latin typeface="ReithSans"/>
              </a:rPr>
              <a:t>Or </a:t>
            </a:r>
          </a:p>
          <a:p>
            <a:pPr algn="l" fontAlgn="base"/>
            <a:endParaRPr lang="en-US" b="1" i="0">
              <a:solidFill>
                <a:srgbClr val="141414"/>
              </a:solidFill>
              <a:effectLst/>
              <a:latin typeface="ReithSans"/>
            </a:endParaRPr>
          </a:p>
          <a:p>
            <a:pPr algn="l" fontAlgn="base"/>
            <a:r>
              <a:rPr lang="en-US" b="1" i="1">
                <a:solidFill>
                  <a:srgbClr val="141414"/>
                </a:solidFill>
                <a:effectLst/>
                <a:latin typeface="ReithSans"/>
              </a:rPr>
              <a:t>Back at home… </a:t>
            </a:r>
          </a:p>
          <a:p>
            <a:pPr algn="l" fontAlgn="base"/>
            <a:r>
              <a:rPr lang="en-US" b="0" i="0">
                <a:solidFill>
                  <a:srgbClr val="141414"/>
                </a:solidFill>
                <a:effectLst/>
                <a:latin typeface="ReithSans"/>
              </a:rPr>
              <a:t>Dad’s filled the kettle to the very top when all he wants is one cup of tea.</a:t>
            </a:r>
          </a:p>
          <a:p>
            <a:pPr algn="l" fontAlgn="base"/>
            <a:r>
              <a:rPr lang="en-US" b="0" i="0">
                <a:solidFill>
                  <a:srgbClr val="141414"/>
                </a:solidFill>
                <a:effectLst/>
                <a:latin typeface="ReithSans"/>
              </a:rPr>
              <a:t>Kettles use loads of energy while its heating, so if you want one cup, boil enough for one cup!</a:t>
            </a:r>
          </a:p>
          <a:p>
            <a:pPr marL="171450" indent="-171450" algn="l" fontAlgn="base">
              <a:buFont typeface="Arial" panose="020B0604020202020204" pitchFamily="34" charset="0"/>
              <a:buChar char="•"/>
            </a:pPr>
            <a:r>
              <a:rPr lang="en-US" b="0" i="0">
                <a:solidFill>
                  <a:srgbClr val="141414"/>
                </a:solidFill>
                <a:effectLst/>
                <a:latin typeface="ReithSans"/>
              </a:rPr>
              <a:t>We can also do lots of little things to save energy.</a:t>
            </a:r>
          </a:p>
          <a:p>
            <a:pPr marL="171450" indent="-171450" algn="l" fontAlgn="base">
              <a:buFont typeface="Arial" panose="020B0604020202020204" pitchFamily="34" charset="0"/>
              <a:buChar char="•"/>
            </a:pPr>
            <a:r>
              <a:rPr lang="en-US" b="0" i="0">
                <a:solidFill>
                  <a:srgbClr val="141414"/>
                </a:solidFill>
                <a:effectLst/>
                <a:latin typeface="ReithSans"/>
              </a:rPr>
              <a:t>If you’ve only worn your clothes just once or twice, do they really need to go in the wash?</a:t>
            </a:r>
          </a:p>
          <a:p>
            <a:pPr marL="171450" indent="-171450" algn="l" fontAlgn="base">
              <a:buFont typeface="Arial" panose="020B0604020202020204" pitchFamily="34" charset="0"/>
              <a:buChar char="•"/>
            </a:pPr>
            <a:r>
              <a:rPr lang="en-US" b="0" i="0">
                <a:solidFill>
                  <a:srgbClr val="141414"/>
                </a:solidFill>
                <a:effectLst/>
                <a:latin typeface="ReithSans"/>
              </a:rPr>
              <a:t>And when you leave a room, always remember to switch off the light, the radio, the TV……unless someone else is still using them, of course!</a:t>
            </a:r>
          </a:p>
          <a:p>
            <a:pPr marL="171450" indent="-171450" algn="l" fontAlgn="base">
              <a:buFont typeface="Arial" panose="020B0604020202020204" pitchFamily="34" charset="0"/>
              <a:buChar char="•"/>
            </a:pPr>
            <a:r>
              <a:rPr lang="en-US" b="0" i="0">
                <a:solidFill>
                  <a:srgbClr val="141414"/>
                </a:solidFill>
                <a:effectLst/>
                <a:latin typeface="ReithSans"/>
              </a:rPr>
              <a:t>You can even save energy in the bathroom.</a:t>
            </a:r>
          </a:p>
          <a:p>
            <a:pPr marL="171450" indent="-171450" algn="l" fontAlgn="base">
              <a:buFont typeface="Arial" panose="020B0604020202020204" pitchFamily="34" charset="0"/>
              <a:buChar char="•"/>
            </a:pPr>
            <a:r>
              <a:rPr lang="en-US" b="0" i="0">
                <a:solidFill>
                  <a:srgbClr val="141414"/>
                </a:solidFill>
                <a:effectLst/>
                <a:latin typeface="ReithSans"/>
              </a:rPr>
              <a:t>Baths use up lots of hot water, and a lot of energy to heat that hot water!</a:t>
            </a:r>
          </a:p>
          <a:p>
            <a:pPr marL="171450" indent="-171450" algn="l" fontAlgn="base">
              <a:buFont typeface="Arial" panose="020B0604020202020204" pitchFamily="34" charset="0"/>
              <a:buChar char="•"/>
            </a:pPr>
            <a:r>
              <a:rPr lang="en-US" b="0" i="0">
                <a:solidFill>
                  <a:srgbClr val="141414"/>
                </a:solidFill>
                <a:effectLst/>
                <a:latin typeface="ReithSans"/>
              </a:rPr>
              <a:t>A quick 3-minute shower will do the job.</a:t>
            </a:r>
            <a:endParaRPr lang="en-AU" b="0"/>
          </a:p>
          <a:p>
            <a:endParaRPr lang="en-AU" b="0"/>
          </a:p>
          <a:p>
            <a:r>
              <a:rPr lang="en-AU" b="0" i="1"/>
              <a:t>(ref: https://www.bbc.co.uk/bitesize/topics/zt3k96f/articles/zxxg3j6#zfxqp9q)</a:t>
            </a:r>
          </a:p>
          <a:p>
            <a:endParaRPr lang="en-AU"/>
          </a:p>
        </p:txBody>
      </p:sp>
      <p:sp>
        <p:nvSpPr>
          <p:cNvPr id="4" name="Slide Number Placeholder 3"/>
          <p:cNvSpPr>
            <a:spLocks noGrp="1"/>
          </p:cNvSpPr>
          <p:nvPr>
            <p:ph type="sldNum" sz="quarter" idx="5"/>
          </p:nvPr>
        </p:nvSpPr>
        <p:spPr/>
        <p:txBody>
          <a:bodyPr/>
          <a:lstStyle/>
          <a:p>
            <a:fld id="{850A546D-8EF9-4AE8-9305-40F01FFF42A3}" type="slidenum">
              <a:rPr lang="en-AU" smtClean="0"/>
              <a:t>8</a:t>
            </a:fld>
            <a:endParaRPr lang="en-AU"/>
          </a:p>
        </p:txBody>
      </p:sp>
    </p:spTree>
    <p:extLst>
      <p:ext uri="{BB962C8B-B14F-4D97-AF65-F5344CB8AC3E}">
        <p14:creationId xmlns:p14="http://schemas.microsoft.com/office/powerpoint/2010/main" val="27253407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AU" b="1"/>
              <a:t>SPEAKER NOTES:</a:t>
            </a:r>
          </a:p>
          <a:p>
            <a:endParaRPr lang="en-AU" b="1">
              <a:latin typeface="+mn-lt"/>
            </a:endParaRPr>
          </a:p>
          <a:p>
            <a:pPr algn="l" fontAlgn="base"/>
            <a:r>
              <a:rPr lang="en-US" b="1" i="0">
                <a:solidFill>
                  <a:srgbClr val="141414"/>
                </a:solidFill>
                <a:effectLst/>
                <a:latin typeface="+mn-lt"/>
              </a:rPr>
              <a:t>Why do we need to save energy?</a:t>
            </a:r>
          </a:p>
          <a:p>
            <a:pPr algn="l" fontAlgn="base"/>
            <a:r>
              <a:rPr lang="en-US" b="0" i="0">
                <a:solidFill>
                  <a:srgbClr val="141414"/>
                </a:solidFill>
                <a:effectLst/>
                <a:latin typeface="+mn-lt"/>
              </a:rPr>
              <a:t>There are two main reasons to save energy… firstly using less energy means less cost to you. The second is that it is also better for the environment, making it a better healthier place to live for us and the whole community.</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b="0" i="0">
                <a:solidFill>
                  <a:srgbClr val="141414"/>
                </a:solidFill>
                <a:effectLst/>
                <a:latin typeface="+mn-lt"/>
              </a:rPr>
              <a:t>Much</a:t>
            </a:r>
            <a:r>
              <a:rPr lang="en-US" b="1" i="0">
                <a:solidFill>
                  <a:srgbClr val="141414"/>
                </a:solidFill>
                <a:effectLst/>
                <a:latin typeface="+mn-lt"/>
              </a:rPr>
              <a:t> </a:t>
            </a:r>
            <a:r>
              <a:rPr lang="en-US" b="0" i="0">
                <a:solidFill>
                  <a:srgbClr val="141414"/>
                </a:solidFill>
                <a:effectLst/>
                <a:latin typeface="+mn-lt"/>
              </a:rPr>
              <a:t>of the energy we use on a daily basis comes from fossil fuels (coal, oil and gas). </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b="0" i="0">
                <a:solidFill>
                  <a:srgbClr val="141414"/>
                </a:solidFill>
                <a:effectLst/>
                <a:latin typeface="+mn-lt"/>
              </a:rPr>
              <a:t>These are </a:t>
            </a:r>
            <a:r>
              <a:rPr lang="en-US" b="1" i="0">
                <a:solidFill>
                  <a:srgbClr val="141414"/>
                </a:solidFill>
                <a:effectLst/>
                <a:latin typeface="+mn-lt"/>
              </a:rPr>
              <a:t>non-renewable</a:t>
            </a:r>
            <a:r>
              <a:rPr lang="en-US" b="0" i="0">
                <a:solidFill>
                  <a:srgbClr val="141414"/>
                </a:solidFill>
                <a:effectLst/>
                <a:latin typeface="+mn-lt"/>
              </a:rPr>
              <a:t> sources of energy, burning fossil fuels pollutes the environment and can make us ill. </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b="0" i="0">
                <a:solidFill>
                  <a:srgbClr val="141414"/>
                </a:solidFill>
                <a:effectLst/>
                <a:latin typeface="+mn-lt"/>
              </a:rPr>
              <a:t>It releases carbon dioxide, a greenhouse gas that contributes towards </a:t>
            </a:r>
            <a:r>
              <a:rPr lang="en-US" b="0" i="1">
                <a:solidFill>
                  <a:srgbClr val="141414"/>
                </a:solidFill>
                <a:effectLst/>
                <a:latin typeface="+mn-lt"/>
              </a:rPr>
              <a:t>global heating</a:t>
            </a:r>
            <a:r>
              <a:rPr lang="en-US" b="0" i="0">
                <a:solidFill>
                  <a:srgbClr val="141414"/>
                </a:solidFill>
                <a:effectLst/>
                <a:latin typeface="+mn-lt"/>
              </a:rPr>
              <a:t> and </a:t>
            </a:r>
            <a:r>
              <a:rPr lang="en-US" b="0" i="1">
                <a:solidFill>
                  <a:srgbClr val="141414"/>
                </a:solidFill>
                <a:effectLst/>
                <a:latin typeface="+mn-lt"/>
              </a:rPr>
              <a:t>climate change</a:t>
            </a:r>
            <a:r>
              <a:rPr lang="en-US" b="0" i="0">
                <a:solidFill>
                  <a:srgbClr val="141414"/>
                </a:solidFill>
                <a:effectLst/>
                <a:latin typeface="+mn-lt"/>
              </a:rPr>
              <a:t>.</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endParaRPr lang="en-US" b="0" i="0">
              <a:solidFill>
                <a:srgbClr val="141414"/>
              </a:solidFill>
              <a:effectLst/>
              <a:latin typeface="+mn-lt"/>
            </a:endParaRP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lang="en-US" b="0" i="0">
                <a:solidFill>
                  <a:srgbClr val="141414"/>
                </a:solidFill>
                <a:effectLst/>
                <a:latin typeface="+mn-lt"/>
              </a:rPr>
              <a:t>However, this is changing - </a:t>
            </a:r>
            <a:r>
              <a:rPr lang="en-GB"/>
              <a:t>SA is leading in terms of grid renewables </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b="0" i="0">
                <a:solidFill>
                  <a:srgbClr val="141414"/>
                </a:solidFill>
                <a:effectLst/>
                <a:latin typeface="+mn-lt"/>
              </a:rPr>
              <a:t>There are now lots more sources of </a:t>
            </a:r>
            <a:r>
              <a:rPr lang="en-US" b="1" i="0">
                <a:solidFill>
                  <a:srgbClr val="141414"/>
                </a:solidFill>
                <a:effectLst/>
                <a:latin typeface="+mn-lt"/>
              </a:rPr>
              <a:t>renewable</a:t>
            </a:r>
            <a:r>
              <a:rPr lang="en-US" b="0" i="0">
                <a:solidFill>
                  <a:srgbClr val="141414"/>
                </a:solidFill>
                <a:effectLst/>
                <a:latin typeface="+mn-lt"/>
              </a:rPr>
              <a:t> energy, like wind farms and solar farms, and although better for our environment, it still uses resources to build and maintain. </a:t>
            </a:r>
          </a:p>
          <a:p>
            <a:pPr marL="171450" indent="-171450" algn="l" fontAlgn="base">
              <a:buFont typeface="Arial" panose="020B0604020202020204" pitchFamily="34" charset="0"/>
              <a:buChar char="•"/>
            </a:pPr>
            <a:r>
              <a:rPr lang="en-US" b="0" i="0">
                <a:solidFill>
                  <a:srgbClr val="141414"/>
                </a:solidFill>
                <a:effectLst/>
                <a:latin typeface="+mn-lt"/>
              </a:rPr>
              <a:t>These all need lots of resources to make them, so it’s still a good idea to </a:t>
            </a:r>
            <a:r>
              <a:rPr lang="en-US" b="1" i="0">
                <a:solidFill>
                  <a:srgbClr val="141414"/>
                </a:solidFill>
                <a:effectLst/>
                <a:latin typeface="+mn-lt"/>
              </a:rPr>
              <a:t>reduce</a:t>
            </a:r>
            <a:r>
              <a:rPr lang="en-US" b="0" i="0">
                <a:solidFill>
                  <a:srgbClr val="141414"/>
                </a:solidFill>
                <a:effectLst/>
                <a:latin typeface="+mn-lt"/>
              </a:rPr>
              <a:t> the amount of energy we use.</a:t>
            </a:r>
          </a:p>
          <a:p>
            <a:endParaRPr lang="en-AU" b="0">
              <a:latin typeface="+mn-lt"/>
            </a:endParaRPr>
          </a:p>
          <a:p>
            <a:r>
              <a:rPr lang="en-AU" b="1">
                <a:latin typeface="+mn-lt"/>
              </a:rPr>
              <a:t>Time of Use</a:t>
            </a:r>
          </a:p>
          <a:p>
            <a:pPr marL="171450" indent="-171450">
              <a:buFontTx/>
              <a:buChar char="-"/>
            </a:pPr>
            <a:r>
              <a:rPr lang="en-AU" b="0">
                <a:latin typeface="+mn-lt"/>
              </a:rPr>
              <a:t>With more solar available, we are also being asked to </a:t>
            </a:r>
            <a:r>
              <a:rPr lang="en-AU" b="1">
                <a:latin typeface="+mn-lt"/>
              </a:rPr>
              <a:t>change the time of day we use most of our electricity</a:t>
            </a:r>
            <a:r>
              <a:rPr lang="en-AU" b="0">
                <a:latin typeface="+mn-lt"/>
              </a:rPr>
              <a:t>.</a:t>
            </a:r>
          </a:p>
          <a:p>
            <a:pPr marL="171450" indent="-171450">
              <a:buFontTx/>
              <a:buChar char="-"/>
            </a:pPr>
            <a:r>
              <a:rPr lang="en-AU" b="0">
                <a:latin typeface="+mn-lt"/>
              </a:rPr>
              <a:t>Electricity customers are being encouraged to </a:t>
            </a:r>
            <a:r>
              <a:rPr lang="en-AU" b="1">
                <a:latin typeface="+mn-lt"/>
              </a:rPr>
              <a:t>use more in the middle of the day </a:t>
            </a:r>
            <a:r>
              <a:rPr lang="en-AU" b="0">
                <a:latin typeface="+mn-lt"/>
              </a:rPr>
              <a:t>through a Time of Use tariff, which we went through in Module 1. </a:t>
            </a:r>
          </a:p>
          <a:p>
            <a:pPr marL="0" indent="0">
              <a:buFontTx/>
              <a:buNone/>
            </a:pPr>
            <a:endParaRPr lang="en-AU" b="0">
              <a:latin typeface="+mn-lt"/>
            </a:endParaRPr>
          </a:p>
          <a:p>
            <a:r>
              <a:rPr lang="en-AU" b="0" i="1"/>
              <a:t>ref: Saving energy at https://www.bbc.co.uk/bitesize/topics/zt3k96f/articles/zxxg3j6#zfxqp9q</a:t>
            </a:r>
          </a:p>
          <a:p>
            <a:endParaRPr lang="en-AU"/>
          </a:p>
        </p:txBody>
      </p:sp>
      <p:sp>
        <p:nvSpPr>
          <p:cNvPr id="4" name="Slide Number Placeholder 3"/>
          <p:cNvSpPr>
            <a:spLocks noGrp="1"/>
          </p:cNvSpPr>
          <p:nvPr>
            <p:ph type="sldNum" sz="quarter" idx="5"/>
          </p:nvPr>
        </p:nvSpPr>
        <p:spPr/>
        <p:txBody>
          <a:bodyPr/>
          <a:lstStyle/>
          <a:p>
            <a:fld id="{850A546D-8EF9-4AE8-9305-40F01FFF42A3}" type="slidenum">
              <a:rPr lang="en-AU" smtClean="0"/>
              <a:t>9</a:t>
            </a:fld>
            <a:endParaRPr lang="en-AU"/>
          </a:p>
        </p:txBody>
      </p:sp>
    </p:spTree>
    <p:extLst>
      <p:ext uri="{BB962C8B-B14F-4D97-AF65-F5344CB8AC3E}">
        <p14:creationId xmlns:p14="http://schemas.microsoft.com/office/powerpoint/2010/main" val="32932657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GB" b="1"/>
              <a:t>SPEAKER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AU" i="1" u="none"/>
              <a:t>If required, e.g. if not immediately following on from the first module</a:t>
            </a:r>
          </a:p>
          <a:p>
            <a:pPr marL="0" marR="0" lvl="0" indent="0" algn="l" defTabSz="914400" rtl="0" eaLnBrk="1" fontAlgn="auto" latinLnBrk="0" hangingPunct="1">
              <a:lnSpc>
                <a:spcPct val="100000"/>
              </a:lnSpc>
              <a:spcBef>
                <a:spcPts val="0"/>
              </a:spcBef>
              <a:spcAft>
                <a:spcPts val="0"/>
              </a:spcAft>
              <a:buClrTx/>
              <a:buSzTx/>
              <a:buFontTx/>
              <a:buNone/>
              <a:tabLst/>
              <a:defRPr/>
            </a:pPr>
            <a:r>
              <a:rPr lang="en-AU"/>
              <a:t>Go around the room and ask people to introduce themselves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i="1" u="none"/>
          </a:p>
          <a:p>
            <a:r>
              <a:rPr lang="en-AU" b="1"/>
              <a:t>ACTIVITY: </a:t>
            </a:r>
          </a:p>
          <a:p>
            <a:r>
              <a:rPr lang="en-AU"/>
              <a:t>Start with a </a:t>
            </a:r>
            <a:r>
              <a:rPr lang="en-AU" b="1"/>
              <a:t>short activity </a:t>
            </a:r>
            <a:r>
              <a:rPr lang="en-AU"/>
              <a:t>to get people comfortable and thinking about energy</a:t>
            </a:r>
          </a:p>
          <a:p>
            <a:pPr marL="171450" indent="-171450">
              <a:buFont typeface="Arial" panose="020B0604020202020204" pitchFamily="34" charset="0"/>
              <a:buChar char="•"/>
            </a:pPr>
            <a:r>
              <a:rPr lang="en-GB"/>
              <a:t>Review cards on the table</a:t>
            </a:r>
          </a:p>
          <a:p>
            <a:pPr marL="171450" indent="-171450">
              <a:buFont typeface="Arial" panose="020B0604020202020204" pitchFamily="34" charset="0"/>
              <a:buChar char="•"/>
            </a:pPr>
            <a:r>
              <a:rPr lang="en-GB"/>
              <a:t>Pick the top 3 that are most important to you</a:t>
            </a:r>
          </a:p>
          <a:p>
            <a:pPr marL="171450" indent="-171450">
              <a:buFont typeface="Arial" panose="020B0604020202020204" pitchFamily="34" charset="0"/>
              <a:buChar char="•"/>
            </a:pPr>
            <a:r>
              <a:rPr lang="en-GB"/>
              <a:t>Pick a partner and share with your partner </a:t>
            </a:r>
          </a:p>
          <a:p>
            <a:pPr marL="171450" indent="-171450">
              <a:buFont typeface="Arial" panose="020B0604020202020204" pitchFamily="34" charset="0"/>
              <a:buChar char="•"/>
            </a:pPr>
            <a:r>
              <a:rPr lang="en-GB"/>
              <a:t>We will come back as a group and invite volunteers to share</a:t>
            </a:r>
          </a:p>
          <a:p>
            <a:endParaRPr lang="en-AU"/>
          </a:p>
          <a:p>
            <a:r>
              <a:rPr lang="en-AU" b="1"/>
              <a:t>PROMPTS:</a:t>
            </a:r>
          </a:p>
          <a:p>
            <a:pPr marL="171450" indent="-171450">
              <a:buFont typeface="Arial" panose="020B0604020202020204" pitchFamily="34" charset="0"/>
              <a:buChar char="•"/>
            </a:pPr>
            <a:r>
              <a:rPr lang="en-AU"/>
              <a:t>Open up to the group for sharing.</a:t>
            </a:r>
          </a:p>
          <a:p>
            <a:pPr marL="171450" indent="-171450">
              <a:buFont typeface="Arial" panose="020B0604020202020204" pitchFamily="34" charset="0"/>
              <a:buChar char="•"/>
            </a:pPr>
            <a:r>
              <a:rPr lang="en-AU"/>
              <a:t>Write down on note paper / whiteboard, what are the common themes?</a:t>
            </a:r>
          </a:p>
          <a:p>
            <a:pPr marL="171450" indent="-171450">
              <a:buFont typeface="Arial" panose="020B0604020202020204" pitchFamily="34" charset="0"/>
              <a:buChar char="•"/>
            </a:pPr>
            <a:r>
              <a:rPr lang="en-AU"/>
              <a:t>Hopefully, we can address these today.</a:t>
            </a:r>
          </a:p>
          <a:p>
            <a:endParaRPr lang="en-AU"/>
          </a:p>
        </p:txBody>
      </p:sp>
      <p:sp>
        <p:nvSpPr>
          <p:cNvPr id="4" name="Slide Number Placeholder 3"/>
          <p:cNvSpPr>
            <a:spLocks noGrp="1"/>
          </p:cNvSpPr>
          <p:nvPr>
            <p:ph type="sldNum" sz="quarter" idx="5"/>
          </p:nvPr>
        </p:nvSpPr>
        <p:spPr/>
        <p:txBody>
          <a:bodyPr/>
          <a:lstStyle/>
          <a:p>
            <a:fld id="{850A546D-8EF9-4AE8-9305-40F01FFF42A3}" type="slidenum">
              <a:rPr lang="en-AU" smtClean="0"/>
              <a:t>10</a:t>
            </a:fld>
            <a:endParaRPr lang="en-AU"/>
          </a:p>
        </p:txBody>
      </p:sp>
    </p:spTree>
    <p:extLst>
      <p:ext uri="{BB962C8B-B14F-4D97-AF65-F5344CB8AC3E}">
        <p14:creationId xmlns:p14="http://schemas.microsoft.com/office/powerpoint/2010/main" val="14530306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GB" sz="1200">
                <a:solidFill>
                  <a:schemeClr val="bg2"/>
                </a:solidFill>
              </a:rPr>
              <a:t>2 – Using energy in your home</a:t>
            </a:r>
            <a:endParaRPr lang="en-US"/>
          </a:p>
        </p:txBody>
      </p:sp>
      <p:sp>
        <p:nvSpPr>
          <p:cNvPr id="4" name="Slide Number Placeholder 3"/>
          <p:cNvSpPr>
            <a:spLocks noGrp="1"/>
          </p:cNvSpPr>
          <p:nvPr>
            <p:ph type="sldNum" sz="quarter" idx="5"/>
          </p:nvPr>
        </p:nvSpPr>
        <p:spPr/>
        <p:txBody>
          <a:bodyPr/>
          <a:lstStyle/>
          <a:p>
            <a:fld id="{850A546D-8EF9-4AE8-9305-40F01FFF42A3}" type="slidenum">
              <a:rPr lang="en-AU" smtClean="0"/>
              <a:t>11</a:t>
            </a:fld>
            <a:endParaRPr lang="en-AU"/>
          </a:p>
        </p:txBody>
      </p:sp>
    </p:spTree>
    <p:extLst>
      <p:ext uri="{BB962C8B-B14F-4D97-AF65-F5344CB8AC3E}">
        <p14:creationId xmlns:p14="http://schemas.microsoft.com/office/powerpoint/2010/main" val="41688712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77041-F519-A379-D787-3466BAB1E4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2CAC4E-372E-1E69-1CCC-2F57910BDA2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DFCB9A2-02F9-7A27-5AEF-3A4F6B7636A2}"/>
              </a:ext>
            </a:extLst>
          </p:cNvPr>
          <p:cNvSpPr>
            <a:spLocks noGrp="1"/>
          </p:cNvSpPr>
          <p:nvPr>
            <p:ph type="body" idx="1"/>
          </p:nvPr>
        </p:nvSpPr>
        <p:spPr/>
        <p:txBody>
          <a:bodyPr/>
          <a:lstStyle/>
          <a:p>
            <a:r>
              <a:rPr lang="en-AU" b="1" dirty="0">
                <a:latin typeface="+mn-lt"/>
              </a:rPr>
              <a:t>SPEAKER NOTES: </a:t>
            </a:r>
          </a:p>
          <a:p>
            <a:r>
              <a:rPr lang="en-AU" b="0" dirty="0">
                <a:latin typeface="+mn-lt"/>
              </a:rPr>
              <a:t>Let’s have a look at what the SA Government estimates is the average energy use in our homes.</a:t>
            </a:r>
          </a:p>
          <a:p>
            <a:pPr marL="0" marR="0" lvl="0" indent="0" algn="l" defTabSz="914400" rtl="0" eaLnBrk="1" fontAlgn="auto" latinLnBrk="0" hangingPunct="1">
              <a:lnSpc>
                <a:spcPct val="100000"/>
              </a:lnSpc>
              <a:spcBef>
                <a:spcPts val="0"/>
              </a:spcBef>
              <a:spcAft>
                <a:spcPts val="0"/>
              </a:spcAft>
              <a:buClrTx/>
              <a:buSzTx/>
              <a:buFontTx/>
              <a:buNone/>
              <a:tabLst/>
              <a:defRPr/>
            </a:pPr>
            <a:r>
              <a:rPr lang="en-AU" b="0" dirty="0">
                <a:latin typeface="+mn-lt"/>
              </a:rPr>
              <a:t>This includes </a:t>
            </a:r>
            <a:r>
              <a:rPr lang="en-AU" b="1" dirty="0">
                <a:latin typeface="+mn-lt"/>
              </a:rPr>
              <a:t>gas and electricity </a:t>
            </a:r>
          </a:p>
          <a:p>
            <a:endParaRPr lang="en-AU" b="1" dirty="0">
              <a:latin typeface="+mn-lt"/>
            </a:endParaRPr>
          </a:p>
          <a:p>
            <a:endParaRPr lang="en-AU" b="1" dirty="0">
              <a:latin typeface="+mn-lt"/>
            </a:endParaRPr>
          </a:p>
          <a:p>
            <a:r>
              <a:rPr lang="en-AU" b="1" dirty="0">
                <a:latin typeface="+mn-lt"/>
              </a:rPr>
              <a:t>PROMPT:</a:t>
            </a:r>
          </a:p>
          <a:p>
            <a:r>
              <a:rPr lang="en-AU" b="0" i="1" dirty="0">
                <a:latin typeface="+mn-lt"/>
              </a:rPr>
              <a:t>Look at the pie chart </a:t>
            </a:r>
            <a:r>
              <a:rPr lang="en-AU" b="0" dirty="0">
                <a:latin typeface="+mn-lt"/>
              </a:rPr>
              <a:t>– what do you think uses the most energy at 40%? What do you think uses 30%? </a:t>
            </a:r>
          </a:p>
          <a:p>
            <a:r>
              <a:rPr lang="en-AU" b="0" dirty="0">
                <a:latin typeface="+mn-lt"/>
              </a:rPr>
              <a:t>Ask participants to chat about this</a:t>
            </a:r>
          </a:p>
          <a:p>
            <a:pPr marL="1085850" lvl="2" indent="-171450">
              <a:buFont typeface="Arial" panose="020B0604020202020204" pitchFamily="34" charset="0"/>
              <a:buChar char="•"/>
            </a:pPr>
            <a:endParaRPr lang="en-US" dirty="0"/>
          </a:p>
          <a:p>
            <a:pPr algn="l" rtl="0" fontAlgn="base">
              <a:lnSpc>
                <a:spcPts val="1350"/>
              </a:lnSpc>
              <a:buNone/>
            </a:pPr>
            <a:r>
              <a:rPr lang="en-GB" sz="1200" b="1" i="0" dirty="0">
                <a:solidFill>
                  <a:srgbClr val="00B050"/>
                </a:solidFill>
                <a:effectLst/>
                <a:latin typeface="Calibri" panose="020F0502020204030204" pitchFamily="34" charset="0"/>
              </a:rPr>
              <a:t>Move to next slide to reveal results </a:t>
            </a:r>
          </a:p>
          <a:p>
            <a:pPr algn="l" rtl="0" fontAlgn="base">
              <a:lnSpc>
                <a:spcPts val="1350"/>
              </a:lnSpc>
              <a:buNone/>
            </a:pPr>
            <a:endParaRPr lang="en-GB" sz="1200" b="0" i="0" dirty="0">
              <a:solidFill>
                <a:srgbClr val="00B050"/>
              </a:solidFill>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sng" strike="noStrike" dirty="0">
                <a:solidFill>
                  <a:srgbClr val="FA780A"/>
                </a:solidFill>
                <a:effectLst/>
                <a:latin typeface="Calibri" panose="020F0502020204030204" pitchFamily="34" charset="0"/>
                <a:hlinkClick r:id="rId3"/>
              </a:rPr>
              <a:t>Power usage, savings and efficiency | Energy &amp; Mining</a:t>
            </a:r>
            <a:r>
              <a:rPr lang="en-GB" sz="1200" b="0" i="0" dirty="0">
                <a:solidFill>
                  <a:srgbClr val="000000"/>
                </a:solidFill>
                <a:effectLst/>
                <a:latin typeface="Calibri" panose="020F0502020204030204" pitchFamily="34" charset="0"/>
              </a:rPr>
              <a:t> </a:t>
            </a:r>
            <a:endParaRPr lang="en-GB" b="0" i="0" dirty="0">
              <a:solidFill>
                <a:srgbClr val="000000"/>
              </a:solidFill>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solidFill>
                  <a:srgbClr val="000000"/>
                </a:solidFill>
                <a:effectLst/>
                <a:latin typeface="abcsans"/>
              </a:rPr>
              <a:t>https://www.energymining.sa.gov.au/consumers/power-usage-savings-and-efficiency </a:t>
            </a:r>
          </a:p>
          <a:p>
            <a:endParaRPr lang="en-AU" dirty="0"/>
          </a:p>
        </p:txBody>
      </p:sp>
      <p:sp>
        <p:nvSpPr>
          <p:cNvPr id="4" name="Slide Number Placeholder 3">
            <a:extLst>
              <a:ext uri="{FF2B5EF4-FFF2-40B4-BE49-F238E27FC236}">
                <a16:creationId xmlns:a16="http://schemas.microsoft.com/office/drawing/2014/main" id="{57CE908E-EBE0-7E98-AEA1-FC80E7D5F85F}"/>
              </a:ext>
            </a:extLst>
          </p:cNvPr>
          <p:cNvSpPr>
            <a:spLocks noGrp="1"/>
          </p:cNvSpPr>
          <p:nvPr>
            <p:ph type="sldNum" sz="quarter" idx="5"/>
          </p:nvPr>
        </p:nvSpPr>
        <p:spPr/>
        <p:txBody>
          <a:bodyPr/>
          <a:lstStyle/>
          <a:p>
            <a:fld id="{850A546D-8EF9-4AE8-9305-40F01FFF42A3}" type="slidenum">
              <a:rPr lang="en-AU" smtClean="0"/>
              <a:t>12</a:t>
            </a:fld>
            <a:endParaRPr lang="en-AU"/>
          </a:p>
        </p:txBody>
      </p:sp>
    </p:spTree>
    <p:extLst>
      <p:ext uri="{BB962C8B-B14F-4D97-AF65-F5344CB8AC3E}">
        <p14:creationId xmlns:p14="http://schemas.microsoft.com/office/powerpoint/2010/main" val="39462053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AU" b="1" dirty="0">
                <a:latin typeface="+mn-lt"/>
              </a:rPr>
              <a:t>SPEAKER NOTES: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b="0" dirty="0">
                <a:latin typeface="+mn-lt"/>
              </a:rPr>
              <a:t>Here are the results – This is what the SA Government estimates is the average energy use in our homes.</a:t>
            </a:r>
          </a:p>
          <a:p>
            <a:pPr marL="171450" indent="-171450">
              <a:buFont typeface="Arial" panose="020B0604020202020204" pitchFamily="34" charset="0"/>
              <a:buChar char="•"/>
            </a:pPr>
            <a:r>
              <a:rPr lang="en-US" dirty="0"/>
              <a:t>Heating and cooling about 40% of household energy use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Appliances about 30% of household energy use</a:t>
            </a:r>
          </a:p>
          <a:p>
            <a:pPr marL="171450" indent="-171450">
              <a:buFont typeface="Arial" panose="020B0604020202020204" pitchFamily="34" charset="0"/>
              <a:buChar char="•"/>
            </a:pPr>
            <a:r>
              <a:rPr lang="en-US" dirty="0"/>
              <a:t>Hot water about 25% of household energy use</a:t>
            </a:r>
          </a:p>
          <a:p>
            <a:pPr marL="171450" indent="-171450">
              <a:buFont typeface="Arial" panose="020B0604020202020204" pitchFamily="34" charset="0"/>
              <a:buChar char="•"/>
            </a:pPr>
            <a:r>
              <a:rPr lang="en-US" dirty="0"/>
              <a:t>Lighting about 5% of household energy use</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b="1" dirty="0"/>
              <a:t>SPEAKER PROMPTs: </a:t>
            </a:r>
          </a:p>
          <a:p>
            <a:pPr marL="171450" indent="-171450">
              <a:buFont typeface="Arial" panose="020B0604020202020204" pitchFamily="34" charset="0"/>
              <a:buChar char="•"/>
            </a:pPr>
            <a:r>
              <a:rPr lang="en-US" dirty="0"/>
              <a:t>Are you surprised by this?</a:t>
            </a:r>
          </a:p>
          <a:p>
            <a:pPr marL="171450" indent="-171450">
              <a:buFont typeface="Arial" panose="020B0604020202020204" pitchFamily="34" charset="0"/>
              <a:buChar char="•"/>
            </a:pPr>
            <a:r>
              <a:rPr lang="en-US" dirty="0"/>
              <a:t>Does look right for your home? </a:t>
            </a:r>
          </a:p>
          <a:p>
            <a:pPr marL="171450" indent="-171450">
              <a:buFont typeface="Arial" panose="020B0604020202020204" pitchFamily="34" charset="0"/>
              <a:buChar char="•"/>
            </a:pPr>
            <a:r>
              <a:rPr lang="en-US" dirty="0"/>
              <a:t>Is your household different in any way? </a:t>
            </a:r>
          </a:p>
          <a:p>
            <a:endParaRPr lang="en-US" dirty="0"/>
          </a:p>
          <a:p>
            <a:r>
              <a:rPr lang="en-US" b="1" dirty="0"/>
              <a:t>NOTE: </a:t>
            </a:r>
            <a:r>
              <a:rPr lang="en-US" dirty="0"/>
              <a:t>This may look different if you have </a:t>
            </a:r>
          </a:p>
          <a:p>
            <a:pPr marL="171450" indent="-171450">
              <a:buFontTx/>
              <a:buChar char="-"/>
            </a:pPr>
            <a:r>
              <a:rPr lang="en-US" dirty="0"/>
              <a:t>Gas appliances</a:t>
            </a:r>
          </a:p>
          <a:p>
            <a:pPr marL="171450" indent="-171450">
              <a:buFontTx/>
              <a:buChar char="-"/>
            </a:pPr>
            <a:r>
              <a:rPr lang="en-US" dirty="0"/>
              <a:t>Pool or spa</a:t>
            </a:r>
          </a:p>
          <a:p>
            <a:pPr marL="171450" indent="-171450">
              <a:buFontTx/>
              <a:buChar char="-"/>
            </a:pPr>
            <a:r>
              <a:rPr lang="en-US" dirty="0"/>
              <a:t>Fire heating </a:t>
            </a:r>
          </a:p>
          <a:p>
            <a:pPr algn="l" rtl="0" fontAlgn="base">
              <a:lnSpc>
                <a:spcPts val="1350"/>
              </a:lnSpc>
              <a:buNone/>
            </a:pPr>
            <a:endParaRPr lang="en-GB" dirty="0">
              <a:solidFill>
                <a:srgbClr val="00B050"/>
              </a:solidFill>
              <a:latin typeface="Calibri" panose="020F0502020204030204" pitchFamily="34" charset="0"/>
            </a:endParaRPr>
          </a:p>
          <a:p>
            <a:pPr algn="l" rtl="0" fontAlgn="base">
              <a:lnSpc>
                <a:spcPts val="1350"/>
              </a:lnSpc>
              <a:buNone/>
            </a:pPr>
            <a:r>
              <a:rPr lang="en-GB" sz="1200" b="1" i="0" dirty="0">
                <a:solidFill>
                  <a:srgbClr val="00B050"/>
                </a:solidFill>
                <a:effectLst/>
                <a:latin typeface="Calibri" panose="020F0502020204030204" pitchFamily="34" charset="0"/>
              </a:rPr>
              <a:t>Did you know </a:t>
            </a:r>
            <a:r>
              <a:rPr lang="en-GB" sz="1200" b="0" i="0" dirty="0">
                <a:solidFill>
                  <a:srgbClr val="00B050"/>
                </a:solidFill>
                <a:effectLst/>
                <a:latin typeface="Calibri" panose="020F0502020204030204" pitchFamily="34" charset="0"/>
              </a:rPr>
              <a:t>some retailers are able to help you understand what your home’s energy use breakdown is? </a:t>
            </a:r>
            <a:r>
              <a:rPr lang="en-GB" sz="1200" b="0" i="1" dirty="0">
                <a:solidFill>
                  <a:srgbClr val="00B050"/>
                </a:solidFill>
                <a:effectLst/>
                <a:latin typeface="Calibri" panose="020F0502020204030204" pitchFamily="34" charset="0"/>
              </a:rPr>
              <a:t>AGL Energy Insights </a:t>
            </a:r>
            <a:r>
              <a:rPr lang="en-GB" sz="1200" b="0" i="0" dirty="0">
                <a:solidFill>
                  <a:srgbClr val="00B050"/>
                </a:solidFill>
                <a:effectLst/>
                <a:latin typeface="Calibri" panose="020F0502020204030204" pitchFamily="34" charset="0"/>
              </a:rPr>
              <a:t>is one example, which is a feature in its app which breaks down your energy use like this.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1" dirty="0">
              <a:solidFill>
                <a:srgbClr val="000000"/>
              </a:solidFill>
              <a:effectLst/>
              <a:latin typeface="abc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solidFill>
                  <a:srgbClr val="000000"/>
                </a:solidFill>
                <a:effectLst/>
                <a:latin typeface="abcsans"/>
              </a:rPr>
              <a:t>References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0000"/>
                </a:solidFill>
                <a:effectLst/>
                <a:latin typeface="abcsans"/>
              </a:rPr>
              <a:t>https://www.energy.gov.au/households/quick-wins</a:t>
            </a:r>
          </a:p>
          <a:p>
            <a:pPr algn="l" rtl="0" fontAlgn="base">
              <a:lnSpc>
                <a:spcPts val="1350"/>
              </a:lnSpc>
              <a:buNone/>
            </a:pPr>
            <a:r>
              <a:rPr lang="en-GB" sz="1200" b="0" i="0" u="sng" strike="noStrike" dirty="0">
                <a:solidFill>
                  <a:srgbClr val="FA780A"/>
                </a:solidFill>
                <a:effectLst/>
                <a:latin typeface="Calibri" panose="020F0502020204030204" pitchFamily="34" charset="0"/>
              </a:rPr>
              <a:t>https://www.qcoss.org.au/project/energy-and-water/</a:t>
            </a:r>
          </a:p>
          <a:p>
            <a:pPr algn="l" rtl="0" fontAlgn="base">
              <a:lnSpc>
                <a:spcPts val="1350"/>
              </a:lnSpc>
              <a:buNone/>
            </a:pPr>
            <a:r>
              <a:rPr lang="en-GB" sz="1200" b="0" i="0" dirty="0">
                <a:solidFill>
                  <a:srgbClr val="000000"/>
                </a:solidFill>
                <a:effectLst/>
                <a:latin typeface="Calibri" panose="020F0502020204030204" pitchFamily="34" charset="0"/>
              </a:rPr>
              <a:t>https://www.energymining.sa.gov.au/consumers/power-usage-savings-and-efficiency </a:t>
            </a:r>
            <a:endParaRPr lang="en-GB" b="0" i="0" dirty="0">
              <a:solidFill>
                <a:srgbClr val="000000"/>
              </a:solidFill>
              <a:effectLst/>
              <a:latin typeface="Segoe UI" panose="020B0502040204020203" pitchFamily="34" charset="0"/>
            </a:endParaRPr>
          </a:p>
          <a:p>
            <a:endParaRPr lang="en-AU" dirty="0"/>
          </a:p>
        </p:txBody>
      </p:sp>
      <p:sp>
        <p:nvSpPr>
          <p:cNvPr id="4" name="Slide Number Placeholder 3"/>
          <p:cNvSpPr>
            <a:spLocks noGrp="1"/>
          </p:cNvSpPr>
          <p:nvPr>
            <p:ph type="sldNum" sz="quarter" idx="5"/>
          </p:nvPr>
        </p:nvSpPr>
        <p:spPr/>
        <p:txBody>
          <a:bodyPr/>
          <a:lstStyle/>
          <a:p>
            <a:fld id="{850A546D-8EF9-4AE8-9305-40F01FFF42A3}" type="slidenum">
              <a:rPr lang="en-AU" smtClean="0"/>
              <a:t>13</a:t>
            </a:fld>
            <a:endParaRPr lang="en-AU"/>
          </a:p>
        </p:txBody>
      </p:sp>
    </p:spTree>
    <p:extLst>
      <p:ext uri="{BB962C8B-B14F-4D97-AF65-F5344CB8AC3E}">
        <p14:creationId xmlns:p14="http://schemas.microsoft.com/office/powerpoint/2010/main" val="36087031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GB" b="1"/>
              <a:t>SPEAKER NOTES:</a:t>
            </a:r>
          </a:p>
          <a:p>
            <a:r>
              <a:rPr lang="en-GB" b="0"/>
              <a:t>The</a:t>
            </a:r>
            <a:r>
              <a:rPr lang="en-GB" b="1"/>
              <a:t> thermal efficiency </a:t>
            </a:r>
            <a:r>
              <a:rPr lang="en-GB"/>
              <a:t>of a home is how well it keeps heat in during winter and out during summer, using the least energy possible.</a:t>
            </a:r>
          </a:p>
          <a:p>
            <a:endParaRPr lang="en-GB"/>
          </a:p>
          <a:p>
            <a:r>
              <a:rPr lang="en-GB"/>
              <a:t>There are many factors that can affect your thermal efficiency:</a:t>
            </a:r>
          </a:p>
          <a:p>
            <a:pPr marL="171450" indent="-171450">
              <a:buFontTx/>
              <a:buChar char="-"/>
            </a:pPr>
            <a:r>
              <a:rPr lang="en-AU"/>
              <a:t>Insulation in ceiling and walls can significantly reduce heat loss and gain (e.g. Insulation can help reduce up to 60% of heat lost through ceiling and walls)</a:t>
            </a:r>
          </a:p>
          <a:p>
            <a:pPr marL="171450" indent="-171450">
              <a:buFontTx/>
              <a:buChar char="-"/>
            </a:pPr>
            <a:r>
              <a:rPr lang="en-AU"/>
              <a:t>Draught proofing: sealing gaps in your home (closing draughts under and around doors and windows, through exhaust fans, and behind cupboards, for example)</a:t>
            </a:r>
          </a:p>
          <a:p>
            <a:pPr marL="171450" indent="-171450">
              <a:buFontTx/>
              <a:buChar char="-"/>
            </a:pPr>
            <a:r>
              <a:rPr lang="en-AU"/>
              <a:t>Window coverings: up to 20% of heating can be lost through your windows; the thicker the fabric and closer it fits the to wall, the better. </a:t>
            </a:r>
          </a:p>
          <a:p>
            <a:pPr marL="171450" indent="-171450">
              <a:buFontTx/>
              <a:buChar char="-"/>
            </a:pPr>
            <a:r>
              <a:rPr lang="en-AU"/>
              <a:t>Floor coverings: Laying down rugs can help stop losing heat through floor</a:t>
            </a:r>
          </a:p>
          <a:p>
            <a:pPr marL="0" indent="0">
              <a:buFontTx/>
              <a:buNone/>
            </a:pPr>
            <a:endParaRPr lang="en-AU"/>
          </a:p>
          <a:p>
            <a:pPr marL="0" indent="0">
              <a:buFontTx/>
              <a:buNone/>
            </a:pPr>
            <a:r>
              <a:rPr lang="en-AU" b="1"/>
              <a:t>NOTE: </a:t>
            </a:r>
            <a:r>
              <a:rPr lang="en-AU"/>
              <a:t>This diagram is showing loss of heat during winter; the reverse is true in summer when trying to keep cool</a:t>
            </a:r>
          </a:p>
          <a:p>
            <a:pPr marL="171450" indent="-171450">
              <a:buFontTx/>
              <a:buChar char="-"/>
            </a:pPr>
            <a:endParaRPr lang="en-AU"/>
          </a:p>
          <a:p>
            <a:pPr marL="0" indent="0">
              <a:buFontTx/>
              <a:buNone/>
            </a:pPr>
            <a:r>
              <a:rPr lang="en-AU" b="1"/>
              <a:t>PROMT</a:t>
            </a:r>
            <a:r>
              <a:rPr lang="en-AU" b="0"/>
              <a:t>:</a:t>
            </a:r>
          </a:p>
          <a:p>
            <a:pPr marL="0" indent="0">
              <a:buFontTx/>
              <a:buNone/>
            </a:pPr>
            <a:r>
              <a:rPr lang="en-AU" b="0"/>
              <a:t>Ask the group </a:t>
            </a:r>
            <a:r>
              <a:rPr lang="en-AU" b="1"/>
              <a:t>‘Looking at the house diagram of how heat can be lost and gained – does this surprise you?’</a:t>
            </a:r>
          </a:p>
        </p:txBody>
      </p:sp>
      <p:sp>
        <p:nvSpPr>
          <p:cNvPr id="4" name="Slide Number Placeholder 3"/>
          <p:cNvSpPr>
            <a:spLocks noGrp="1"/>
          </p:cNvSpPr>
          <p:nvPr>
            <p:ph type="sldNum" sz="quarter" idx="5"/>
          </p:nvPr>
        </p:nvSpPr>
        <p:spPr/>
        <p:txBody>
          <a:bodyPr/>
          <a:lstStyle/>
          <a:p>
            <a:fld id="{850A546D-8EF9-4AE8-9305-40F01FFF42A3}" type="slidenum">
              <a:rPr lang="en-AU" smtClean="0"/>
              <a:t>14</a:t>
            </a:fld>
            <a:endParaRPr lang="en-AU"/>
          </a:p>
        </p:txBody>
      </p:sp>
    </p:spTree>
    <p:extLst>
      <p:ext uri="{BB962C8B-B14F-4D97-AF65-F5344CB8AC3E}">
        <p14:creationId xmlns:p14="http://schemas.microsoft.com/office/powerpoint/2010/main" val="26840742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GB" sz="1200">
                <a:solidFill>
                  <a:schemeClr val="bg2"/>
                </a:solidFill>
              </a:rPr>
              <a:t>3 – Keeping your home cool or warm</a:t>
            </a:r>
            <a:endParaRPr lang="en-US"/>
          </a:p>
        </p:txBody>
      </p:sp>
      <p:sp>
        <p:nvSpPr>
          <p:cNvPr id="4" name="Slide Number Placeholder 3"/>
          <p:cNvSpPr>
            <a:spLocks noGrp="1"/>
          </p:cNvSpPr>
          <p:nvPr>
            <p:ph type="sldNum" sz="quarter" idx="5"/>
          </p:nvPr>
        </p:nvSpPr>
        <p:spPr/>
        <p:txBody>
          <a:bodyPr/>
          <a:lstStyle/>
          <a:p>
            <a:fld id="{850A546D-8EF9-4AE8-9305-40F01FFF42A3}" type="slidenum">
              <a:rPr lang="en-AU" smtClean="0"/>
              <a:t>15</a:t>
            </a:fld>
            <a:endParaRPr lang="en-AU"/>
          </a:p>
        </p:txBody>
      </p:sp>
    </p:spTree>
    <p:extLst>
      <p:ext uri="{BB962C8B-B14F-4D97-AF65-F5344CB8AC3E}">
        <p14:creationId xmlns:p14="http://schemas.microsoft.com/office/powerpoint/2010/main" val="11801301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AU" b="1"/>
              <a:t>SPEAKER NOTES: </a:t>
            </a:r>
          </a:p>
          <a:p>
            <a:r>
              <a:rPr lang="en-AU" b="0"/>
              <a:t>Let’s </a:t>
            </a:r>
            <a:r>
              <a:rPr lang="en-AU" b="1"/>
              <a:t>start with a short video </a:t>
            </a:r>
            <a:r>
              <a:rPr lang="en-AU" b="0"/>
              <a:t>on how to save money on your energy bill…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i="0" u="none"/>
              <a:t>Video embedded in slide – link if needed: </a:t>
            </a:r>
            <a:r>
              <a:rPr lang="en-GB" i="1" u="none"/>
              <a:t>https://youtu.be/Fl9gmwLnWRA?si=AvkqpnlXUXzU3xR1</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b="0"/>
          </a:p>
          <a:p>
            <a:pPr marL="0" marR="0" lvl="0" indent="0" algn="l" defTabSz="914400" rtl="0" eaLnBrk="1" fontAlgn="auto" latinLnBrk="0" hangingPunct="1">
              <a:lnSpc>
                <a:spcPct val="100000"/>
              </a:lnSpc>
              <a:spcBef>
                <a:spcPts val="0"/>
              </a:spcBef>
              <a:spcAft>
                <a:spcPts val="0"/>
              </a:spcAft>
              <a:buClrTx/>
              <a:buSzTx/>
              <a:buFontTx/>
              <a:buNone/>
              <a:tabLst/>
              <a:defRPr/>
            </a:pPr>
            <a:r>
              <a:rPr lang="en-US" b="1" i="0">
                <a:solidFill>
                  <a:srgbClr val="185564"/>
                </a:solidFill>
                <a:effectLst/>
                <a:latin typeface="+mn-lt"/>
              </a:rPr>
              <a:t>SPEAKER </a:t>
            </a:r>
            <a:r>
              <a:rPr lang="en-AU" b="1"/>
              <a:t>NOTES CONTINUED</a:t>
            </a:r>
            <a:r>
              <a:rPr lang="en-US" b="1" i="0">
                <a:solidFill>
                  <a:srgbClr val="185564"/>
                </a:solidFill>
                <a:effectLst/>
                <a:latin typeface="+mn-lt"/>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a:t>Let’s have a look at these costs more closely and see how we can reduce them, saving energy and money! </a:t>
            </a:r>
          </a:p>
          <a:p>
            <a:r>
              <a:rPr lang="en-US" b="0" i="0">
                <a:solidFill>
                  <a:srgbClr val="185564"/>
                </a:solidFill>
                <a:effectLst/>
                <a:latin typeface="+mn-lt"/>
              </a:rPr>
              <a:t>So, heating and cooling on average is the biggest cost at about 40% of every household…</a:t>
            </a:r>
          </a:p>
          <a:p>
            <a:pPr algn="l"/>
            <a:endParaRPr lang="en-US" b="0" i="0">
              <a:solidFill>
                <a:srgbClr val="185564"/>
              </a:solidFill>
              <a:effectLst/>
              <a:latin typeface="+mn-lt"/>
            </a:endParaRPr>
          </a:p>
          <a:p>
            <a:pPr algn="l"/>
            <a:r>
              <a:rPr lang="en-AU" b="1" i="0">
                <a:solidFill>
                  <a:srgbClr val="185564"/>
                </a:solidFill>
                <a:effectLst/>
                <a:latin typeface="+mn-lt"/>
              </a:rPr>
              <a:t>PROMPT</a:t>
            </a:r>
            <a:r>
              <a:rPr lang="en-US" b="1" i="0">
                <a:solidFill>
                  <a:srgbClr val="185564"/>
                </a:solidFill>
                <a:effectLst/>
                <a:latin typeface="+mn-lt"/>
              </a:rPr>
              <a:t>: </a:t>
            </a:r>
            <a:r>
              <a:rPr lang="en-US" b="0" i="0">
                <a:solidFill>
                  <a:srgbClr val="185564"/>
                </a:solidFill>
                <a:effectLst/>
                <a:latin typeface="+mn-lt"/>
              </a:rPr>
              <a:t>Ask attendees for their idea on efficient heating and cooling then add the ones that haven’t been mentioned</a:t>
            </a:r>
          </a:p>
          <a:p>
            <a:pPr algn="l"/>
            <a:r>
              <a:rPr lang="en-US" b="1" i="0">
                <a:solidFill>
                  <a:srgbClr val="185564"/>
                </a:solidFill>
                <a:effectLst/>
                <a:latin typeface="+mn-lt"/>
              </a:rPr>
              <a:t>Are there tips and tricks that you use in your home to keep it cool or warm? </a:t>
            </a:r>
          </a:p>
          <a:p>
            <a:pPr algn="l"/>
            <a:endParaRPr lang="en-US" b="0" i="0">
              <a:solidFill>
                <a:srgbClr val="185564"/>
              </a:solidFill>
              <a:effectLst/>
              <a:latin typeface="+mn-lt"/>
            </a:endParaRPr>
          </a:p>
          <a:p>
            <a:pPr algn="l"/>
            <a:r>
              <a:rPr lang="en-US" b="1" i="0">
                <a:solidFill>
                  <a:srgbClr val="185564"/>
                </a:solidFill>
                <a:effectLst/>
                <a:latin typeface="+mn-lt"/>
              </a:rPr>
              <a:t>Great! Some really good ideas for us all</a:t>
            </a:r>
            <a:r>
              <a:rPr lang="en-US" b="0" i="0">
                <a:solidFill>
                  <a:srgbClr val="185564"/>
                </a:solidFill>
                <a:effectLst/>
                <a:latin typeface="+mn-lt"/>
              </a:rPr>
              <a:t>. Here are other ideas that may help…. </a:t>
            </a:r>
          </a:p>
          <a:p>
            <a:pPr algn="l"/>
            <a:r>
              <a:rPr lang="en-US" b="0" i="0">
                <a:solidFill>
                  <a:srgbClr val="185564"/>
                </a:solidFill>
                <a:effectLst/>
                <a:latin typeface="+mn-lt"/>
              </a:rPr>
              <a:t>*name an extra few and only the ones that aren’t mentioned</a:t>
            </a:r>
          </a:p>
          <a:p>
            <a:pPr marL="171450" indent="-171450" algn="l">
              <a:buFont typeface="Arial" panose="020B0604020202020204" pitchFamily="34" charset="0"/>
              <a:buChar char="•"/>
            </a:pPr>
            <a:r>
              <a:rPr lang="en-US" b="0" i="0">
                <a:solidFill>
                  <a:srgbClr val="212529"/>
                </a:solidFill>
                <a:effectLst/>
                <a:latin typeface="+mn-lt"/>
              </a:rPr>
              <a:t>Close off the rooms you’re not in using. Shut doors and vents to unused areas and only heat or cool the rooms you’re using.</a:t>
            </a:r>
          </a:p>
          <a:p>
            <a:pPr marL="171450" indent="-171450" algn="l">
              <a:buFont typeface="Arial" panose="020B0604020202020204" pitchFamily="34" charset="0"/>
              <a:buChar char="•"/>
            </a:pPr>
            <a:r>
              <a:rPr lang="en-US" b="0" i="0">
                <a:solidFill>
                  <a:srgbClr val="212529"/>
                </a:solidFill>
                <a:effectLst/>
                <a:latin typeface="+mn-lt"/>
              </a:rPr>
              <a:t>Filling gaps to stop your warm or cool air from escaping could cut your energy bill by up to 25%.</a:t>
            </a:r>
          </a:p>
          <a:p>
            <a:pPr marL="171450" indent="-171450" algn="l">
              <a:buFont typeface="Arial" panose="020B0604020202020204" pitchFamily="34" charset="0"/>
              <a:buChar char="•"/>
            </a:pPr>
            <a:r>
              <a:rPr lang="en-US" b="0" i="0">
                <a:solidFill>
                  <a:srgbClr val="212529"/>
                </a:solidFill>
                <a:effectLst/>
                <a:latin typeface="+mn-lt"/>
              </a:rPr>
              <a:t>Use a draught stopper to prevent air leaking under doors. </a:t>
            </a:r>
          </a:p>
          <a:p>
            <a:pPr marL="171450" indent="-171450" algn="l">
              <a:buFont typeface="Arial" panose="020B0604020202020204" pitchFamily="34" charset="0"/>
              <a:buChar char="•"/>
            </a:pPr>
            <a:r>
              <a:rPr lang="en-US" b="0" i="0">
                <a:solidFill>
                  <a:srgbClr val="212529"/>
                </a:solidFill>
                <a:effectLst/>
                <a:latin typeface="+mn-lt"/>
              </a:rPr>
              <a:t>Apply weather seals to windows, skirting boards, skylights and cornices. *If renting, check with your landlord or property manager before fitting any weather seals.</a:t>
            </a:r>
          </a:p>
          <a:p>
            <a:pPr marL="171450" indent="-171450" algn="l">
              <a:buFont typeface="Arial" panose="020B0604020202020204" pitchFamily="34" charset="0"/>
              <a:buChar char="•"/>
            </a:pPr>
            <a:r>
              <a:rPr lang="en-US" b="0" i="0">
                <a:solidFill>
                  <a:srgbClr val="212529"/>
                </a:solidFill>
                <a:effectLst/>
                <a:latin typeface="+mn-lt"/>
              </a:rPr>
              <a:t>Improve how your windows work. Prevent heat getting out or coming in with closely-fitted curtains or cellular blinds to trap the layer of air next to the window. </a:t>
            </a:r>
          </a:p>
          <a:p>
            <a:pPr marL="171450" indent="-171450" algn="l">
              <a:buFont typeface="Arial" panose="020B0604020202020204" pitchFamily="34" charset="0"/>
              <a:buChar char="•"/>
            </a:pPr>
            <a:r>
              <a:rPr lang="en-US" b="0" i="0">
                <a:solidFill>
                  <a:srgbClr val="212529"/>
                </a:solidFill>
                <a:effectLst/>
                <a:latin typeface="+mn-lt"/>
              </a:rPr>
              <a:t>Open curtains in winter to let the sun in during the day and close them before it gets dark. Close curtains during the hottest part of the day in summer.</a:t>
            </a:r>
          </a:p>
          <a:p>
            <a:pPr marL="171450" indent="-171450" algn="l">
              <a:buFont typeface="Arial" panose="020B0604020202020204" pitchFamily="34" charset="0"/>
              <a:buChar char="•"/>
            </a:pPr>
            <a:r>
              <a:rPr lang="en-US" b="0" i="0">
                <a:solidFill>
                  <a:srgbClr val="212529"/>
                </a:solidFill>
                <a:effectLst/>
                <a:latin typeface="+mn-lt"/>
              </a:rPr>
              <a:t>Catch the breeze: In summer make the most of natural airflow in the cooler parts of the day by opening windows to bring in the breeze and let the hot air out.</a:t>
            </a:r>
          </a:p>
          <a:p>
            <a:pPr marL="171450" indent="-171450" algn="l">
              <a:buFont typeface="Arial" panose="020B0604020202020204" pitchFamily="34" charset="0"/>
              <a:buChar char="•"/>
            </a:pPr>
            <a:r>
              <a:rPr lang="en-US" b="0" i="0">
                <a:solidFill>
                  <a:srgbClr val="212529"/>
                </a:solidFill>
                <a:effectLst/>
                <a:latin typeface="+mn-lt"/>
              </a:rPr>
              <a:t>Fans improve comfort levels so you feel about 3°C cooler. They need to be blowing on you to feel their cooling effect, as they cannot cool a room. They are a low-to-medium cost to buy and are very cheap to run at only around 2 cents per hour.</a:t>
            </a:r>
          </a:p>
          <a:p>
            <a:pPr marL="171450" indent="-171450" algn="l">
              <a:buFont typeface="Arial" panose="020B0604020202020204" pitchFamily="34" charset="0"/>
              <a:buChar char="•"/>
            </a:pPr>
            <a:r>
              <a:rPr lang="en-US" b="0" i="0">
                <a:solidFill>
                  <a:srgbClr val="212529"/>
                </a:solidFill>
                <a:effectLst/>
                <a:latin typeface="+mn-lt"/>
              </a:rPr>
              <a:t>Use fans to circulate hot air in winter. Using ceiling fans to push the air downwards in winter improves heating efficiency. </a:t>
            </a:r>
          </a:p>
          <a:p>
            <a:pPr marL="171450" indent="-171450" algn="l">
              <a:buFont typeface="Arial" panose="020B0604020202020204" pitchFamily="34" charset="0"/>
              <a:buChar char="•"/>
            </a:pPr>
            <a:r>
              <a:rPr lang="en-US" b="0" i="0">
                <a:solidFill>
                  <a:srgbClr val="212529"/>
                </a:solidFill>
                <a:effectLst/>
                <a:latin typeface="+mn-lt"/>
              </a:rPr>
              <a:t>Where this option exists, the fan or remote control should clearly indicate the winter setting to reverse airflow.</a:t>
            </a:r>
          </a:p>
          <a:p>
            <a:pPr marL="171450" indent="-171450" algn="l">
              <a:buFont typeface="Arial" panose="020B0604020202020204" pitchFamily="34" charset="0"/>
              <a:buChar char="•"/>
            </a:pPr>
            <a:r>
              <a:rPr lang="en-US" b="0" i="0">
                <a:solidFill>
                  <a:srgbClr val="212529"/>
                </a:solidFill>
                <a:effectLst/>
                <a:latin typeface="+mn-lt"/>
              </a:rPr>
              <a:t>Control your climate. In winter, set your heating between 18°C and 20°C. In summer, set your cooling between 25°C and 27°C. </a:t>
            </a:r>
          </a:p>
          <a:p>
            <a:pPr marL="171450" indent="-171450" algn="l">
              <a:buFont typeface="Arial" panose="020B0604020202020204" pitchFamily="34" charset="0"/>
              <a:buChar char="•"/>
            </a:pPr>
            <a:r>
              <a:rPr lang="en-US" b="0" i="0">
                <a:solidFill>
                  <a:srgbClr val="212529"/>
                </a:solidFill>
                <a:effectLst/>
                <a:latin typeface="+mn-lt"/>
              </a:rPr>
              <a:t>For every degree you increase heating and cooling, you increase energy use between 5% and 10%.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i="0">
              <a:solidFill>
                <a:srgbClr val="000000"/>
              </a:solidFill>
              <a:effectLst/>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i="0">
                <a:solidFill>
                  <a:srgbClr val="000000"/>
                </a:solidFill>
                <a:effectLst/>
                <a:latin typeface="+mn-lt"/>
              </a:rPr>
              <a:t>HANDOUTS: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a:solidFill>
                  <a:srgbClr val="000000"/>
                </a:solidFill>
                <a:effectLst/>
                <a:latin typeface="+mn-lt"/>
              </a:rPr>
              <a:t>SAPN ‘Save on Bills’ magnet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a:t>Energy Advisory Service’s </a:t>
            </a:r>
            <a:r>
              <a:rPr lang="en-GB" sz="1200" i="1" u="none"/>
              <a:t>Summer cooling and winter heating guide</a:t>
            </a:r>
            <a:endParaRPr lang="en-AU"/>
          </a:p>
          <a:p>
            <a:pPr algn="l"/>
            <a:endParaRPr lang="en-US" b="0" i="0">
              <a:solidFill>
                <a:srgbClr val="185564"/>
              </a:solidFill>
              <a:effectLst/>
              <a:latin typeface="+mn-lt"/>
            </a:endParaRPr>
          </a:p>
          <a:p>
            <a:pPr algn="l"/>
            <a:endParaRPr lang="en-US" b="0" i="0">
              <a:solidFill>
                <a:srgbClr val="000000"/>
              </a:solidFill>
              <a:effectLst/>
              <a:latin typeface="+mn-lt"/>
            </a:endParaRPr>
          </a:p>
          <a:p>
            <a:pPr algn="l"/>
            <a:r>
              <a:rPr lang="en-US" b="0" i="1">
                <a:solidFill>
                  <a:srgbClr val="000000"/>
                </a:solidFill>
                <a:effectLst/>
                <a:latin typeface="abcsans"/>
              </a:rPr>
              <a:t>ref: https://www.energy.gov.au/households/quick-wins</a:t>
            </a:r>
          </a:p>
          <a:p>
            <a:endParaRPr lang="en-AU"/>
          </a:p>
        </p:txBody>
      </p:sp>
      <p:sp>
        <p:nvSpPr>
          <p:cNvPr id="4" name="Slide Number Placeholder 3"/>
          <p:cNvSpPr>
            <a:spLocks noGrp="1"/>
          </p:cNvSpPr>
          <p:nvPr>
            <p:ph type="sldNum" sz="quarter" idx="5"/>
          </p:nvPr>
        </p:nvSpPr>
        <p:spPr/>
        <p:txBody>
          <a:bodyPr/>
          <a:lstStyle/>
          <a:p>
            <a:fld id="{850A546D-8EF9-4AE8-9305-40F01FFF42A3}" type="slidenum">
              <a:rPr lang="en-AU" smtClean="0"/>
              <a:t>16</a:t>
            </a:fld>
            <a:endParaRPr lang="en-AU"/>
          </a:p>
        </p:txBody>
      </p:sp>
    </p:spTree>
    <p:extLst>
      <p:ext uri="{BB962C8B-B14F-4D97-AF65-F5344CB8AC3E}">
        <p14:creationId xmlns:p14="http://schemas.microsoft.com/office/powerpoint/2010/main" val="37315822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AU" b="1" dirty="0"/>
              <a:t>SPEAKER NOTES: </a:t>
            </a:r>
          </a:p>
          <a:p>
            <a:r>
              <a:rPr lang="en-AU" dirty="0"/>
              <a:t>There was a lot of information there about heating and cooling, let’s do a quick re-cap so you know what to do throughout the year. </a:t>
            </a:r>
          </a:p>
          <a:p>
            <a:endParaRPr lang="en-AU" dirty="0"/>
          </a:p>
          <a:p>
            <a:pPr algn="l"/>
            <a:r>
              <a:rPr lang="en-US" b="0" i="0" dirty="0">
                <a:solidFill>
                  <a:srgbClr val="185564"/>
                </a:solidFill>
                <a:effectLst/>
                <a:latin typeface="+mn-lt"/>
              </a:rPr>
              <a:t>Quick tips to save energy AND money when it’s </a:t>
            </a:r>
            <a:r>
              <a:rPr lang="en-US" b="1" i="0" dirty="0">
                <a:solidFill>
                  <a:srgbClr val="185564"/>
                </a:solidFill>
                <a:effectLst/>
                <a:latin typeface="+mn-lt"/>
              </a:rPr>
              <a:t>cold</a:t>
            </a:r>
            <a:r>
              <a:rPr lang="en-US" b="0" i="0" dirty="0">
                <a:solidFill>
                  <a:srgbClr val="185564"/>
                </a:solidFill>
                <a:effectLst/>
                <a:latin typeface="+mn-lt"/>
              </a:rPr>
              <a:t>…</a:t>
            </a:r>
          </a:p>
          <a:p>
            <a:pPr algn="l">
              <a:buFont typeface="Arial" panose="020B0604020202020204" pitchFamily="34" charset="0"/>
              <a:buNone/>
            </a:pPr>
            <a:endParaRPr lang="en-US" b="1" i="0" dirty="0">
              <a:solidFill>
                <a:srgbClr val="212529"/>
              </a:solidFill>
              <a:effectLst/>
              <a:latin typeface="+mn-lt"/>
            </a:endParaRPr>
          </a:p>
          <a:p>
            <a:pPr algn="l">
              <a:buFont typeface="Arial" panose="020B0604020202020204" pitchFamily="34" charset="0"/>
              <a:buNone/>
            </a:pPr>
            <a:r>
              <a:rPr lang="en-US" b="1" i="0" dirty="0">
                <a:solidFill>
                  <a:srgbClr val="212529"/>
                </a:solidFill>
                <a:effectLst/>
                <a:latin typeface="+mn-lt"/>
              </a:rPr>
              <a:t>Heat wisely!</a:t>
            </a:r>
          </a:p>
          <a:p>
            <a:pPr marL="171450" indent="-171450" algn="l">
              <a:buFont typeface="Arial" panose="020B0604020202020204" pitchFamily="34" charset="0"/>
              <a:buChar char="•"/>
            </a:pPr>
            <a:r>
              <a:rPr lang="en-US" b="0" i="0" dirty="0">
                <a:solidFill>
                  <a:srgbClr val="212529"/>
                </a:solidFill>
                <a:effectLst/>
                <a:latin typeface="+mn-lt"/>
              </a:rPr>
              <a:t>Turn down your heater (set between 18°C and 21°C). Every degree lower can save 5 to 10% in heating costs.  </a:t>
            </a:r>
          </a:p>
          <a:p>
            <a:pPr marL="171450" indent="-171450" algn="l">
              <a:buFont typeface="Arial" panose="020B0604020202020204" pitchFamily="34" charset="0"/>
              <a:buChar char="•"/>
            </a:pPr>
            <a:r>
              <a:rPr lang="en-US" b="0" i="0" dirty="0">
                <a:solidFill>
                  <a:srgbClr val="212529"/>
                </a:solidFill>
                <a:effectLst/>
                <a:latin typeface="+mn-lt"/>
              </a:rPr>
              <a:t>Wear warm clothes instead of heating the house. </a:t>
            </a:r>
          </a:p>
          <a:p>
            <a:pPr marL="171450" indent="-171450" algn="l">
              <a:buFont typeface="Arial" panose="020B0604020202020204" pitchFamily="34" charset="0"/>
              <a:buChar char="•"/>
            </a:pPr>
            <a:r>
              <a:rPr lang="en-US" b="0" i="0" dirty="0">
                <a:solidFill>
                  <a:srgbClr val="212529"/>
                </a:solidFill>
                <a:effectLst/>
                <a:latin typeface="+mn-lt"/>
              </a:rPr>
              <a:t>Only heat the room you are using by closing off vents and doors of rooms not in use.   </a:t>
            </a:r>
          </a:p>
          <a:p>
            <a:pPr marL="171450" indent="-171450" algn="l">
              <a:buFont typeface="Arial" panose="020B0604020202020204" pitchFamily="34" charset="0"/>
              <a:buChar char="•"/>
            </a:pPr>
            <a:r>
              <a:rPr lang="en-US" b="0" i="0" dirty="0">
                <a:solidFill>
                  <a:srgbClr val="212529"/>
                </a:solidFill>
                <a:effectLst/>
                <a:latin typeface="+mn-lt"/>
              </a:rPr>
              <a:t>Use low-cost heating appliances – like electric blankets on your bed</a:t>
            </a:r>
          </a:p>
          <a:p>
            <a:pPr algn="l">
              <a:buFont typeface="Arial" panose="020B0604020202020204" pitchFamily="34" charset="0"/>
              <a:buNone/>
            </a:pPr>
            <a:r>
              <a:rPr lang="en-US" b="1" i="0" dirty="0">
                <a:solidFill>
                  <a:srgbClr val="212529"/>
                </a:solidFill>
                <a:effectLst/>
                <a:latin typeface="+mn-lt"/>
              </a:rPr>
              <a:t>Use curtains!</a:t>
            </a:r>
          </a:p>
          <a:p>
            <a:pPr marL="171450" indent="-171450" algn="l">
              <a:buFont typeface="Arial" panose="020B0604020202020204" pitchFamily="34" charset="0"/>
              <a:buChar char="•"/>
            </a:pPr>
            <a:r>
              <a:rPr lang="en-US" b="0" i="0" dirty="0">
                <a:solidFill>
                  <a:srgbClr val="212529"/>
                </a:solidFill>
                <a:effectLst/>
                <a:latin typeface="+mn-lt"/>
              </a:rPr>
              <a:t>Use curtains to trap heat in. Up to 40% of heating can be lost through windows. </a:t>
            </a:r>
          </a:p>
          <a:p>
            <a:pPr marL="171450" indent="-171450" algn="l">
              <a:buFont typeface="Arial" panose="020B0604020202020204" pitchFamily="34" charset="0"/>
              <a:buChar char="•"/>
            </a:pPr>
            <a:r>
              <a:rPr lang="en-US" b="0" i="0" dirty="0">
                <a:solidFill>
                  <a:srgbClr val="212529"/>
                </a:solidFill>
                <a:effectLst/>
                <a:latin typeface="+mn-lt"/>
              </a:rPr>
              <a:t>Ideal curtains have a close fit around the window, are thick and/or insulated and covered at the top.   </a:t>
            </a:r>
          </a:p>
          <a:p>
            <a:pPr algn="l">
              <a:buFont typeface="Arial" panose="020B0604020202020204" pitchFamily="34" charset="0"/>
              <a:buNone/>
            </a:pPr>
            <a:r>
              <a:rPr lang="en-US" b="1" i="0" dirty="0">
                <a:solidFill>
                  <a:srgbClr val="212529"/>
                </a:solidFill>
                <a:effectLst/>
                <a:latin typeface="+mn-lt"/>
              </a:rPr>
              <a:t>Stop draughts!</a:t>
            </a:r>
          </a:p>
          <a:p>
            <a:pPr marL="171450" indent="-171450" algn="l">
              <a:buFont typeface="Arial" panose="020B0604020202020204" pitchFamily="34" charset="0"/>
              <a:buChar char="•"/>
            </a:pPr>
            <a:r>
              <a:rPr lang="en-US" b="0" i="0" dirty="0">
                <a:solidFill>
                  <a:srgbClr val="212529"/>
                </a:solidFill>
                <a:effectLst/>
                <a:latin typeface="+mn-lt"/>
              </a:rPr>
              <a:t>Draught proof your home. Filling gaps to stop warm air escaping can save 25% in heating costs. </a:t>
            </a:r>
          </a:p>
          <a:p>
            <a:pPr marL="171450" indent="-171450" algn="l">
              <a:buFont typeface="Arial" panose="020B0604020202020204" pitchFamily="34" charset="0"/>
              <a:buChar char="•"/>
            </a:pPr>
            <a:r>
              <a:rPr lang="en-US" b="0" i="0" dirty="0">
                <a:solidFill>
                  <a:srgbClr val="212529"/>
                </a:solidFill>
                <a:effectLst/>
                <a:latin typeface="+mn-lt"/>
              </a:rPr>
              <a:t>Insulation and more efficient heating and cooling systems can help you save even more. </a:t>
            </a:r>
          </a:p>
          <a:p>
            <a:pPr marL="171450" indent="-171450" algn="l">
              <a:buFont typeface="Arial" panose="020B0604020202020204" pitchFamily="34" charset="0"/>
              <a:buChar char="•"/>
            </a:pPr>
            <a:r>
              <a:rPr lang="en-US" b="0" i="0" dirty="0">
                <a:solidFill>
                  <a:srgbClr val="212529"/>
                </a:solidFill>
                <a:effectLst/>
                <a:latin typeface="+mn-lt"/>
              </a:rPr>
              <a:t>You can save 30% or more on heating costs by installing ceiling insultation. </a:t>
            </a:r>
          </a:p>
          <a:p>
            <a:pPr algn="l">
              <a:buFont typeface="Arial" panose="020B0604020202020204" pitchFamily="34" charset="0"/>
              <a:buNone/>
            </a:pPr>
            <a:r>
              <a:rPr lang="en-AU" b="1" dirty="0"/>
              <a:t>Any other ideas? What else is front of mind for you?</a:t>
            </a:r>
          </a:p>
          <a:p>
            <a:pPr marL="171450" indent="-171450" algn="l">
              <a:buFont typeface="Arial" panose="020B0604020202020204" pitchFamily="34" charset="0"/>
              <a:buChar char="•"/>
            </a:pPr>
            <a:r>
              <a:rPr lang="en-AU" dirty="0"/>
              <a:t>Heat bags </a:t>
            </a:r>
          </a:p>
          <a:p>
            <a:pPr marL="171450" indent="-171450" algn="l">
              <a:buFont typeface="Arial" panose="020B0604020202020204" pitchFamily="34" charset="0"/>
              <a:buChar char="•"/>
            </a:pPr>
            <a:r>
              <a:rPr lang="en-AU" dirty="0"/>
              <a:t>Fans for keeping warm (if they have winter seating DC reversible), also fans in heated room to push warm air onto other rooms</a:t>
            </a:r>
          </a:p>
          <a:p>
            <a:pPr marL="171450" indent="-171450" algn="l">
              <a:buFont typeface="Arial" panose="020B0604020202020204" pitchFamily="34" charset="0"/>
              <a:buChar char="•"/>
            </a:pPr>
            <a:r>
              <a:rPr lang="en-AU" dirty="0"/>
              <a:t>Warm yourself, not the air around you – electric throw, </a:t>
            </a:r>
            <a:r>
              <a:rPr lang="en-AU" dirty="0" err="1"/>
              <a:t>ugg</a:t>
            </a:r>
            <a:r>
              <a:rPr lang="en-AU" dirty="0"/>
              <a:t> boots, </a:t>
            </a:r>
            <a:r>
              <a:rPr lang="en-AU" dirty="0" err="1"/>
              <a:t>oodies</a:t>
            </a:r>
            <a:r>
              <a:rPr lang="en-AU" dirty="0"/>
              <a:t> etc.  </a:t>
            </a:r>
          </a:p>
          <a:p>
            <a:pPr algn="l">
              <a:buFont typeface="Arial" panose="020B0604020202020204" pitchFamily="34" charset="0"/>
              <a:buNone/>
            </a:pPr>
            <a:endParaRPr lang="en-AU" dirty="0"/>
          </a:p>
          <a:p>
            <a:r>
              <a:rPr lang="en-AU" i="1" dirty="0"/>
              <a:t>(ref: https://www.energy.gov.au/households/household-guides/seasonal-advice)</a:t>
            </a:r>
          </a:p>
        </p:txBody>
      </p:sp>
      <p:sp>
        <p:nvSpPr>
          <p:cNvPr id="4" name="Slide Number Placeholder 3"/>
          <p:cNvSpPr>
            <a:spLocks noGrp="1"/>
          </p:cNvSpPr>
          <p:nvPr>
            <p:ph type="sldNum" sz="quarter" idx="5"/>
          </p:nvPr>
        </p:nvSpPr>
        <p:spPr/>
        <p:txBody>
          <a:bodyPr/>
          <a:lstStyle/>
          <a:p>
            <a:fld id="{EC18381E-5E0D-4CB0-B12C-32E9DEB04965}" type="slidenum">
              <a:rPr lang="en-AU" smtClean="0"/>
              <a:t>17</a:t>
            </a:fld>
            <a:endParaRPr lang="en-AU"/>
          </a:p>
        </p:txBody>
      </p:sp>
    </p:spTree>
    <p:extLst>
      <p:ext uri="{BB962C8B-B14F-4D97-AF65-F5344CB8AC3E}">
        <p14:creationId xmlns:p14="http://schemas.microsoft.com/office/powerpoint/2010/main" val="25436885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AU" b="1"/>
              <a:t>SPEAKER NOTES: </a:t>
            </a:r>
          </a:p>
          <a:p>
            <a:pPr algn="l"/>
            <a:r>
              <a:rPr lang="en-US" b="0" i="0">
                <a:solidFill>
                  <a:srgbClr val="185564"/>
                </a:solidFill>
                <a:effectLst/>
                <a:latin typeface="+mn-lt"/>
              </a:rPr>
              <a:t>Quick tips to save energy AND money when it’s </a:t>
            </a:r>
            <a:r>
              <a:rPr lang="en-US" b="1" i="0">
                <a:solidFill>
                  <a:srgbClr val="185564"/>
                </a:solidFill>
                <a:effectLst/>
                <a:latin typeface="+mn-lt"/>
              </a:rPr>
              <a:t>hot</a:t>
            </a:r>
            <a:r>
              <a:rPr lang="en-US" b="0" i="0">
                <a:solidFill>
                  <a:srgbClr val="185564"/>
                </a:solidFill>
                <a:effectLst/>
                <a:latin typeface="+mn-lt"/>
              </a:rPr>
              <a:t>…</a:t>
            </a:r>
          </a:p>
          <a:p>
            <a:pPr algn="l">
              <a:buFont typeface="Arial" panose="020B0604020202020204" pitchFamily="34" charset="0"/>
              <a:buNone/>
            </a:pPr>
            <a:endParaRPr lang="en-US" b="1" i="0">
              <a:solidFill>
                <a:srgbClr val="212529"/>
              </a:solidFill>
              <a:effectLst/>
              <a:latin typeface="+mn-lt"/>
            </a:endParaRPr>
          </a:p>
          <a:p>
            <a:pPr algn="l">
              <a:buFont typeface="Arial" panose="020B0604020202020204" pitchFamily="34" charset="0"/>
              <a:buNone/>
            </a:pPr>
            <a:r>
              <a:rPr lang="en-US" b="1" i="0">
                <a:solidFill>
                  <a:srgbClr val="212529"/>
                </a:solidFill>
                <a:effectLst/>
                <a:latin typeface="+mn-lt"/>
              </a:rPr>
              <a:t>Cool wisely!</a:t>
            </a:r>
          </a:p>
          <a:p>
            <a:pPr marL="171450" indent="-171450" algn="l">
              <a:buFont typeface="Arial" panose="020B0604020202020204" pitchFamily="34" charset="0"/>
              <a:buChar char="•"/>
            </a:pPr>
            <a:r>
              <a:rPr lang="en-US" b="0" i="0">
                <a:solidFill>
                  <a:srgbClr val="212529"/>
                </a:solidFill>
                <a:effectLst/>
                <a:latin typeface="+mn-lt"/>
              </a:rPr>
              <a:t>Adjust your air conditioner ( to be above 24 on cold or dry) and only cool the rooms you are using. Set to a temperature then let it run to that, don’t turn it off and on. If on TOU utilize cheaper energy during the day to cool house (more detailed info in DEM Home Heating and Cooling Guide)</a:t>
            </a:r>
          </a:p>
          <a:p>
            <a:pPr marL="171450" indent="-171450" algn="l">
              <a:buFont typeface="Arial" panose="020B0604020202020204" pitchFamily="34" charset="0"/>
              <a:buChar char="•"/>
            </a:pPr>
            <a:r>
              <a:rPr lang="en-US" b="0" i="0">
                <a:solidFill>
                  <a:srgbClr val="212529"/>
                </a:solidFill>
                <a:effectLst/>
                <a:latin typeface="+mn-lt"/>
              </a:rPr>
              <a:t>Every degree higher can save 5 to 10% in cooling costs.  </a:t>
            </a:r>
          </a:p>
          <a:p>
            <a:pPr marL="171450" indent="-171450" algn="l">
              <a:buFont typeface="Arial" panose="020B0604020202020204" pitchFamily="34" charset="0"/>
              <a:buChar char="•"/>
            </a:pPr>
            <a:r>
              <a:rPr lang="en-US" b="0" i="0">
                <a:solidFill>
                  <a:srgbClr val="212529"/>
                </a:solidFill>
                <a:effectLst/>
                <a:latin typeface="+mn-lt"/>
              </a:rPr>
              <a:t>Even better, use a fan first. Fans are cheap to run, costing 2 cents per hour.  </a:t>
            </a:r>
          </a:p>
          <a:p>
            <a:pPr algn="l">
              <a:buFont typeface="Arial" panose="020B0604020202020204" pitchFamily="34" charset="0"/>
              <a:buNone/>
            </a:pPr>
            <a:r>
              <a:rPr lang="en-US" b="1" i="0">
                <a:solidFill>
                  <a:srgbClr val="212529"/>
                </a:solidFill>
                <a:effectLst/>
                <a:latin typeface="+mn-lt"/>
              </a:rPr>
              <a:t>Use windows! </a:t>
            </a:r>
            <a:r>
              <a:rPr lang="en-US" b="0" i="0">
                <a:solidFill>
                  <a:srgbClr val="212529"/>
                </a:solidFill>
                <a:effectLst/>
                <a:latin typeface="+mn-lt"/>
              </a:rPr>
              <a:t>So different to heating… </a:t>
            </a:r>
          </a:p>
          <a:p>
            <a:pPr marL="171450" indent="-171450" algn="l">
              <a:buFont typeface="Arial" panose="020B0604020202020204" pitchFamily="34" charset="0"/>
              <a:buChar char="•"/>
            </a:pPr>
            <a:r>
              <a:rPr lang="en-US" b="0" i="0">
                <a:solidFill>
                  <a:srgbClr val="212529"/>
                </a:solidFill>
                <a:effectLst/>
                <a:latin typeface="+mn-lt"/>
              </a:rPr>
              <a:t>Close blinds during the day and open windows at night. </a:t>
            </a:r>
          </a:p>
          <a:p>
            <a:pPr marL="171450" indent="-171450" algn="l">
              <a:buFont typeface="Arial" panose="020B0604020202020204" pitchFamily="34" charset="0"/>
              <a:buChar char="•"/>
            </a:pPr>
            <a:r>
              <a:rPr lang="en-US" b="0" i="0">
                <a:solidFill>
                  <a:srgbClr val="212529"/>
                </a:solidFill>
                <a:effectLst/>
                <a:latin typeface="+mn-lt"/>
              </a:rPr>
              <a:t>Use curtains that have a close fit around the window, are thick and/or insulated and covered at the top.  </a:t>
            </a:r>
          </a:p>
          <a:p>
            <a:pPr algn="l">
              <a:buFont typeface="Arial" panose="020B0604020202020204" pitchFamily="34" charset="0"/>
              <a:buNone/>
            </a:pPr>
            <a:r>
              <a:rPr lang="en-US" b="1" i="0">
                <a:solidFill>
                  <a:srgbClr val="212529"/>
                </a:solidFill>
                <a:effectLst/>
                <a:latin typeface="+mn-lt"/>
              </a:rPr>
              <a:t>Again, Stop draughts and insulate!</a:t>
            </a:r>
          </a:p>
          <a:p>
            <a:pPr marL="171450" indent="-171450" algn="l">
              <a:buFont typeface="Arial" panose="020B0604020202020204" pitchFamily="34" charset="0"/>
              <a:buChar char="•"/>
            </a:pPr>
            <a:r>
              <a:rPr lang="en-US" b="0" i="0">
                <a:solidFill>
                  <a:srgbClr val="212529"/>
                </a:solidFill>
                <a:effectLst/>
                <a:latin typeface="+mn-lt"/>
              </a:rPr>
              <a:t>Draught proof your home. Filling gaps to stop cool air escaping can save 25% in cooling costs. </a:t>
            </a:r>
          </a:p>
          <a:p>
            <a:pPr marL="171450" indent="-171450" algn="l">
              <a:buFont typeface="Arial" panose="020B0604020202020204" pitchFamily="34" charset="0"/>
              <a:buChar char="•"/>
            </a:pPr>
            <a:r>
              <a:rPr lang="en-US" b="0" i="0">
                <a:solidFill>
                  <a:srgbClr val="212529"/>
                </a:solidFill>
                <a:effectLst/>
                <a:latin typeface="+mn-lt"/>
              </a:rPr>
              <a:t>Insulation and more efficient heating and cooling systems can help you save even more. </a:t>
            </a:r>
          </a:p>
          <a:p>
            <a:pPr marL="171450" indent="-171450" algn="l">
              <a:buFont typeface="Arial" panose="020B0604020202020204" pitchFamily="34" charset="0"/>
              <a:buChar char="•"/>
            </a:pPr>
            <a:r>
              <a:rPr lang="en-US" b="0" i="0">
                <a:solidFill>
                  <a:srgbClr val="212529"/>
                </a:solidFill>
                <a:effectLst/>
                <a:latin typeface="+mn-lt"/>
              </a:rPr>
              <a:t>You can save up to 15% on cooling costs with insulated walls. </a:t>
            </a:r>
          </a:p>
          <a:p>
            <a:endParaRPr lang="en-AU"/>
          </a:p>
          <a:p>
            <a:pPr marL="0" marR="0" lvl="0" indent="0" algn="l" defTabSz="914400" rtl="0" eaLnBrk="1" fontAlgn="auto" latinLnBrk="0" hangingPunct="1">
              <a:lnSpc>
                <a:spcPct val="100000"/>
              </a:lnSpc>
              <a:spcBef>
                <a:spcPts val="0"/>
              </a:spcBef>
              <a:spcAft>
                <a:spcPts val="0"/>
              </a:spcAft>
              <a:buClrTx/>
              <a:buSzTx/>
              <a:buFontTx/>
              <a:buNone/>
              <a:tabLst/>
              <a:defRPr/>
            </a:pPr>
            <a:r>
              <a:rPr lang="en-AU" b="1"/>
              <a:t>Any other ideas? What else is front of mind for you?</a:t>
            </a:r>
          </a:p>
          <a:p>
            <a:r>
              <a:rPr lang="en-AU"/>
              <a:t>Use shading to your advantage, put up shade cloth, trees etc, café blinds etc</a:t>
            </a:r>
          </a:p>
          <a:p>
            <a:endParaRPr lang="en-AU"/>
          </a:p>
          <a:p>
            <a:pPr marL="0" marR="0" lvl="0" indent="0" algn="l" defTabSz="914400" rtl="0" eaLnBrk="1" fontAlgn="auto" latinLnBrk="0" hangingPunct="1">
              <a:lnSpc>
                <a:spcPct val="100000"/>
              </a:lnSpc>
              <a:spcBef>
                <a:spcPts val="0"/>
              </a:spcBef>
              <a:spcAft>
                <a:spcPts val="0"/>
              </a:spcAft>
              <a:buClrTx/>
              <a:buSzTx/>
              <a:buFontTx/>
              <a:buNone/>
              <a:tabLst/>
              <a:defRPr/>
            </a:pPr>
            <a:r>
              <a:rPr lang="en-US" b="1" i="0">
                <a:solidFill>
                  <a:srgbClr val="000000"/>
                </a:solidFill>
                <a:effectLst/>
                <a:latin typeface="+mn-lt"/>
              </a:rPr>
              <a:t>HANDOUTS: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a:solidFill>
                  <a:srgbClr val="000000"/>
                </a:solidFill>
                <a:effectLst/>
                <a:latin typeface="+mn-lt"/>
              </a:rPr>
              <a:t>SAPN ‘Save on Bills’ magnet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a:t>Energy Advisory Service’s </a:t>
            </a:r>
            <a:r>
              <a:rPr lang="en-GB" sz="1200" i="1" u="none"/>
              <a:t>Summer cooling and winter heating guide</a:t>
            </a:r>
            <a:endParaRPr lang="en-AU"/>
          </a:p>
          <a:p>
            <a:endParaRPr lang="en-AU"/>
          </a:p>
        </p:txBody>
      </p:sp>
      <p:sp>
        <p:nvSpPr>
          <p:cNvPr id="4" name="Slide Number Placeholder 3"/>
          <p:cNvSpPr>
            <a:spLocks noGrp="1"/>
          </p:cNvSpPr>
          <p:nvPr>
            <p:ph type="sldNum" sz="quarter" idx="5"/>
          </p:nvPr>
        </p:nvSpPr>
        <p:spPr/>
        <p:txBody>
          <a:bodyPr/>
          <a:lstStyle/>
          <a:p>
            <a:fld id="{EC18381E-5E0D-4CB0-B12C-32E9DEB04965}" type="slidenum">
              <a:rPr lang="en-AU" smtClean="0"/>
              <a:t>18</a:t>
            </a:fld>
            <a:endParaRPr lang="en-AU"/>
          </a:p>
        </p:txBody>
      </p:sp>
    </p:spTree>
    <p:extLst>
      <p:ext uri="{BB962C8B-B14F-4D97-AF65-F5344CB8AC3E}">
        <p14:creationId xmlns:p14="http://schemas.microsoft.com/office/powerpoint/2010/main" val="30822989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C00A25-08A3-281D-1CE2-5E690F78EF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ED4A48-EC89-A925-920A-7AF11F698E5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05A26A4-F531-9AB5-75C6-0E742D0F4B1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b="1" dirty="0"/>
              <a:t>SPEAKER NOTES: </a:t>
            </a:r>
            <a:r>
              <a:rPr lang="en-AU" b="0" dirty="0"/>
              <a:t>What can you do to keep comfortable throughout the year.</a:t>
            </a:r>
            <a:endParaRPr lang="en-AU" b="1" dirty="0"/>
          </a:p>
          <a:p>
            <a:endParaRPr lang="en-AU" b="1" dirty="0"/>
          </a:p>
          <a:p>
            <a:r>
              <a:rPr lang="en-AU" dirty="0"/>
              <a:t>Heat waves, cold snaps and extreme events are increasing, wherever you live in Australia. </a:t>
            </a:r>
          </a:p>
          <a:p>
            <a:r>
              <a:rPr lang="en-AU" dirty="0"/>
              <a:t>This is part of climate change and one of the most important reasons we need save energy. </a:t>
            </a:r>
          </a:p>
          <a:p>
            <a:endParaRPr lang="en-AU" dirty="0"/>
          </a:p>
          <a:p>
            <a:r>
              <a:rPr lang="en-US" b="1" dirty="0"/>
              <a:t>Catch the breeze</a:t>
            </a:r>
          </a:p>
          <a:p>
            <a:pPr marL="171450" indent="-171450">
              <a:buFont typeface="Arial" panose="020B0604020202020204" pitchFamily="34" charset="0"/>
              <a:buChar char="•"/>
            </a:pPr>
            <a:r>
              <a:rPr lang="en-US" dirty="0"/>
              <a:t>Funnel the breeze/wind around your home by opening windows, shutters and doors and situating seating areas to take advantage. This can be a warm wind in winter, or a cool breeze in summer. </a:t>
            </a:r>
          </a:p>
          <a:p>
            <a:pPr marL="171450" indent="-171450">
              <a:buFont typeface="Arial" panose="020B0604020202020204" pitchFamily="34" charset="0"/>
              <a:buChar char="•"/>
            </a:pPr>
            <a:r>
              <a:rPr lang="en-US" dirty="0"/>
              <a:t>Put furniture in front of fans to feel their effect and set up pedestal fans where ceiling fans don’t reach.</a:t>
            </a:r>
          </a:p>
          <a:p>
            <a:pPr marL="171450" indent="-171450">
              <a:buFont typeface="Arial" panose="020B0604020202020204" pitchFamily="34" charset="0"/>
              <a:buChar char="•"/>
            </a:pPr>
            <a:r>
              <a:rPr lang="en-US" dirty="0"/>
              <a:t>Buy a indoor/outdoor temperature monitor to discover when the outside temperature is suitable to open doors and windows.</a:t>
            </a:r>
          </a:p>
          <a:p>
            <a:pPr algn="l"/>
            <a:r>
              <a:rPr lang="en-US" b="1" i="0" dirty="0">
                <a:solidFill>
                  <a:srgbClr val="185564"/>
                </a:solidFill>
                <a:effectLst/>
                <a:latin typeface="Open Sans" panose="020B0606030504020204" pitchFamily="34" charset="0"/>
              </a:rPr>
              <a:t>Low-temperature lifestyle</a:t>
            </a:r>
          </a:p>
          <a:p>
            <a:pPr marL="171450" indent="-171450" algn="l">
              <a:buFont typeface="Arial" panose="020B0604020202020204" pitchFamily="34" charset="0"/>
              <a:buChar char="•"/>
            </a:pPr>
            <a:r>
              <a:rPr lang="en-US" b="0" i="0" dirty="0">
                <a:solidFill>
                  <a:srgbClr val="212529"/>
                </a:solidFill>
                <a:effectLst/>
                <a:latin typeface="Open Sans" panose="020B0606030504020204" pitchFamily="34" charset="0"/>
              </a:rPr>
              <a:t>If possible, plan activities and physical pursuits around cooler/warmer times of the day. </a:t>
            </a:r>
          </a:p>
          <a:p>
            <a:pPr marL="171450" indent="-171450" algn="l">
              <a:buFont typeface="Arial" panose="020B0604020202020204" pitchFamily="34" charset="0"/>
              <a:buChar char="•"/>
            </a:pPr>
            <a:r>
              <a:rPr lang="en-US" b="0" i="0" dirty="0">
                <a:solidFill>
                  <a:srgbClr val="212529"/>
                </a:solidFill>
                <a:effectLst/>
                <a:latin typeface="Open Sans" panose="020B0606030504020204" pitchFamily="34" charset="0"/>
              </a:rPr>
              <a:t>Plan trips to the supermarket or other air-conditioned spaces to escape hotter parts of the day.</a:t>
            </a:r>
            <a:endParaRPr lang="en-US" b="1" i="0" dirty="0">
              <a:solidFill>
                <a:srgbClr val="185564"/>
              </a:solidFill>
              <a:effectLst/>
              <a:latin typeface="Open Sans" panose="020B0606030504020204" pitchFamily="34" charset="0"/>
            </a:endParaRPr>
          </a:p>
          <a:p>
            <a:pPr marL="171450" indent="-171450" algn="l">
              <a:buFont typeface="Arial" panose="020B0604020202020204" pitchFamily="34" charset="0"/>
              <a:buChar char="•"/>
            </a:pPr>
            <a:r>
              <a:rPr lang="en-US" b="0" i="0" dirty="0">
                <a:solidFill>
                  <a:srgbClr val="212529"/>
                </a:solidFill>
                <a:effectLst/>
                <a:latin typeface="Open Sans" panose="020B0606030504020204" pitchFamily="34" charset="0"/>
              </a:rPr>
              <a:t>Open up your home in the evenings to allow cooler air from outside to push out warm air that’s built-up during the day.</a:t>
            </a:r>
          </a:p>
          <a:p>
            <a:pPr marL="171450" indent="-171450" algn="l">
              <a:buFont typeface="Arial" panose="020B0604020202020204" pitchFamily="34" charset="0"/>
              <a:buChar char="•"/>
            </a:pPr>
            <a:r>
              <a:rPr lang="en-US" b="0" i="0" dirty="0">
                <a:solidFill>
                  <a:srgbClr val="212529"/>
                </a:solidFill>
                <a:effectLst/>
                <a:latin typeface="Open Sans" panose="020B0606030504020204" pitchFamily="34" charset="0"/>
              </a:rPr>
              <a:t>Code Blue and Code Red: emergency protocols enacted in hot and cold weather: https://affordablesa.com.au/news-articles/know-the-code-code-red-and-blue</a:t>
            </a:r>
          </a:p>
          <a:p>
            <a:r>
              <a:rPr lang="en-US" b="1" dirty="0"/>
              <a:t>Save energy by using less appliances </a:t>
            </a:r>
            <a:endParaRPr lang="en-US" dirty="0"/>
          </a:p>
          <a:p>
            <a:pPr marL="171450" indent="-171450">
              <a:buFont typeface="Arial" panose="020B0604020202020204" pitchFamily="34" charset="0"/>
              <a:buChar char="•"/>
            </a:pPr>
            <a:r>
              <a:rPr lang="en-US" dirty="0"/>
              <a:t>Dry clothes in front of a fan during humid weather, it will reduce your energy bill as well as avoid the build-up of moisture that can lead to mould.</a:t>
            </a:r>
          </a:p>
          <a:p>
            <a:pPr marL="171450" indent="-171450">
              <a:buFont typeface="Arial" panose="020B0604020202020204" pitchFamily="34" charset="0"/>
              <a:buChar char="•"/>
            </a:pPr>
            <a:r>
              <a:rPr lang="en-US" dirty="0"/>
              <a:t>While they might cost more upfront, LEDs are much more efficient than other forms of lighting and will save you money over the long term.</a:t>
            </a:r>
          </a:p>
          <a:p>
            <a:pPr marL="171450" indent="-171450">
              <a:buFont typeface="Arial" panose="020B0604020202020204" pitchFamily="34" charset="0"/>
              <a:buChar char="•"/>
            </a:pPr>
            <a:r>
              <a:rPr lang="en-US" dirty="0"/>
              <a:t>Turn unnecessary appliances off during a heat wave – the produce heat – even a small amount. An example is to not cook with an oven in the middle of a heat wave. </a:t>
            </a:r>
          </a:p>
          <a:p>
            <a:r>
              <a:rPr lang="en-US" b="1" dirty="0"/>
              <a:t>Use nature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b="0" i="0" dirty="0">
                <a:solidFill>
                  <a:srgbClr val="185564"/>
                </a:solidFill>
                <a:effectLst/>
                <a:latin typeface="Open Sans" panose="020B0606030504020204" pitchFamily="34" charset="0"/>
              </a:rPr>
              <a:t>Keep an eye on the weather forecast and make changes like we’re talking about when it gets hotter, be prepared!</a:t>
            </a:r>
          </a:p>
          <a:p>
            <a:pPr marL="171450" indent="-171450">
              <a:buFont typeface="Arial" panose="020B0604020202020204" pitchFamily="34" charset="0"/>
              <a:buChar char="•"/>
            </a:pPr>
            <a:r>
              <a:rPr lang="en-US" dirty="0"/>
              <a:t>Plant shade trees and vines, shading is vital in hot conditions to reduce the heat entering your home from walls and windows. </a:t>
            </a:r>
          </a:p>
          <a:p>
            <a:pPr marL="171450" indent="-171450">
              <a:buFont typeface="Arial" panose="020B0604020202020204" pitchFamily="34" charset="0"/>
              <a:buChar char="•"/>
            </a:pPr>
            <a:r>
              <a:rPr lang="en-US" dirty="0"/>
              <a:t>Shading is particularly important if your home is made of heavier construction such as concrete or brick, which takes longer to cool down. </a:t>
            </a:r>
          </a:p>
          <a:p>
            <a:pPr marL="171450" indent="-171450">
              <a:buFont typeface="Arial" panose="020B0604020202020204" pitchFamily="34" charset="0"/>
              <a:buChar char="•"/>
            </a:pPr>
            <a:r>
              <a:rPr lang="en-US" dirty="0"/>
              <a:t>Overhead shading can block the higher angled sun in summer for north and south facing openings.</a:t>
            </a:r>
          </a:p>
          <a:p>
            <a:pPr marL="171450" indent="-171450">
              <a:buFont typeface="Arial" panose="020B0604020202020204" pitchFamily="34" charset="0"/>
              <a:buChar char="•"/>
            </a:pPr>
            <a:r>
              <a:rPr lang="en-US" dirty="0"/>
              <a:t>https://www.yourhome.gov.au/passive-design/shading </a:t>
            </a:r>
          </a:p>
          <a:p>
            <a:r>
              <a:rPr lang="en-US" b="1" dirty="0"/>
              <a:t>Build or renovate to suit your climate and landscape </a:t>
            </a:r>
            <a:endParaRPr lang="en-US" b="0" dirty="0"/>
          </a:p>
          <a:p>
            <a:pPr marL="171450" indent="-171450">
              <a:buFont typeface="Arial" panose="020B0604020202020204" pitchFamily="34" charset="0"/>
              <a:buChar char="•"/>
            </a:pPr>
            <a:r>
              <a:rPr lang="en-US" dirty="0"/>
              <a:t>Build your house to suit the climate and landscape by seeking advice form a </a:t>
            </a:r>
            <a:r>
              <a:rPr lang="en-US" dirty="0" err="1"/>
              <a:t>NatHERS</a:t>
            </a:r>
            <a:r>
              <a:rPr lang="en-US" dirty="0"/>
              <a:t> energy advisor early in the design. More here: https://www.yourhome.gov.au/buy-build-renovate</a:t>
            </a:r>
          </a:p>
          <a:p>
            <a:pPr marL="171450" indent="-171450">
              <a:buFont typeface="Arial" panose="020B0604020202020204" pitchFamily="34" charset="0"/>
              <a:buChar char="•"/>
            </a:pPr>
            <a:r>
              <a:rPr lang="en-US" b="0" i="0" dirty="0">
                <a:solidFill>
                  <a:srgbClr val="212529"/>
                </a:solidFill>
                <a:effectLst/>
                <a:latin typeface="Open Sans" panose="020B0606030504020204" pitchFamily="34" charset="0"/>
              </a:rPr>
              <a:t>Solar energy and battery storage is becoming even more attractive for households, lowering ongoing energy costs but also supporting future goals – like getting an EV. </a:t>
            </a:r>
          </a:p>
          <a:p>
            <a:pPr marL="171450" indent="-171450">
              <a:buFont typeface="Arial" panose="020B0604020202020204" pitchFamily="34" charset="0"/>
              <a:buChar char="•"/>
            </a:pPr>
            <a:r>
              <a:rPr lang="en-US" b="0" i="0" dirty="0">
                <a:solidFill>
                  <a:srgbClr val="212529"/>
                </a:solidFill>
                <a:effectLst/>
                <a:latin typeface="Open Sans" panose="020B0606030504020204" pitchFamily="34" charset="0"/>
              </a:rPr>
              <a:t>Insulation helps to keep the sun’s heat out of your home during extreme temperatures, saving on your energy bills.</a:t>
            </a:r>
            <a:endParaRPr lang="en-US" dirty="0"/>
          </a:p>
          <a:p>
            <a:pPr marL="171450" indent="-171450">
              <a:buFont typeface="Arial" panose="020B0604020202020204" pitchFamily="34" charset="0"/>
              <a:buChar char="•"/>
            </a:pPr>
            <a:r>
              <a:rPr lang="en-US"/>
              <a:t>Switch to an energy-efficient hot water system Hot water can account for 25% of your energy use. </a:t>
            </a:r>
          </a:p>
          <a:p>
            <a:endParaRPr lang="en-AU" dirty="0"/>
          </a:p>
          <a:p>
            <a:r>
              <a:rPr lang="en-AU" dirty="0"/>
              <a:t>(ref: </a:t>
            </a:r>
            <a:r>
              <a:rPr lang="en-US" dirty="0">
                <a:hlinkClick r:id="rId3"/>
              </a:rPr>
              <a:t>Northern Australia living | energy.gov.au</a:t>
            </a:r>
            <a:r>
              <a:rPr lang="en-US" dirty="0"/>
              <a:t>)</a:t>
            </a:r>
            <a:endParaRPr lang="en-AU" dirty="0"/>
          </a:p>
          <a:p>
            <a:pPr marL="0" lvl="0" indent="0">
              <a:buFont typeface="Arial" panose="020B0604020202020204" pitchFamily="34" charset="0"/>
              <a:buNone/>
            </a:pPr>
            <a:endParaRPr lang="en-AU" b="0" dirty="0"/>
          </a:p>
        </p:txBody>
      </p:sp>
      <p:sp>
        <p:nvSpPr>
          <p:cNvPr id="4" name="Slide Number Placeholder 3">
            <a:extLst>
              <a:ext uri="{FF2B5EF4-FFF2-40B4-BE49-F238E27FC236}">
                <a16:creationId xmlns:a16="http://schemas.microsoft.com/office/drawing/2014/main" id="{49BAC391-E161-1C31-EB2A-C1D967D7C27F}"/>
              </a:ext>
            </a:extLst>
          </p:cNvPr>
          <p:cNvSpPr>
            <a:spLocks noGrp="1"/>
          </p:cNvSpPr>
          <p:nvPr>
            <p:ph type="sldNum" sz="quarter" idx="5"/>
          </p:nvPr>
        </p:nvSpPr>
        <p:spPr/>
        <p:txBody>
          <a:bodyPr/>
          <a:lstStyle/>
          <a:p>
            <a:fld id="{EC18381E-5E0D-4CB0-B12C-32E9DEB04965}" type="slidenum">
              <a:rPr lang="en-AU" smtClean="0"/>
              <a:t>19</a:t>
            </a:fld>
            <a:endParaRPr lang="en-AU"/>
          </a:p>
        </p:txBody>
      </p:sp>
    </p:spTree>
    <p:extLst>
      <p:ext uri="{BB962C8B-B14F-4D97-AF65-F5344CB8AC3E}">
        <p14:creationId xmlns:p14="http://schemas.microsoft.com/office/powerpoint/2010/main" val="41759720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GB" sz="1200">
                <a:solidFill>
                  <a:schemeClr val="bg2"/>
                </a:solidFill>
              </a:rPr>
              <a:t>4 – Using hot water and lighting in your home</a:t>
            </a:r>
            <a:endParaRPr lang="en-AU"/>
          </a:p>
        </p:txBody>
      </p:sp>
      <p:sp>
        <p:nvSpPr>
          <p:cNvPr id="4" name="Slide Number Placeholder 3"/>
          <p:cNvSpPr>
            <a:spLocks noGrp="1"/>
          </p:cNvSpPr>
          <p:nvPr>
            <p:ph type="sldNum" sz="quarter" idx="5"/>
          </p:nvPr>
        </p:nvSpPr>
        <p:spPr/>
        <p:txBody>
          <a:bodyPr/>
          <a:lstStyle/>
          <a:p>
            <a:fld id="{850A546D-8EF9-4AE8-9305-40F01FFF42A3}" type="slidenum">
              <a:rPr lang="en-AU" smtClean="0"/>
              <a:t>20</a:t>
            </a:fld>
            <a:endParaRPr lang="en-AU"/>
          </a:p>
        </p:txBody>
      </p:sp>
    </p:spTree>
    <p:extLst>
      <p:ext uri="{BB962C8B-B14F-4D97-AF65-F5344CB8AC3E}">
        <p14:creationId xmlns:p14="http://schemas.microsoft.com/office/powerpoint/2010/main" val="14694113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AU" b="1" dirty="0"/>
              <a:t>SPEAKER NOTES: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185564"/>
                </a:solidFill>
                <a:effectLst/>
                <a:latin typeface="Open Sans" panose="020B0606030504020204" pitchFamily="34" charset="0"/>
              </a:rPr>
              <a:t>Hot water is about 25% of your household energy use – here’s some tips to reduce your hot water usage </a:t>
            </a:r>
            <a:endParaRPr lang="en-AU" b="0" i="0" dirty="0">
              <a:solidFill>
                <a:srgbClr val="212529"/>
              </a:solidFill>
              <a:effectLst/>
              <a:latin typeface="Open Sans" panose="020B0606030504020204" pitchFamily="34" charset="0"/>
            </a:endParaRPr>
          </a:p>
          <a:p>
            <a:endParaRPr lang="en-AU" b="1" i="0" dirty="0">
              <a:solidFill>
                <a:srgbClr val="212529"/>
              </a:solidFill>
              <a:effectLst/>
              <a:latin typeface="Open Sans" panose="020B0606030504020204" pitchFamily="34" charset="0"/>
            </a:endParaRPr>
          </a:p>
          <a:p>
            <a:r>
              <a:rPr lang="en-AU" b="1" i="0" dirty="0">
                <a:solidFill>
                  <a:srgbClr val="212529"/>
                </a:solidFill>
                <a:effectLst/>
                <a:latin typeface="Open Sans" panose="020B0606030504020204" pitchFamily="34" charset="0"/>
              </a:rPr>
              <a:t>Buy a new shower head</a:t>
            </a:r>
          </a:p>
          <a:p>
            <a:pPr marL="171450" indent="-171450">
              <a:buFont typeface="Arial" panose="020B0604020202020204" pitchFamily="34" charset="0"/>
              <a:buChar char="•"/>
            </a:pPr>
            <a:r>
              <a:rPr lang="en-AU" b="0" i="0" dirty="0">
                <a:solidFill>
                  <a:srgbClr val="212529"/>
                </a:solidFill>
                <a:effectLst/>
                <a:latin typeface="Open Sans" panose="020B0606030504020204" pitchFamily="34" charset="0"/>
              </a:rPr>
              <a:t>If your shower head uses more than 9L/minute, you could save money by upgrading it.</a:t>
            </a:r>
          </a:p>
          <a:p>
            <a:pPr marL="171450" indent="-171450">
              <a:buFont typeface="Arial" panose="020B0604020202020204" pitchFamily="34" charset="0"/>
              <a:buChar char="•"/>
            </a:pPr>
            <a:r>
              <a:rPr lang="en-US" b="0" i="0" dirty="0">
                <a:solidFill>
                  <a:srgbClr val="212529"/>
                </a:solidFill>
                <a:effectLst/>
                <a:latin typeface="Open Sans" panose="020B0606030504020204" pitchFamily="34" charset="0"/>
              </a:rPr>
              <a:t>A 3 to 4-star rated showerhead could save hundreds of dollars a year on water bills. Also known as a WELS 3 or WELS 4.</a:t>
            </a:r>
          </a:p>
          <a:p>
            <a:pPr marL="171450" indent="-171450">
              <a:buFont typeface="Arial" panose="020B0604020202020204" pitchFamily="34" charset="0"/>
              <a:buChar char="•"/>
            </a:pPr>
            <a:r>
              <a:rPr lang="en-US" b="0" i="0" dirty="0">
                <a:solidFill>
                  <a:srgbClr val="212529"/>
                </a:solidFill>
                <a:effectLst/>
                <a:latin typeface="Open Sans" panose="020B0606030504020204" pitchFamily="34" charset="0"/>
              </a:rPr>
              <a:t>Test it by performing a bucket test: </a:t>
            </a:r>
            <a:r>
              <a:rPr lang="en-GB" dirty="0"/>
              <a:t>DIY bucket test:</a:t>
            </a:r>
          </a:p>
          <a:p>
            <a:pPr lvl="1" algn="l">
              <a:buFont typeface="+mj-lt"/>
              <a:buAutoNum type="arabicPeriod"/>
            </a:pPr>
            <a:r>
              <a:rPr lang="en-US" b="1" i="0" dirty="0">
                <a:solidFill>
                  <a:srgbClr val="0A0A0A"/>
                </a:solidFill>
                <a:effectLst/>
                <a:latin typeface="Arial" panose="020B0604020202020204" pitchFamily="34" charset="0"/>
              </a:rPr>
              <a:t>Get a Bucket:</a:t>
            </a:r>
            <a:r>
              <a:rPr lang="en-US" b="0" i="0" dirty="0">
                <a:solidFill>
                  <a:srgbClr val="0A0A0A"/>
                </a:solidFill>
                <a:effectLst/>
                <a:latin typeface="Arial" panose="020B0604020202020204" pitchFamily="34" charset="0"/>
              </a:rPr>
              <a:t> Use a bucket with a known volume, ideally 9–10 litres.</a:t>
            </a:r>
          </a:p>
          <a:p>
            <a:pPr lvl="1" algn="l">
              <a:buFont typeface="+mj-lt"/>
              <a:buAutoNum type="arabicPeriod"/>
            </a:pPr>
            <a:r>
              <a:rPr lang="en-US" b="1" i="0" dirty="0">
                <a:solidFill>
                  <a:srgbClr val="0A0A0A"/>
                </a:solidFill>
                <a:effectLst/>
                <a:latin typeface="Arial" panose="020B0604020202020204" pitchFamily="34" charset="0"/>
              </a:rPr>
              <a:t>Set to Normal:</a:t>
            </a:r>
            <a:r>
              <a:rPr lang="en-US" b="0" i="0" dirty="0">
                <a:solidFill>
                  <a:srgbClr val="0A0A0A"/>
                </a:solidFill>
                <a:effectLst/>
                <a:latin typeface="Arial" panose="020B0604020202020204" pitchFamily="34" charset="0"/>
              </a:rPr>
              <a:t> Turn on the shower to the temperature and pressure you typically use.</a:t>
            </a:r>
          </a:p>
          <a:p>
            <a:pPr lvl="1" algn="l">
              <a:buFont typeface="+mj-lt"/>
              <a:buAutoNum type="arabicPeriod"/>
            </a:pPr>
            <a:r>
              <a:rPr lang="en-US" b="1" i="0" dirty="0">
                <a:solidFill>
                  <a:srgbClr val="0A0A0A"/>
                </a:solidFill>
                <a:effectLst/>
                <a:latin typeface="Arial" panose="020B0604020202020204" pitchFamily="34" charset="0"/>
              </a:rPr>
              <a:t>Time It:</a:t>
            </a:r>
            <a:r>
              <a:rPr lang="en-US" b="0" i="0" dirty="0">
                <a:solidFill>
                  <a:srgbClr val="0A0A0A"/>
                </a:solidFill>
                <a:effectLst/>
                <a:latin typeface="Arial" panose="020B0604020202020204" pitchFamily="34" charset="0"/>
              </a:rPr>
              <a:t> Run the water into the bucket for 15 to 60 seconds.</a:t>
            </a:r>
          </a:p>
          <a:p>
            <a:pPr lvl="1" algn="l">
              <a:buFont typeface="+mj-lt"/>
              <a:buAutoNum type="arabicPeriod"/>
            </a:pPr>
            <a:r>
              <a:rPr lang="en-US" b="1" i="0" dirty="0">
                <a:solidFill>
                  <a:srgbClr val="0A0A0A"/>
                </a:solidFill>
                <a:effectLst/>
                <a:latin typeface="Arial" panose="020B0604020202020204" pitchFamily="34" charset="0"/>
              </a:rPr>
              <a:t>Measure and Calculate:</a:t>
            </a:r>
            <a:endParaRPr lang="en-US" b="0" i="0" dirty="0">
              <a:solidFill>
                <a:srgbClr val="0A0A0A"/>
              </a:solidFill>
              <a:effectLst/>
              <a:latin typeface="Arial" panose="020B0604020202020204" pitchFamily="34" charset="0"/>
            </a:endParaRPr>
          </a:p>
          <a:p>
            <a:pPr marL="1200150" lvl="2" indent="-285750" algn="l">
              <a:buFont typeface="+mj-lt"/>
              <a:buAutoNum type="arabicPeriod"/>
            </a:pPr>
            <a:r>
              <a:rPr lang="en-US" b="1" i="0" dirty="0">
                <a:solidFill>
                  <a:srgbClr val="0A0A0A"/>
                </a:solidFill>
                <a:effectLst/>
                <a:latin typeface="Arial" panose="020B0604020202020204" pitchFamily="34" charset="0"/>
              </a:rPr>
              <a:t>If you timed for 1 minute:</a:t>
            </a:r>
            <a:r>
              <a:rPr lang="en-US" b="0" i="0" dirty="0">
                <a:solidFill>
                  <a:srgbClr val="0A0A0A"/>
                </a:solidFill>
                <a:effectLst/>
                <a:latin typeface="Arial" panose="020B0604020202020204" pitchFamily="34" charset="0"/>
              </a:rPr>
              <a:t> The amount of water in the bucket is your litres per minute (L/min).</a:t>
            </a:r>
          </a:p>
          <a:p>
            <a:pPr marL="1200150" lvl="2" indent="-285750" algn="l">
              <a:buFont typeface="+mj-lt"/>
              <a:buAutoNum type="arabicPeriod"/>
            </a:pPr>
            <a:r>
              <a:rPr lang="en-US" b="1" i="0" dirty="0">
                <a:solidFill>
                  <a:srgbClr val="0A0A0A"/>
                </a:solidFill>
                <a:effectLst/>
                <a:latin typeface="Arial" panose="020B0604020202020204" pitchFamily="34" charset="0"/>
              </a:rPr>
              <a:t>If you timed for 15 seconds:</a:t>
            </a:r>
            <a:r>
              <a:rPr lang="en-US" b="0" i="0" dirty="0">
                <a:solidFill>
                  <a:srgbClr val="0A0A0A"/>
                </a:solidFill>
                <a:effectLst/>
                <a:latin typeface="Arial" panose="020B0604020202020204" pitchFamily="34" charset="0"/>
              </a:rPr>
              <a:t> Multiply the litres caught by 4 to get L/min.</a:t>
            </a:r>
          </a:p>
          <a:p>
            <a:pPr marL="1200150" lvl="2" indent="-285750" algn="l">
              <a:buFont typeface="+mj-lt"/>
              <a:buAutoNum type="arabicPeriod"/>
            </a:pPr>
            <a:r>
              <a:rPr lang="en-US" b="1" i="0" dirty="0">
                <a:solidFill>
                  <a:srgbClr val="0A0A0A"/>
                </a:solidFill>
                <a:effectLst/>
                <a:latin typeface="Arial" panose="020B0604020202020204" pitchFamily="34" charset="0"/>
              </a:rPr>
              <a:t>If you timed for 20 seconds:</a:t>
            </a:r>
            <a:r>
              <a:rPr lang="en-US" b="0" i="0" dirty="0">
                <a:solidFill>
                  <a:srgbClr val="0A0A0A"/>
                </a:solidFill>
                <a:effectLst/>
                <a:latin typeface="Arial" panose="020B0604020202020204" pitchFamily="34" charset="0"/>
              </a:rPr>
              <a:t> Multiply the litres caught by 3. </a:t>
            </a:r>
          </a:p>
          <a:p>
            <a:endParaRPr lang="en-AU" dirty="0"/>
          </a:p>
          <a:p>
            <a:pPr algn="l"/>
            <a:r>
              <a:rPr lang="en-US" b="1" i="0" dirty="0">
                <a:solidFill>
                  <a:srgbClr val="185564"/>
                </a:solidFill>
                <a:effectLst/>
                <a:latin typeface="Open Sans" panose="020B0606030504020204" pitchFamily="34" charset="0"/>
              </a:rPr>
              <a:t>Other ideas </a:t>
            </a:r>
          </a:p>
          <a:p>
            <a:pPr marL="171450" indent="-171450" algn="l">
              <a:buFont typeface="Arial" panose="020B0604020202020204" pitchFamily="34" charset="0"/>
              <a:buChar char="•"/>
            </a:pPr>
            <a:r>
              <a:rPr lang="en-US" b="0" i="0" dirty="0">
                <a:solidFill>
                  <a:srgbClr val="212529"/>
                </a:solidFill>
                <a:effectLst/>
                <a:latin typeface="Open Sans" panose="020B0606030504020204" pitchFamily="34" charset="0"/>
              </a:rPr>
              <a:t>Get the temperature right, set it to 60°C for storage hot water systems and no more than 50°C on instantaneous systems.</a:t>
            </a:r>
          </a:p>
          <a:p>
            <a:pPr marL="171450" indent="-171450" algn="l">
              <a:buFont typeface="Arial" panose="020B0604020202020204" pitchFamily="34" charset="0"/>
              <a:buChar char="•"/>
            </a:pPr>
            <a:r>
              <a:rPr lang="en-US" b="0" i="0" dirty="0">
                <a:solidFill>
                  <a:srgbClr val="212529"/>
                </a:solidFill>
                <a:effectLst/>
                <a:latin typeface="Open Sans" panose="020B0606030504020204" pitchFamily="34" charset="0"/>
              </a:rPr>
              <a:t>Give your hot water a holiday. If you're away for more than a week, turning off your storage hot water system saves money and energy. </a:t>
            </a:r>
          </a:p>
          <a:p>
            <a:pPr marL="171450" indent="-171450" algn="l">
              <a:buFont typeface="Arial" panose="020B0604020202020204" pitchFamily="34" charset="0"/>
              <a:buChar char="•"/>
            </a:pPr>
            <a:r>
              <a:rPr lang="en-US" b="0" i="0" dirty="0">
                <a:solidFill>
                  <a:srgbClr val="212529"/>
                </a:solidFill>
                <a:effectLst/>
                <a:latin typeface="Open Sans" panose="020B0606030504020204" pitchFamily="34" charset="0"/>
              </a:rPr>
              <a:t>When turning it back on allow time for the water to become hot enough to kill any bacteria that may have grown. </a:t>
            </a:r>
          </a:p>
          <a:p>
            <a:pPr marL="171450" indent="-171450" algn="l">
              <a:buFont typeface="Arial" panose="020B0604020202020204" pitchFamily="34" charset="0"/>
              <a:buChar char="•"/>
            </a:pPr>
            <a:r>
              <a:rPr lang="en-US" b="0" i="0" dirty="0">
                <a:solidFill>
                  <a:srgbClr val="212529"/>
                </a:solidFill>
                <a:effectLst/>
                <a:latin typeface="Open Sans" panose="020B0606030504020204" pitchFamily="34" charset="0"/>
              </a:rPr>
              <a:t>The water must remain above 60°C for at least 35 minutes before you can safely use it. It could take several hours to reach this temperature.</a:t>
            </a:r>
          </a:p>
          <a:p>
            <a:pPr marL="0" indent="0" algn="l">
              <a:buFont typeface="Arial" panose="020B0604020202020204" pitchFamily="34" charset="0"/>
              <a:buNone/>
            </a:pPr>
            <a:endParaRPr lang="en-US" b="0" i="0" dirty="0">
              <a:solidFill>
                <a:srgbClr val="212529"/>
              </a:solidFill>
              <a:effectLst/>
              <a:latin typeface="Open Sans" panose="020B0606030504020204" pitchFamily="34" charset="0"/>
            </a:endParaRPr>
          </a:p>
          <a:p>
            <a:pPr marL="0" indent="0" algn="l">
              <a:buFont typeface="Arial" panose="020B0604020202020204" pitchFamily="34" charset="0"/>
              <a:buNone/>
            </a:pPr>
            <a:r>
              <a:rPr lang="en-US" b="1" i="0" dirty="0">
                <a:solidFill>
                  <a:srgbClr val="212529"/>
                </a:solidFill>
                <a:effectLst/>
                <a:latin typeface="Open Sans" panose="020B0606030504020204" pitchFamily="34" charset="0"/>
              </a:rPr>
              <a:t>Replacing a hot water system. </a:t>
            </a:r>
          </a:p>
          <a:p>
            <a:pPr marL="171450" indent="-171450" algn="l">
              <a:buFont typeface="Arial" panose="020B0604020202020204" pitchFamily="34" charset="0"/>
              <a:buChar char="•"/>
            </a:pPr>
            <a:r>
              <a:rPr lang="en-US" b="0" i="0" dirty="0">
                <a:solidFill>
                  <a:srgbClr val="212529"/>
                </a:solidFill>
                <a:effectLst/>
                <a:latin typeface="Open Sans" panose="020B0606030504020204" pitchFamily="34" charset="0"/>
              </a:rPr>
              <a:t>If your system fails, replacing it with a suitable energy-efficient model can reduce energy use. </a:t>
            </a:r>
          </a:p>
          <a:p>
            <a:pPr marL="171450" indent="-171450" algn="l">
              <a:buFont typeface="Arial" panose="020B0604020202020204" pitchFamily="34" charset="0"/>
              <a:buChar char="•"/>
            </a:pPr>
            <a:r>
              <a:rPr lang="en-US" b="0" i="0" dirty="0">
                <a:solidFill>
                  <a:srgbClr val="212529"/>
                </a:solidFill>
                <a:effectLst/>
                <a:latin typeface="Open Sans" panose="020B0606030504020204" pitchFamily="34" charset="0"/>
              </a:rPr>
              <a:t>The higher star rating the better.</a:t>
            </a:r>
          </a:p>
          <a:p>
            <a:pPr marL="171450" indent="-171450" algn="l">
              <a:buFont typeface="Arial" panose="020B0604020202020204" pitchFamily="34" charset="0"/>
              <a:buChar char="•"/>
            </a:pPr>
            <a:r>
              <a:rPr lang="en-US" b="0" i="0" dirty="0">
                <a:solidFill>
                  <a:srgbClr val="212529"/>
                </a:solidFill>
                <a:effectLst/>
                <a:latin typeface="Open Sans" panose="020B0606030504020204" pitchFamily="34" charset="0"/>
              </a:rPr>
              <a:t>If you have solar panels – it makes sense to have an electric hot water system, preferable a heat pump and have it heat up during the day. </a:t>
            </a:r>
          </a:p>
          <a:p>
            <a:pPr marL="0" indent="0" algn="l">
              <a:buFont typeface="Arial" panose="020B0604020202020204" pitchFamily="34" charset="0"/>
              <a:buNone/>
            </a:pPr>
            <a:endParaRPr lang="en-US" b="0" i="0" dirty="0">
              <a:solidFill>
                <a:srgbClr val="212529"/>
              </a:solidFill>
              <a:effectLst/>
              <a:latin typeface="Open Sans" panose="020B0606030504020204" pitchFamily="34" charset="0"/>
            </a:endParaRPr>
          </a:p>
          <a:p>
            <a:pPr algn="l"/>
            <a:r>
              <a:rPr lang="en-US" b="1" i="0" dirty="0">
                <a:solidFill>
                  <a:srgbClr val="212529"/>
                </a:solidFill>
                <a:effectLst/>
                <a:latin typeface="Open Sans" panose="020B0606030504020204" pitchFamily="34" charset="0"/>
              </a:rPr>
              <a:t>Does anybody have a pool? </a:t>
            </a:r>
            <a:r>
              <a:rPr lang="en-US" b="0" i="0" dirty="0">
                <a:solidFill>
                  <a:srgbClr val="212529"/>
                </a:solidFill>
                <a:effectLst/>
                <a:latin typeface="Open Sans" panose="020B0606030504020204" pitchFamily="34" charset="0"/>
              </a:rPr>
              <a:t>(</a:t>
            </a:r>
            <a:r>
              <a:rPr lang="en-US" b="0" i="1" dirty="0">
                <a:solidFill>
                  <a:srgbClr val="212529"/>
                </a:solidFill>
                <a:effectLst/>
                <a:latin typeface="Open Sans" panose="020B0606030504020204" pitchFamily="34" charset="0"/>
              </a:rPr>
              <a:t>if yes go through below</a:t>
            </a:r>
            <a:r>
              <a:rPr lang="en-US" b="0" i="0" dirty="0">
                <a:solidFill>
                  <a:srgbClr val="212529"/>
                </a:solidFill>
                <a:effectLst/>
                <a:latin typeface="Open Sans" panose="020B0606030504020204" pitchFamily="34" charset="0"/>
              </a:rPr>
              <a:t>) </a:t>
            </a:r>
          </a:p>
          <a:p>
            <a:pPr marL="171450" indent="-171450" algn="l">
              <a:buFont typeface="Arial" panose="020B0604020202020204" pitchFamily="34" charset="0"/>
              <a:buChar char="•"/>
            </a:pPr>
            <a:r>
              <a:rPr lang="en-US" b="0" i="0" dirty="0">
                <a:solidFill>
                  <a:srgbClr val="212529"/>
                </a:solidFill>
                <a:effectLst/>
                <a:latin typeface="Open Sans" panose="020B0606030504020204" pitchFamily="34" charset="0"/>
              </a:rPr>
              <a:t>An in-ground pool can use 30% of your household's energy - using more than your washing machine, clothes dryer and dishwasher combined. </a:t>
            </a:r>
          </a:p>
          <a:p>
            <a:pPr marL="171450" indent="-171450" algn="l">
              <a:buFont typeface="Arial" panose="020B0604020202020204" pitchFamily="34" charset="0"/>
              <a:buChar char="•"/>
            </a:pPr>
            <a:r>
              <a:rPr lang="en-US" b="0" i="0" dirty="0">
                <a:solidFill>
                  <a:srgbClr val="212529"/>
                </a:solidFill>
                <a:effectLst/>
                <a:latin typeface="Open Sans" panose="020B0606030504020204" pitchFamily="34" charset="0"/>
              </a:rPr>
              <a:t>Keep your energy costs down by selecting a minimum </a:t>
            </a:r>
            <a:r>
              <a:rPr lang="en-US" b="0" i="0" u="sng" dirty="0">
                <a:solidFill>
                  <a:srgbClr val="B03501"/>
                </a:solidFill>
                <a:effectLst/>
                <a:latin typeface="Open Sans" panose="020B0606030504020204" pitchFamily="34" charset="0"/>
                <a:hlinkClick r:id="rId3"/>
              </a:rPr>
              <a:t>5-star energy-efficient pool pump</a:t>
            </a:r>
            <a:r>
              <a:rPr lang="en-US" b="0" i="0" dirty="0">
                <a:solidFill>
                  <a:srgbClr val="212529"/>
                </a:solidFill>
                <a:effectLst/>
                <a:latin typeface="Open Sans" panose="020B0606030504020204" pitchFamily="34" charset="0"/>
              </a:rPr>
              <a:t> at the smallest pump size effective for your pool or spa. </a:t>
            </a:r>
          </a:p>
          <a:p>
            <a:pPr marL="171450" indent="-171450" algn="l">
              <a:buFont typeface="Arial" panose="020B0604020202020204" pitchFamily="34" charset="0"/>
              <a:buChar char="•"/>
            </a:pPr>
            <a:r>
              <a:rPr lang="en-US" b="0" i="0" dirty="0">
                <a:solidFill>
                  <a:srgbClr val="212529"/>
                </a:solidFill>
                <a:effectLst/>
                <a:latin typeface="Open Sans" panose="020B0606030504020204" pitchFamily="34" charset="0"/>
              </a:rPr>
              <a:t>Run your pump at the lowest recommended speed. </a:t>
            </a:r>
          </a:p>
          <a:p>
            <a:pPr marL="171450" indent="-171450" algn="l">
              <a:buFont typeface="Arial" panose="020B0604020202020204" pitchFamily="34" charset="0"/>
              <a:buChar char="•"/>
            </a:pPr>
            <a:r>
              <a:rPr lang="en-US" b="0" i="0" dirty="0">
                <a:solidFill>
                  <a:srgbClr val="212529"/>
                </a:solidFill>
                <a:effectLst/>
                <a:latin typeface="Open Sans" panose="020B0606030504020204" pitchFamily="34" charset="0"/>
              </a:rPr>
              <a:t>A good quality cover also reduces the need for heating in cooler climates.</a:t>
            </a:r>
          </a:p>
          <a:p>
            <a:pPr marL="0" indent="0" algn="l">
              <a:buFont typeface="Arial" panose="020B0604020202020204" pitchFamily="34" charset="0"/>
              <a:buNone/>
            </a:pPr>
            <a:endParaRPr lang="en-US" b="0" i="0" dirty="0">
              <a:solidFill>
                <a:srgbClr val="212529"/>
              </a:solidFill>
              <a:effectLst/>
              <a:latin typeface="Open Sans" panose="020B0606030504020204" pitchFamily="34" charset="0"/>
            </a:endParaRPr>
          </a:p>
          <a:p>
            <a:pPr marL="0" indent="0" algn="l">
              <a:buFont typeface="Arial" panose="020B0604020202020204" pitchFamily="34" charset="0"/>
              <a:buNone/>
            </a:pPr>
            <a:r>
              <a:rPr lang="en-AU" dirty="0"/>
              <a:t>ref: https://www.energy.gov.au/households/household-guides/life-stages-advice/outdoor-living-guide</a:t>
            </a:r>
            <a:endParaRPr lang="en-US" b="0" i="0" dirty="0">
              <a:solidFill>
                <a:srgbClr val="212529"/>
              </a:solidFill>
              <a:effectLst/>
              <a:latin typeface="Open Sans" panose="020B0606030504020204" pitchFamily="34" charset="0"/>
            </a:endParaRPr>
          </a:p>
          <a:p>
            <a:endParaRPr lang="en-AU" dirty="0"/>
          </a:p>
        </p:txBody>
      </p:sp>
      <p:sp>
        <p:nvSpPr>
          <p:cNvPr id="4" name="Slide Number Placeholder 3"/>
          <p:cNvSpPr>
            <a:spLocks noGrp="1"/>
          </p:cNvSpPr>
          <p:nvPr>
            <p:ph type="sldNum" sz="quarter" idx="5"/>
          </p:nvPr>
        </p:nvSpPr>
        <p:spPr/>
        <p:txBody>
          <a:bodyPr/>
          <a:lstStyle/>
          <a:p>
            <a:fld id="{850A546D-8EF9-4AE8-9305-40F01FFF42A3}" type="slidenum">
              <a:rPr lang="en-AU" smtClean="0"/>
              <a:t>21</a:t>
            </a:fld>
            <a:endParaRPr lang="en-AU"/>
          </a:p>
        </p:txBody>
      </p:sp>
    </p:spTree>
    <p:extLst>
      <p:ext uri="{BB962C8B-B14F-4D97-AF65-F5344CB8AC3E}">
        <p14:creationId xmlns:p14="http://schemas.microsoft.com/office/powerpoint/2010/main" val="11479198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AU" b="1" dirty="0"/>
              <a:t>SPEAKER NOTES: </a:t>
            </a:r>
          </a:p>
          <a:p>
            <a:endParaRPr lang="en-AU" dirty="0"/>
          </a:p>
          <a:p>
            <a:pPr algn="l"/>
            <a:r>
              <a:rPr lang="en-US" b="0" i="0" dirty="0">
                <a:solidFill>
                  <a:srgbClr val="185564"/>
                </a:solidFill>
                <a:effectLst/>
                <a:latin typeface="+mn-lt"/>
              </a:rPr>
              <a:t>Lighting is approximately 5% of your household energy use – here’s some tips to reduce your lighting</a:t>
            </a:r>
          </a:p>
          <a:p>
            <a:pPr marL="171450" indent="-171450" algn="l">
              <a:buFont typeface="Arial" panose="020B0604020202020204" pitchFamily="34" charset="0"/>
              <a:buChar char="•"/>
            </a:pPr>
            <a:r>
              <a:rPr lang="en-US" b="0" i="0" dirty="0">
                <a:solidFill>
                  <a:srgbClr val="212529"/>
                </a:solidFill>
                <a:effectLst/>
                <a:latin typeface="+mn-lt"/>
              </a:rPr>
              <a:t>Use natural light when possible (via a window). </a:t>
            </a:r>
          </a:p>
          <a:p>
            <a:pPr marL="171450" indent="-171450" algn="l">
              <a:buFont typeface="Arial" panose="020B0604020202020204" pitchFamily="34" charset="0"/>
              <a:buChar char="•"/>
            </a:pPr>
            <a:r>
              <a:rPr lang="en-US" b="0" i="0" dirty="0">
                <a:solidFill>
                  <a:srgbClr val="212529"/>
                </a:solidFill>
                <a:effectLst/>
                <a:latin typeface="+mn-lt"/>
              </a:rPr>
              <a:t>Lighter coloured furnishings and reflective surfaces also reduce the need for artificial lighting.</a:t>
            </a:r>
          </a:p>
          <a:p>
            <a:pPr marL="171450" indent="-171450" algn="l">
              <a:buFont typeface="Arial" panose="020B0604020202020204" pitchFamily="34" charset="0"/>
              <a:buChar char="•"/>
            </a:pPr>
            <a:r>
              <a:rPr lang="en-US" b="0" i="0" dirty="0">
                <a:solidFill>
                  <a:srgbClr val="212529"/>
                </a:solidFill>
                <a:effectLst/>
                <a:latin typeface="+mn-lt"/>
              </a:rPr>
              <a:t>Use lights efficiently. Use reading lamps rather than lighting a whole room. </a:t>
            </a:r>
          </a:p>
          <a:p>
            <a:pPr marL="171450" indent="-171450" algn="l">
              <a:buFont typeface="Arial" panose="020B0604020202020204" pitchFamily="34" charset="0"/>
              <a:buChar char="•"/>
            </a:pPr>
            <a:r>
              <a:rPr lang="en-US" b="0" i="0" dirty="0">
                <a:solidFill>
                  <a:srgbClr val="212529"/>
                </a:solidFill>
                <a:effectLst/>
                <a:latin typeface="+mn-lt"/>
              </a:rPr>
              <a:t>Switch lights off when you leave the room and consider sensors for outdoor lights.</a:t>
            </a:r>
          </a:p>
          <a:p>
            <a:pPr marL="171450" indent="-171450" algn="l">
              <a:buFont typeface="Arial" panose="020B0604020202020204" pitchFamily="34" charset="0"/>
              <a:buChar char="•"/>
            </a:pPr>
            <a:r>
              <a:rPr lang="en-US" b="0" i="0" dirty="0">
                <a:solidFill>
                  <a:srgbClr val="212529"/>
                </a:solidFill>
                <a:effectLst/>
                <a:latin typeface="+mn-lt"/>
              </a:rPr>
              <a:t>Switch to energy-efficient LED lighting - LEDs use around 80% less energy than old-style bulbs and last longer too.</a:t>
            </a:r>
          </a:p>
          <a:p>
            <a:endParaRPr lang="en-GB" dirty="0"/>
          </a:p>
          <a:p>
            <a:r>
              <a:rPr lang="en-GB" sz="1200" b="0" i="0" kern="1200" dirty="0">
                <a:solidFill>
                  <a:schemeClr val="tx1"/>
                </a:solidFill>
                <a:effectLst/>
                <a:latin typeface="+mn-lt"/>
                <a:ea typeface="+mn-ea"/>
                <a:cs typeface="+mn-cs"/>
              </a:rPr>
              <a:t>Energy efficient light globes give you the most light for the electricity used. Use the lowest wattage you can for the space.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hlinkClick r:id="rId3"/>
              </a:rPr>
              <a:t>https://www.sa.gov.au/topics/energy-and-environment/using-saving-energy/lighting</a:t>
            </a:r>
            <a:r>
              <a:rPr lang="en-GB" dirty="0"/>
              <a:t> </a:t>
            </a:r>
          </a:p>
          <a:p>
            <a:pPr marL="171450" indent="-171450" algn="l">
              <a:buFont typeface="Arial" panose="020B0604020202020204" pitchFamily="34" charset="0"/>
              <a:buChar char="•"/>
            </a:pPr>
            <a:endParaRPr lang="en-US" b="0" i="0" dirty="0">
              <a:solidFill>
                <a:srgbClr val="212529"/>
              </a:solidFill>
              <a:effectLst/>
              <a:latin typeface="+mn-lt"/>
            </a:endParaRPr>
          </a:p>
          <a:p>
            <a:endParaRPr lang="en-AU" dirty="0"/>
          </a:p>
        </p:txBody>
      </p:sp>
      <p:sp>
        <p:nvSpPr>
          <p:cNvPr id="4" name="Slide Number Placeholder 3"/>
          <p:cNvSpPr>
            <a:spLocks noGrp="1"/>
          </p:cNvSpPr>
          <p:nvPr>
            <p:ph type="sldNum" sz="quarter" idx="5"/>
          </p:nvPr>
        </p:nvSpPr>
        <p:spPr/>
        <p:txBody>
          <a:bodyPr/>
          <a:lstStyle/>
          <a:p>
            <a:fld id="{850A546D-8EF9-4AE8-9305-40F01FFF42A3}" type="slidenum">
              <a:rPr lang="en-AU" smtClean="0"/>
              <a:t>22</a:t>
            </a:fld>
            <a:endParaRPr lang="en-AU"/>
          </a:p>
        </p:txBody>
      </p:sp>
    </p:spTree>
    <p:extLst>
      <p:ext uri="{BB962C8B-B14F-4D97-AF65-F5344CB8AC3E}">
        <p14:creationId xmlns:p14="http://schemas.microsoft.com/office/powerpoint/2010/main" val="26585892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CE365-5FCD-24DA-70A9-24C524C0CC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D551D3-90B5-9102-1EEA-7CE74E371E0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B0D0319-5D5B-94AD-9225-7F584EA2A4AF}"/>
              </a:ext>
            </a:extLst>
          </p:cNvPr>
          <p:cNvSpPr>
            <a:spLocks noGrp="1"/>
          </p:cNvSpPr>
          <p:nvPr>
            <p:ph type="body" idx="1"/>
          </p:nvPr>
        </p:nvSpPr>
        <p:spPr/>
        <p:txBody>
          <a:bodyPr/>
          <a:lstStyle/>
          <a:p>
            <a:r>
              <a:rPr lang="en-AU" b="1" dirty="0">
                <a:latin typeface="+mn-lt"/>
              </a:rPr>
              <a:t>SPEAKER NOTES:</a:t>
            </a:r>
          </a:p>
          <a:p>
            <a:r>
              <a:rPr lang="en-AU" b="0" dirty="0">
                <a:latin typeface="+mn-lt"/>
              </a:rPr>
              <a:t>Let’s recap - The temperature settings on your appliances can increase your energy bills, so it’s a good idea to c</a:t>
            </a:r>
            <a:r>
              <a:rPr lang="en-US" b="0" i="0" dirty="0">
                <a:solidFill>
                  <a:srgbClr val="000000"/>
                </a:solidFill>
                <a:effectLst/>
                <a:latin typeface="+mn-lt"/>
              </a:rPr>
              <a:t>heck your temperature settings and make sure they are working for you.  </a:t>
            </a:r>
          </a:p>
          <a:p>
            <a:pPr algn="l"/>
            <a:r>
              <a:rPr lang="en-US" b="0" i="0" dirty="0">
                <a:solidFill>
                  <a:srgbClr val="000000"/>
                </a:solidFill>
                <a:effectLst/>
                <a:latin typeface="+mn-lt"/>
              </a:rPr>
              <a:t>Let’s have a look at the Australian government's recommended settings: </a:t>
            </a:r>
          </a:p>
          <a:p>
            <a:pPr marL="171450" indent="-171450" algn="l">
              <a:buFont typeface="Arial" panose="020B0604020202020204" pitchFamily="34" charset="0"/>
              <a:buChar char="•"/>
            </a:pPr>
            <a:r>
              <a:rPr lang="en-US" b="1" i="0" dirty="0">
                <a:solidFill>
                  <a:srgbClr val="000000"/>
                </a:solidFill>
                <a:effectLst/>
                <a:latin typeface="+mn-lt"/>
              </a:rPr>
              <a:t>For hot water systems: </a:t>
            </a:r>
            <a:endParaRPr lang="en-US" b="0" i="0" dirty="0">
              <a:solidFill>
                <a:srgbClr val="000000"/>
              </a:solidFill>
              <a:effectLst/>
              <a:latin typeface="+mn-lt"/>
            </a:endParaRPr>
          </a:p>
          <a:p>
            <a:pPr marL="0" lvl="0" indent="0" algn="l">
              <a:buFont typeface="Arial" panose="020B0604020202020204" pitchFamily="34" charset="0"/>
              <a:buNone/>
            </a:pPr>
            <a:r>
              <a:rPr lang="en-US" b="0" i="0" dirty="0">
                <a:solidFill>
                  <a:srgbClr val="000000"/>
                </a:solidFill>
                <a:effectLst/>
                <a:latin typeface="+mn-lt"/>
              </a:rPr>
              <a:t>- 60 degrees Celsius for storage hot water systems</a:t>
            </a:r>
          </a:p>
          <a:p>
            <a:pPr marL="0" lvl="0" indent="0" algn="l">
              <a:buFont typeface="Arial" panose="020B0604020202020204" pitchFamily="34" charset="0"/>
              <a:buNone/>
            </a:pPr>
            <a:r>
              <a:rPr lang="en-US" b="0" i="0" dirty="0">
                <a:solidFill>
                  <a:srgbClr val="000000"/>
                </a:solidFill>
                <a:effectLst/>
                <a:latin typeface="+mn-lt"/>
              </a:rPr>
              <a:t>- Or no more than 50 degrees Celsius on continuous flow hot water systems</a:t>
            </a:r>
          </a:p>
          <a:p>
            <a:pPr marL="171450" indent="-171450" algn="l">
              <a:buFont typeface="Arial" panose="020B0604020202020204" pitchFamily="34" charset="0"/>
              <a:buChar char="•"/>
            </a:pPr>
            <a:r>
              <a:rPr lang="en-US" b="1" i="0" dirty="0">
                <a:solidFill>
                  <a:srgbClr val="000000"/>
                </a:solidFill>
                <a:effectLst/>
                <a:latin typeface="+mn-lt"/>
              </a:rPr>
              <a:t>For air conditioners: </a:t>
            </a:r>
          </a:p>
          <a:p>
            <a:pPr algn="l"/>
            <a:r>
              <a:rPr lang="en-US" b="0" i="0" dirty="0">
                <a:solidFill>
                  <a:srgbClr val="000000"/>
                </a:solidFill>
                <a:effectLst/>
                <a:latin typeface="+mn-lt"/>
              </a:rPr>
              <a:t>- 24 degrees Celsius and 27 degrees Celsius for cooling (in summer)</a:t>
            </a:r>
          </a:p>
          <a:p>
            <a:pPr algn="l">
              <a:buFont typeface="Arial" panose="020B0604020202020204" pitchFamily="34" charset="0"/>
              <a:buNone/>
            </a:pPr>
            <a:r>
              <a:rPr lang="en-US" b="0" i="0" dirty="0">
                <a:solidFill>
                  <a:srgbClr val="000000"/>
                </a:solidFill>
                <a:effectLst/>
                <a:latin typeface="+mn-lt"/>
              </a:rPr>
              <a:t>- Between 18 degrees Celsius and 21 degrees Celsius for heating (in winter)</a:t>
            </a:r>
          </a:p>
          <a:p>
            <a:pPr marL="171450" indent="-171450" algn="l">
              <a:buFont typeface="Arial" panose="020B0604020202020204" pitchFamily="34" charset="0"/>
              <a:buChar char="•"/>
            </a:pPr>
            <a:r>
              <a:rPr lang="en-US" b="1" i="0" dirty="0">
                <a:solidFill>
                  <a:srgbClr val="000000"/>
                </a:solidFill>
                <a:effectLst/>
                <a:latin typeface="+mn-lt"/>
              </a:rPr>
              <a:t>For washing machines:</a:t>
            </a:r>
          </a:p>
          <a:p>
            <a:pPr algn="l">
              <a:buFont typeface="Arial" panose="020B0604020202020204" pitchFamily="34" charset="0"/>
              <a:buNone/>
            </a:pPr>
            <a:r>
              <a:rPr lang="en-US" b="0" i="0" dirty="0">
                <a:solidFill>
                  <a:srgbClr val="000000"/>
                </a:solidFill>
                <a:effectLst/>
                <a:latin typeface="+mn-lt"/>
              </a:rPr>
              <a:t>- Use a cold-water cycle</a:t>
            </a:r>
          </a:p>
          <a:p>
            <a:pPr algn="l">
              <a:buFont typeface="Arial" panose="020B0604020202020204" pitchFamily="34" charset="0"/>
              <a:buNone/>
            </a:pPr>
            <a:r>
              <a:rPr lang="en-US" b="0" i="0" dirty="0">
                <a:solidFill>
                  <a:srgbClr val="000000"/>
                </a:solidFill>
                <a:effectLst/>
                <a:latin typeface="+mn-lt"/>
              </a:rPr>
              <a:t>- If you must use hot water, keep it below 60 degrees Celsius — a hot cycle can use up to 10 times more energy than a cold wash.</a:t>
            </a:r>
          </a:p>
          <a:p>
            <a:pPr algn="l">
              <a:buFont typeface="Arial" panose="020B0604020202020204" pitchFamily="34" charset="0"/>
              <a:buNone/>
            </a:pPr>
            <a:endParaRPr lang="en-US" b="0" i="1" dirty="0">
              <a:solidFill>
                <a:srgbClr val="000000"/>
              </a:solidFill>
              <a:effectLst/>
              <a:latin typeface="+mn-lt"/>
            </a:endParaRPr>
          </a:p>
          <a:p>
            <a:pPr algn="l">
              <a:buFont typeface="Arial" panose="020B0604020202020204" pitchFamily="34" charset="0"/>
              <a:buNone/>
            </a:pPr>
            <a:r>
              <a:rPr lang="en-US" b="0" i="1" dirty="0">
                <a:solidFill>
                  <a:srgbClr val="000000"/>
                </a:solidFill>
                <a:effectLst/>
                <a:latin typeface="+mn-lt"/>
              </a:rPr>
              <a:t>(ref: </a:t>
            </a:r>
            <a:r>
              <a:rPr lang="en-US" i="1" dirty="0">
                <a:hlinkClick r:id="rId3"/>
              </a:rPr>
              <a:t>Why are electricity prices rising in July? How can I cut costs? Your energy questions answered - ABC News</a:t>
            </a:r>
            <a:r>
              <a:rPr lang="en-US" i="1" dirty="0"/>
              <a:t>)</a:t>
            </a:r>
            <a:r>
              <a:rPr lang="en-US" b="0" i="1" dirty="0">
                <a:solidFill>
                  <a:srgbClr val="000000"/>
                </a:solidFill>
                <a:effectLst/>
                <a:latin typeface="+mn-lt"/>
              </a:rPr>
              <a:t> </a:t>
            </a:r>
          </a:p>
          <a:p>
            <a:endParaRPr lang="en-AU" dirty="0"/>
          </a:p>
        </p:txBody>
      </p:sp>
      <p:sp>
        <p:nvSpPr>
          <p:cNvPr id="4" name="Slide Number Placeholder 3">
            <a:extLst>
              <a:ext uri="{FF2B5EF4-FFF2-40B4-BE49-F238E27FC236}">
                <a16:creationId xmlns:a16="http://schemas.microsoft.com/office/drawing/2014/main" id="{4DD3C3E9-1EB7-DED3-99D1-18F9682C4740}"/>
              </a:ext>
            </a:extLst>
          </p:cNvPr>
          <p:cNvSpPr>
            <a:spLocks noGrp="1"/>
          </p:cNvSpPr>
          <p:nvPr>
            <p:ph type="sldNum" sz="quarter" idx="5"/>
          </p:nvPr>
        </p:nvSpPr>
        <p:spPr/>
        <p:txBody>
          <a:bodyPr/>
          <a:lstStyle/>
          <a:p>
            <a:fld id="{EC18381E-5E0D-4CB0-B12C-32E9DEB04965}" type="slidenum">
              <a:rPr lang="en-AU" smtClean="0"/>
              <a:t>23</a:t>
            </a:fld>
            <a:endParaRPr lang="en-AU"/>
          </a:p>
        </p:txBody>
      </p:sp>
    </p:spTree>
    <p:extLst>
      <p:ext uri="{BB962C8B-B14F-4D97-AF65-F5344CB8AC3E}">
        <p14:creationId xmlns:p14="http://schemas.microsoft.com/office/powerpoint/2010/main" val="28540723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GB" sz="1200">
                <a:solidFill>
                  <a:schemeClr val="bg2"/>
                </a:solidFill>
              </a:rPr>
              <a:t>5 – Using and buying energy efficient appliances</a:t>
            </a:r>
            <a:endParaRPr lang="en-AU"/>
          </a:p>
        </p:txBody>
      </p:sp>
      <p:sp>
        <p:nvSpPr>
          <p:cNvPr id="4" name="Slide Number Placeholder 3"/>
          <p:cNvSpPr>
            <a:spLocks noGrp="1"/>
          </p:cNvSpPr>
          <p:nvPr>
            <p:ph type="sldNum" sz="quarter" idx="5"/>
          </p:nvPr>
        </p:nvSpPr>
        <p:spPr/>
        <p:txBody>
          <a:bodyPr/>
          <a:lstStyle/>
          <a:p>
            <a:fld id="{850A546D-8EF9-4AE8-9305-40F01FFF42A3}" type="slidenum">
              <a:rPr lang="en-AU" smtClean="0"/>
              <a:t>24</a:t>
            </a:fld>
            <a:endParaRPr lang="en-AU"/>
          </a:p>
        </p:txBody>
      </p:sp>
    </p:spTree>
    <p:extLst>
      <p:ext uri="{BB962C8B-B14F-4D97-AF65-F5344CB8AC3E}">
        <p14:creationId xmlns:p14="http://schemas.microsoft.com/office/powerpoint/2010/main" val="11479767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AU" b="1"/>
              <a:t>SPEAKER NOTES: </a:t>
            </a:r>
          </a:p>
          <a:p>
            <a:endParaRPr lang="en-AU" b="1"/>
          </a:p>
          <a:p>
            <a:pPr algn="l"/>
            <a:r>
              <a:rPr lang="en-US" b="1" i="0">
                <a:solidFill>
                  <a:srgbClr val="185564"/>
                </a:solidFill>
                <a:effectLst/>
                <a:latin typeface="+mn-lt"/>
              </a:rPr>
              <a:t>Appliances are the next biggest cost at about 30% of your household energy use…</a:t>
            </a:r>
          </a:p>
          <a:p>
            <a:pPr marL="0" indent="0" algn="l">
              <a:buFont typeface="Arial" panose="020B0604020202020204" pitchFamily="34" charset="0"/>
              <a:buNone/>
            </a:pPr>
            <a:endParaRPr lang="en-US" b="0" i="0">
              <a:solidFill>
                <a:srgbClr val="212529"/>
              </a:solidFill>
              <a:effectLst/>
              <a:latin typeface="+mn-lt"/>
            </a:endParaRPr>
          </a:p>
          <a:p>
            <a:pPr marL="0" indent="0" algn="l">
              <a:buFont typeface="Arial" panose="020B0604020202020204" pitchFamily="34" charset="0"/>
              <a:buNone/>
            </a:pPr>
            <a:r>
              <a:rPr lang="en-US" b="0" i="0">
                <a:solidFill>
                  <a:srgbClr val="212529"/>
                </a:solidFill>
                <a:effectLst/>
                <a:latin typeface="+mn-lt"/>
              </a:rPr>
              <a:t>What can you do to keep your costs down when you use appliances? </a:t>
            </a:r>
          </a:p>
          <a:p>
            <a:pPr marL="0" indent="0" algn="l">
              <a:buFont typeface="Arial" panose="020B0604020202020204" pitchFamily="34" charset="0"/>
              <a:buNone/>
            </a:pPr>
            <a:r>
              <a:rPr lang="en-US" b="0" i="0">
                <a:solidFill>
                  <a:srgbClr val="212529"/>
                </a:solidFill>
                <a:effectLst/>
                <a:latin typeface="+mn-lt"/>
              </a:rPr>
              <a:t>Your appliances can be both small like a kettle or toaster or big, like a fridge or a dishwasher. </a:t>
            </a:r>
          </a:p>
          <a:p>
            <a:pPr marL="0" indent="0" algn="l">
              <a:buFont typeface="Arial" panose="020B0604020202020204" pitchFamily="34" charset="0"/>
              <a:buNone/>
            </a:pPr>
            <a:r>
              <a:rPr lang="en-US" b="0" i="0">
                <a:solidFill>
                  <a:srgbClr val="212529"/>
                </a:solidFill>
                <a:effectLst/>
                <a:latin typeface="+mn-lt"/>
              </a:rPr>
              <a:t>Did you  know that:</a:t>
            </a:r>
          </a:p>
          <a:p>
            <a:pPr marL="457200" indent="-457200" fontAlgn="base">
              <a:buFont typeface="Arial" panose="020B0604020202020204" pitchFamily="34" charset="0"/>
              <a:buChar char="•"/>
            </a:pPr>
            <a:r>
              <a:rPr lang="en-GB"/>
              <a:t>Standby power can be up to 3% of household use</a:t>
            </a:r>
          </a:p>
          <a:p>
            <a:pPr marL="457200" indent="-457200" fontAlgn="base">
              <a:buFont typeface="Arial" panose="020B0604020202020204" pitchFamily="34" charset="0"/>
              <a:buChar char="•"/>
            </a:pPr>
            <a:r>
              <a:rPr lang="en-GB"/>
              <a:t>fridges &amp; freezers account for 10% of household energy bill</a:t>
            </a:r>
          </a:p>
          <a:p>
            <a:pPr marL="0" indent="0" algn="l">
              <a:buFont typeface="Arial" panose="020B0604020202020204" pitchFamily="34" charset="0"/>
              <a:buNone/>
            </a:pPr>
            <a:endParaRPr lang="en-US" b="0" i="0">
              <a:solidFill>
                <a:srgbClr val="212529"/>
              </a:solidFill>
              <a:effectLst/>
              <a:latin typeface="+mn-lt"/>
            </a:endParaRPr>
          </a:p>
          <a:p>
            <a:pPr marL="0" indent="0" algn="l">
              <a:buFont typeface="Arial" panose="020B0604020202020204" pitchFamily="34" charset="0"/>
              <a:buNone/>
            </a:pPr>
            <a:r>
              <a:rPr lang="en-US" b="1" i="0">
                <a:solidFill>
                  <a:srgbClr val="212529"/>
                </a:solidFill>
                <a:effectLst/>
                <a:latin typeface="+mn-lt"/>
              </a:rPr>
              <a:t>Let’s have a look how you can save on your appliances..</a:t>
            </a:r>
          </a:p>
          <a:p>
            <a:pPr marL="171450" indent="-171450" algn="l">
              <a:buFont typeface="Arial" panose="020B0604020202020204" pitchFamily="34" charset="0"/>
              <a:buChar char="•"/>
            </a:pPr>
            <a:r>
              <a:rPr lang="en-US" b="0" i="0">
                <a:solidFill>
                  <a:srgbClr val="212529"/>
                </a:solidFill>
                <a:effectLst/>
                <a:latin typeface="+mn-lt"/>
              </a:rPr>
              <a:t>Compare the running costs of your appliances, you can use the </a:t>
            </a:r>
            <a:r>
              <a:rPr lang="en-US" b="0" i="0" u="sng">
                <a:solidFill>
                  <a:srgbClr val="0563C1"/>
                </a:solidFill>
                <a:effectLst/>
                <a:latin typeface="+mn-lt"/>
                <a:hlinkClick r:id="rId3">
                  <a:extLst>
                    <a:ext uri="{A12FA001-AC4F-418D-AE19-62706E023703}">
                      <ahyp:hlinkClr xmlns:ahyp="http://schemas.microsoft.com/office/drawing/2018/hyperlinkcolor" val="tx"/>
                    </a:ext>
                  </a:extLst>
                </a:hlinkClick>
              </a:rPr>
              <a:t>Energy </a:t>
            </a:r>
            <a:r>
              <a:rPr lang="en-US" b="0" i="0" u="sng">
                <a:solidFill>
                  <a:schemeClr val="bg1">
                    <a:lumMod val="25000"/>
                  </a:schemeClr>
                </a:solidFill>
                <a:effectLst/>
                <a:latin typeface="+mn-lt"/>
                <a:hlinkClick r:id="rId3">
                  <a:extLst>
                    <a:ext uri="{A12FA001-AC4F-418D-AE19-62706E023703}">
                      <ahyp:hlinkClr xmlns:ahyp="http://schemas.microsoft.com/office/drawing/2018/hyperlinkcolor" val="tx"/>
                    </a:ext>
                  </a:extLst>
                </a:hlinkClick>
              </a:rPr>
              <a:t>Rating</a:t>
            </a:r>
            <a:r>
              <a:rPr lang="en-US" b="0" i="0" u="sng">
                <a:solidFill>
                  <a:schemeClr val="bg1">
                    <a:lumMod val="25000"/>
                  </a:schemeClr>
                </a:solidFill>
                <a:effectLst/>
                <a:latin typeface="+mn-lt"/>
              </a:rPr>
              <a:t> Calculator</a:t>
            </a:r>
            <a:r>
              <a:rPr lang="en-US" b="0" i="0">
                <a:solidFill>
                  <a:schemeClr val="bg1">
                    <a:lumMod val="25000"/>
                  </a:schemeClr>
                </a:solidFill>
                <a:effectLst/>
                <a:latin typeface="+mn-lt"/>
              </a:rPr>
              <a:t> or </a:t>
            </a:r>
            <a:r>
              <a:rPr lang="en-US" b="0" i="0" u="sng">
                <a:solidFill>
                  <a:schemeClr val="bg1">
                    <a:lumMod val="25000"/>
                  </a:schemeClr>
                </a:solidFill>
                <a:effectLst/>
                <a:latin typeface="+mn-lt"/>
              </a:rPr>
              <a:t>Running Cost Calculator (SA Gov</a:t>
            </a:r>
            <a:r>
              <a:rPr lang="en-US" b="0" i="0">
                <a:solidFill>
                  <a:schemeClr val="bg1">
                    <a:lumMod val="25000"/>
                  </a:schemeClr>
                </a:solidFill>
                <a:effectLst/>
                <a:latin typeface="+mn-lt"/>
              </a:rPr>
              <a:t>) </a:t>
            </a:r>
            <a:r>
              <a:rPr lang="en-US" b="0" i="0">
                <a:solidFill>
                  <a:srgbClr val="212529"/>
                </a:solidFill>
                <a:effectLst/>
                <a:latin typeface="+mn-lt"/>
              </a:rPr>
              <a:t>website to compare running costs of appliances, we’ll have a look at this shortly.</a:t>
            </a:r>
          </a:p>
          <a:p>
            <a:pPr marL="171450" indent="-171450" algn="l">
              <a:buFont typeface="Arial" panose="020B0604020202020204" pitchFamily="34" charset="0"/>
              <a:buChar char="•"/>
            </a:pPr>
            <a:r>
              <a:rPr lang="en-US" b="0" i="0">
                <a:solidFill>
                  <a:srgbClr val="212529"/>
                </a:solidFill>
                <a:effectLst/>
                <a:latin typeface="+mn-lt"/>
              </a:rPr>
              <a:t>Where you can, buy energy-efficient appliances. The savings can add up over the life of the appliance to more than a higher purchase price.</a:t>
            </a:r>
          </a:p>
          <a:p>
            <a:pPr marL="171450" indent="-171450" algn="l">
              <a:buFont typeface="Arial" panose="020B0604020202020204" pitchFamily="34" charset="0"/>
              <a:buChar char="•"/>
            </a:pPr>
            <a:r>
              <a:rPr lang="en-US" b="0" i="0">
                <a:solidFill>
                  <a:srgbClr val="212529"/>
                </a:solidFill>
                <a:effectLst/>
                <a:latin typeface="+mn-lt"/>
              </a:rPr>
              <a:t>Washing clothes with cold water can save up to 10 times more energy than a warm wash.</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t>Old fridges &amp; freezers – bad seals, where they are stored etc can use a lot of energy compared to new one. Fuller fridge uses less energy.</a:t>
            </a:r>
            <a:endParaRPr lang="en-US" b="0" i="0">
              <a:solidFill>
                <a:srgbClr val="212529"/>
              </a:solidFill>
              <a:effectLst/>
              <a:latin typeface="+mn-lt"/>
            </a:endParaRPr>
          </a:p>
          <a:p>
            <a:pPr marL="171450" indent="-171450" algn="l">
              <a:buFont typeface="Arial" panose="020B0604020202020204" pitchFamily="34" charset="0"/>
              <a:buChar char="•"/>
            </a:pPr>
            <a:r>
              <a:rPr lang="en-US" b="0" i="0">
                <a:solidFill>
                  <a:srgbClr val="212529"/>
                </a:solidFill>
                <a:effectLst/>
                <a:latin typeface="+mn-lt"/>
              </a:rPr>
              <a:t>Reduce standby power this is when appliances use power when left on, even if not in use, we’ll look at this one more shortly as well.</a:t>
            </a:r>
          </a:p>
          <a:p>
            <a:pPr marL="171450" indent="-171450" algn="l">
              <a:buFont typeface="Arial" panose="020B0604020202020204" pitchFamily="34" charset="0"/>
              <a:buChar char="•"/>
            </a:pPr>
            <a:r>
              <a:rPr lang="en-US" b="1" i="0">
                <a:solidFill>
                  <a:srgbClr val="212529"/>
                </a:solidFill>
                <a:effectLst/>
                <a:latin typeface="+mn-lt"/>
              </a:rPr>
              <a:t>Important Note:</a:t>
            </a:r>
            <a:r>
              <a:rPr lang="en-US" b="0" i="0">
                <a:solidFill>
                  <a:srgbClr val="212529"/>
                </a:solidFill>
                <a:effectLst/>
                <a:latin typeface="+mn-lt"/>
              </a:rPr>
              <a:t> Don't switch off fridges, freezers, security systems and medical equipment to save power.</a:t>
            </a:r>
          </a:p>
          <a:p>
            <a:pPr marL="171450" indent="-171450" algn="l">
              <a:buFont typeface="Arial" panose="020B0604020202020204" pitchFamily="34" charset="0"/>
              <a:buChar char="•"/>
            </a:pPr>
            <a:endParaRPr lang="en-US" b="0" i="0">
              <a:solidFill>
                <a:srgbClr val="212529"/>
              </a:solidFill>
              <a:effectLst/>
              <a:latin typeface="+mn-lt"/>
            </a:endParaRPr>
          </a:p>
          <a:p>
            <a:pPr marL="0" indent="0" algn="l">
              <a:buFont typeface="Arial" panose="020B0604020202020204" pitchFamily="34" charset="0"/>
              <a:buNone/>
            </a:pPr>
            <a:r>
              <a:rPr lang="en-US" b="1" i="0">
                <a:solidFill>
                  <a:srgbClr val="212529"/>
                </a:solidFill>
                <a:effectLst/>
                <a:latin typeface="+mn-lt"/>
              </a:rPr>
              <a:t>Any other ideas?</a:t>
            </a:r>
          </a:p>
          <a:p>
            <a:pPr marL="171450" indent="-171450" algn="l">
              <a:buFont typeface="Arial" panose="020B0604020202020204" pitchFamily="34" charset="0"/>
              <a:buChar char="•"/>
            </a:pPr>
            <a:endParaRPr lang="en-US" b="0" i="0">
              <a:solidFill>
                <a:srgbClr val="212529"/>
              </a:solidFill>
              <a:effectLst/>
              <a:latin typeface="+mn-lt"/>
            </a:endParaRPr>
          </a:p>
          <a:p>
            <a:pPr marL="0" indent="0" algn="l">
              <a:buFont typeface="Arial" panose="020B0604020202020204" pitchFamily="34" charset="0"/>
              <a:buNone/>
            </a:pPr>
            <a:r>
              <a:rPr lang="en-US" b="0" i="0">
                <a:solidFill>
                  <a:srgbClr val="212529"/>
                </a:solidFill>
                <a:effectLst/>
                <a:latin typeface="+mn-lt"/>
              </a:rPr>
              <a:t>Ref: https://calculator.energyrating.gov.au/</a:t>
            </a:r>
          </a:p>
          <a:p>
            <a:pPr marL="0" indent="0" algn="l">
              <a:buFont typeface="Arial" panose="020B0604020202020204" pitchFamily="34" charset="0"/>
              <a:buNone/>
            </a:pPr>
            <a:r>
              <a:rPr lang="en-US" b="0" i="0">
                <a:solidFill>
                  <a:srgbClr val="212529"/>
                </a:solidFill>
                <a:effectLst/>
                <a:latin typeface="+mn-lt"/>
              </a:rPr>
              <a:t>Ref: https://www.sa.gov.au/topics/energy-and-environment/using-saving-energy/calculate-running-costs</a:t>
            </a:r>
          </a:p>
          <a:p>
            <a:endParaRPr lang="en-AU"/>
          </a:p>
        </p:txBody>
      </p:sp>
      <p:sp>
        <p:nvSpPr>
          <p:cNvPr id="4" name="Slide Number Placeholder 3"/>
          <p:cNvSpPr>
            <a:spLocks noGrp="1"/>
          </p:cNvSpPr>
          <p:nvPr>
            <p:ph type="sldNum" sz="quarter" idx="5"/>
          </p:nvPr>
        </p:nvSpPr>
        <p:spPr/>
        <p:txBody>
          <a:bodyPr/>
          <a:lstStyle/>
          <a:p>
            <a:fld id="{EC18381E-5E0D-4CB0-B12C-32E9DEB04965}" type="slidenum">
              <a:rPr lang="en-AU" smtClean="0"/>
              <a:t>25</a:t>
            </a:fld>
            <a:endParaRPr lang="en-AU"/>
          </a:p>
        </p:txBody>
      </p:sp>
    </p:spTree>
    <p:extLst>
      <p:ext uri="{BB962C8B-B14F-4D97-AF65-F5344CB8AC3E}">
        <p14:creationId xmlns:p14="http://schemas.microsoft.com/office/powerpoint/2010/main" val="35077700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b="1">
                <a:highlight>
                  <a:srgbClr val="FFFF00"/>
                </a:highlight>
              </a:rPr>
              <a:t>ACTIVITY: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b="1">
              <a:highlight>
                <a:srgbClr val="FFFF00"/>
              </a:highligh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b="1">
                <a:highlight>
                  <a:srgbClr val="FFFF00"/>
                </a:highlight>
              </a:rPr>
              <a:t>Appliance Card Game</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AU" b="0">
                <a:highlight>
                  <a:srgbClr val="FFFF00"/>
                </a:highlight>
              </a:rPr>
              <a:t>Layout appliance card game on the floor or table in a random order, with the question side facing up (answer side facing down)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AU" b="0">
                <a:highlight>
                  <a:srgbClr val="FFFF00"/>
                </a:highlight>
              </a:rPr>
              <a:t>Depending on the size of the group, this could be a whole room game, or broken into pairs or groups of three.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AU" b="0">
                <a:highlight>
                  <a:srgbClr val="FFFF00"/>
                </a:highlight>
              </a:rPr>
              <a:t>Ask the group to order the cards they’ve been given from lowest to highest electricity use. </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AU" b="0">
              <a:highlight>
                <a:srgbClr val="FFFF00"/>
              </a:highlight>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AU" b="0">
                <a:highlight>
                  <a:srgbClr val="FFFF00"/>
                </a:highlight>
              </a:rPr>
              <a:t>As a group, flip the cards over to reveal their usage. </a:t>
            </a:r>
            <a:endParaRPr lang="en-AU" b="1">
              <a:highlight>
                <a:srgbClr val="FFFF00"/>
              </a:highlight>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AU" b="1">
              <a:highlight>
                <a:srgbClr val="FFFF00"/>
              </a:highlight>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AU" b="1">
                <a:highlight>
                  <a:srgbClr val="FFFF00"/>
                </a:highlight>
              </a:rPr>
              <a:t>NOTE: </a:t>
            </a:r>
            <a:r>
              <a:rPr lang="en-AU" b="0">
                <a:highlight>
                  <a:srgbClr val="FFFF00"/>
                </a:highlight>
              </a:rPr>
              <a:t>The answers are all written out in hours and longer time periods. </a:t>
            </a:r>
            <a:endParaRPr lang="en-AU" b="0"/>
          </a:p>
          <a:p>
            <a:endParaRPr lang="en-AU"/>
          </a:p>
          <a:p>
            <a:r>
              <a:rPr lang="en-AU" b="1"/>
              <a:t>SPEAKER PROMPTS:</a:t>
            </a:r>
          </a:p>
          <a:p>
            <a:r>
              <a:rPr lang="en-US"/>
              <a:t>How close were you to guessing the price cost? </a:t>
            </a:r>
          </a:p>
          <a:p>
            <a:r>
              <a:rPr lang="en-US"/>
              <a:t>Were there any surprises?</a:t>
            </a:r>
          </a:p>
          <a:p>
            <a:endParaRPr lang="en-AU"/>
          </a:p>
        </p:txBody>
      </p:sp>
      <p:sp>
        <p:nvSpPr>
          <p:cNvPr id="4" name="Slide Number Placeholder 3"/>
          <p:cNvSpPr>
            <a:spLocks noGrp="1"/>
          </p:cNvSpPr>
          <p:nvPr>
            <p:ph type="sldNum" sz="quarter" idx="5"/>
          </p:nvPr>
        </p:nvSpPr>
        <p:spPr/>
        <p:txBody>
          <a:bodyPr/>
          <a:lstStyle/>
          <a:p>
            <a:fld id="{850A546D-8EF9-4AE8-9305-40F01FFF42A3}" type="slidenum">
              <a:rPr lang="en-AU" smtClean="0"/>
              <a:t>26</a:t>
            </a:fld>
            <a:endParaRPr lang="en-AU"/>
          </a:p>
        </p:txBody>
      </p:sp>
    </p:spTree>
    <p:extLst>
      <p:ext uri="{BB962C8B-B14F-4D97-AF65-F5344CB8AC3E}">
        <p14:creationId xmlns:p14="http://schemas.microsoft.com/office/powerpoint/2010/main" val="7295597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AU" b="1"/>
              <a:t>SPEAKER PROMPTS: </a:t>
            </a:r>
          </a:p>
          <a:p>
            <a:pPr marL="171450" indent="-171450">
              <a:buFont typeface="Arial" panose="020B0604020202020204" pitchFamily="34" charset="0"/>
              <a:buChar char="•"/>
            </a:pPr>
            <a:r>
              <a:rPr lang="en-AU" b="0"/>
              <a:t>Have you seen these energy ratings before?  Watch short 1min YouTube clip about the Energy Rating scheme</a:t>
            </a:r>
          </a:p>
          <a:p>
            <a:pPr marL="171450" indent="-171450">
              <a:buFont typeface="Arial" panose="020B0604020202020204" pitchFamily="34" charset="0"/>
              <a:buChar char="•"/>
            </a:pPr>
            <a:r>
              <a:rPr lang="en-AU" b="0"/>
              <a:t>Where have you seen them? </a:t>
            </a:r>
          </a:p>
          <a:p>
            <a:pPr marL="171450" indent="-171450">
              <a:buFont typeface="Arial" panose="020B0604020202020204" pitchFamily="34" charset="0"/>
              <a:buChar char="•"/>
            </a:pPr>
            <a:r>
              <a:rPr lang="en-AU" b="0"/>
              <a:t>What do you think they mean? </a:t>
            </a:r>
          </a:p>
          <a:p>
            <a:pPr marL="171450" indent="-171450">
              <a:buFont typeface="Arial" panose="020B0604020202020204" pitchFamily="34" charset="0"/>
              <a:buChar char="•"/>
            </a:pPr>
            <a:r>
              <a:rPr lang="en-AU" b="0"/>
              <a:t>Are there any other labels that you look at when buying an appliance? “Eco, green leaves etc” </a:t>
            </a:r>
          </a:p>
          <a:p>
            <a:endParaRPr lang="en-AU"/>
          </a:p>
          <a:p>
            <a:r>
              <a:rPr lang="en-AU" b="1"/>
              <a:t>SPEAKER NOTES:</a:t>
            </a:r>
            <a:r>
              <a:rPr lang="en-AU"/>
              <a:t>  (If not covered in conversation above, see below…)</a:t>
            </a:r>
          </a:p>
          <a:p>
            <a:pPr marL="171450" indent="-171450">
              <a:buFont typeface="Arial" panose="020B0604020202020204" pitchFamily="34" charset="0"/>
              <a:buChar char="•"/>
            </a:pPr>
            <a:r>
              <a:rPr lang="en-US" b="0" i="0">
                <a:solidFill>
                  <a:srgbClr val="212529"/>
                </a:solidFill>
                <a:effectLst/>
                <a:latin typeface="Open Sans" panose="020B0606030504020204" pitchFamily="34" charset="0"/>
              </a:rPr>
              <a:t>Energy rating labels provide you with information on the energy efficiency of appliances. This is the ONLY label endorsed by Aust Gov – you TRUST this one.</a:t>
            </a:r>
          </a:p>
          <a:p>
            <a:pPr marL="171450" indent="-171450">
              <a:buFont typeface="Arial" panose="020B0604020202020204" pitchFamily="34" charset="0"/>
              <a:buChar char="•"/>
            </a:pPr>
            <a:r>
              <a:rPr lang="en-US" b="0" i="0">
                <a:solidFill>
                  <a:srgbClr val="212529"/>
                </a:solidFill>
                <a:effectLst/>
                <a:latin typeface="Open Sans" panose="020B0606030504020204" pitchFamily="34" charset="0"/>
              </a:rPr>
              <a:t>Energy efficiency refers too how little energy it uses and therefore how you can save energy &amp; money on the appliance. </a:t>
            </a:r>
          </a:p>
          <a:p>
            <a:pPr marL="171450" indent="-171450">
              <a:buFont typeface="Arial" panose="020B0604020202020204" pitchFamily="34" charset="0"/>
              <a:buChar char="•"/>
            </a:pPr>
            <a:r>
              <a:rPr lang="en-US" b="0" i="0">
                <a:solidFill>
                  <a:srgbClr val="212529"/>
                </a:solidFill>
                <a:effectLst/>
                <a:latin typeface="Open Sans" panose="020B0606030504020204" pitchFamily="34" charset="0"/>
              </a:rPr>
              <a:t>The more stars, the more energy efficient the product is compared to other models in its category. </a:t>
            </a:r>
          </a:p>
          <a:p>
            <a:pPr marL="171450" indent="-171450">
              <a:buFont typeface="Arial" panose="020B0604020202020204" pitchFamily="34" charset="0"/>
              <a:buChar char="•"/>
            </a:pPr>
            <a:r>
              <a:rPr lang="en-US" b="0" i="0">
                <a:solidFill>
                  <a:srgbClr val="212529"/>
                </a:solidFill>
                <a:effectLst/>
                <a:latin typeface="Open Sans" panose="020B0606030504020204" pitchFamily="34" charset="0"/>
              </a:rPr>
              <a:t>The Energy Rating Label is supported by the Australian Government  and will cover more household appliances in the future. </a:t>
            </a:r>
          </a:p>
          <a:p>
            <a:endParaRPr lang="en-US" b="0" i="0">
              <a:solidFill>
                <a:srgbClr val="212529"/>
              </a:solidFill>
              <a:effectLst/>
              <a:latin typeface="Open Sans" panose="020B0606030504020204" pitchFamily="34" charset="0"/>
            </a:endParaRPr>
          </a:p>
          <a:p>
            <a:r>
              <a:rPr lang="en-US" b="1" i="0">
                <a:solidFill>
                  <a:srgbClr val="212529"/>
                </a:solidFill>
                <a:effectLst/>
                <a:latin typeface="Open Sans" panose="020B0606030504020204" pitchFamily="34" charset="0"/>
              </a:rPr>
              <a:t>OPTIONAL</a:t>
            </a:r>
          </a:p>
          <a:p>
            <a:r>
              <a:rPr lang="en-US" b="0" i="0">
                <a:solidFill>
                  <a:srgbClr val="212529"/>
                </a:solidFill>
                <a:effectLst/>
                <a:latin typeface="Open Sans" panose="020B0606030504020204" pitchFamily="34" charset="0"/>
              </a:rPr>
              <a:t>Follow the link and watch the video </a:t>
            </a:r>
          </a:p>
          <a:p>
            <a:r>
              <a:rPr lang="en-AU" i="1"/>
              <a:t>Ref: https://www.energyrating.gov.au/</a:t>
            </a:r>
          </a:p>
        </p:txBody>
      </p:sp>
      <p:sp>
        <p:nvSpPr>
          <p:cNvPr id="4" name="Slide Number Placeholder 3"/>
          <p:cNvSpPr>
            <a:spLocks noGrp="1"/>
          </p:cNvSpPr>
          <p:nvPr>
            <p:ph type="sldNum" sz="quarter" idx="5"/>
          </p:nvPr>
        </p:nvSpPr>
        <p:spPr/>
        <p:txBody>
          <a:bodyPr/>
          <a:lstStyle/>
          <a:p>
            <a:fld id="{EC18381E-5E0D-4CB0-B12C-32E9DEB04965}" type="slidenum">
              <a:rPr lang="en-AU" smtClean="0"/>
              <a:t>27</a:t>
            </a:fld>
            <a:endParaRPr lang="en-AU"/>
          </a:p>
        </p:txBody>
      </p:sp>
    </p:spTree>
    <p:extLst>
      <p:ext uri="{BB962C8B-B14F-4D97-AF65-F5344CB8AC3E}">
        <p14:creationId xmlns:p14="http://schemas.microsoft.com/office/powerpoint/2010/main" val="35312791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GB" b="1"/>
              <a:t>SPEAKER NOTES:</a:t>
            </a:r>
            <a:endParaRPr lang="en-AU"/>
          </a:p>
          <a:p>
            <a:r>
              <a:rPr lang="en-AU"/>
              <a:t>Sometimes the purchase cost of a new appliance is really cheap, but it is </a:t>
            </a:r>
            <a:r>
              <a:rPr lang="en-AU" b="1"/>
              <a:t>energy</a:t>
            </a:r>
            <a:r>
              <a:rPr lang="en-AU"/>
              <a:t> </a:t>
            </a:r>
            <a:r>
              <a:rPr lang="en-AU" b="1"/>
              <a:t>inefficient</a:t>
            </a:r>
            <a:r>
              <a:rPr lang="en-AU"/>
              <a:t> and </a:t>
            </a:r>
            <a:r>
              <a:rPr lang="en-AU" b="1"/>
              <a:t>costs a lot to run.</a:t>
            </a:r>
          </a:p>
          <a:p>
            <a:r>
              <a:rPr lang="en-AU"/>
              <a:t>Some appliances costs more when you purchase them but are </a:t>
            </a:r>
            <a:r>
              <a:rPr lang="en-AU" b="1"/>
              <a:t>very efficient </a:t>
            </a:r>
            <a:r>
              <a:rPr lang="en-AU"/>
              <a:t>so it </a:t>
            </a:r>
            <a:r>
              <a:rPr lang="en-AU" b="1"/>
              <a:t>costs a lot less to run</a:t>
            </a:r>
            <a:r>
              <a:rPr lang="en-AU"/>
              <a:t>.</a:t>
            </a:r>
          </a:p>
          <a:p>
            <a:endParaRPr lang="en-AU"/>
          </a:p>
          <a:p>
            <a:r>
              <a:rPr lang="en-AU" b="1"/>
              <a:t>Let’s look at an example:</a:t>
            </a:r>
          </a:p>
          <a:p>
            <a:pPr marL="171450" indent="-171450">
              <a:buFont typeface="Arial" panose="020B0604020202020204" pitchFamily="34" charset="0"/>
              <a:buChar char="•"/>
            </a:pPr>
            <a:r>
              <a:rPr lang="en-AU"/>
              <a:t>A fan heater costs $5 to purchase new, but it has a daily run cost of over $6, so for running for 8 hours a day would cost $550 for your quarterly electricity bill.</a:t>
            </a:r>
          </a:p>
          <a:p>
            <a:pPr marL="171450" indent="-171450">
              <a:buFont typeface="Arial" panose="020B0604020202020204" pitchFamily="34" charset="0"/>
              <a:buChar char="•"/>
            </a:pPr>
            <a:r>
              <a:rPr lang="en-AU"/>
              <a:t>A reverse split system (so you can use it for both cooling and heating) costs $1099 to purchase, but running cost is $2.22 per day. So, for 8 hours a day, it heats/cools a much larger space and only costs a little over $200 for the same quarterly period.</a:t>
            </a:r>
          </a:p>
          <a:p>
            <a:r>
              <a:rPr lang="en-AU" b="1"/>
              <a:t>Why is this? </a:t>
            </a:r>
            <a:r>
              <a:rPr lang="en-AU"/>
              <a:t>This is due to the input power rating; the reverse split system is much more energy efficient.</a:t>
            </a:r>
          </a:p>
          <a:p>
            <a:endParaRPr lang="en-AU"/>
          </a:p>
          <a:p>
            <a:r>
              <a:rPr lang="en-AU"/>
              <a:t>You can use the SA government website to calculate appliance running costs. </a:t>
            </a:r>
          </a:p>
          <a:p>
            <a:r>
              <a:rPr lang="en-GB" u="sng">
                <a:hlinkClick r:id="rId3"/>
              </a:rPr>
              <a:t>SA.GOV.AU - Calculate appliance running costs</a:t>
            </a:r>
            <a:r>
              <a:rPr lang="en-GB"/>
              <a:t> (Appliance input power, how to find this information) </a:t>
            </a:r>
          </a:p>
          <a:p>
            <a:r>
              <a:rPr lang="en-GB"/>
              <a:t>https://www.sa.gov.au/topics/energy-and-environment/using-saving-energy/calculate-running-costs </a:t>
            </a:r>
          </a:p>
          <a:p>
            <a:endParaRPr lang="en-AU"/>
          </a:p>
        </p:txBody>
      </p:sp>
      <p:sp>
        <p:nvSpPr>
          <p:cNvPr id="4" name="Slide Number Placeholder 3"/>
          <p:cNvSpPr>
            <a:spLocks noGrp="1"/>
          </p:cNvSpPr>
          <p:nvPr>
            <p:ph type="sldNum" sz="quarter" idx="5"/>
          </p:nvPr>
        </p:nvSpPr>
        <p:spPr/>
        <p:txBody>
          <a:bodyPr/>
          <a:lstStyle/>
          <a:p>
            <a:fld id="{850A546D-8EF9-4AE8-9305-40F01FFF42A3}" type="slidenum">
              <a:rPr lang="en-AU" smtClean="0"/>
              <a:t>28</a:t>
            </a:fld>
            <a:endParaRPr lang="en-AU"/>
          </a:p>
        </p:txBody>
      </p:sp>
    </p:spTree>
    <p:extLst>
      <p:ext uri="{BB962C8B-B14F-4D97-AF65-F5344CB8AC3E}">
        <p14:creationId xmlns:p14="http://schemas.microsoft.com/office/powerpoint/2010/main" val="2573782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5BB201-0758-B4D6-F746-81CC14977B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46EE7D-4E6D-C4BD-F601-68806074356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9930A49-0F2C-64A1-1C0C-92C37699CA36}"/>
              </a:ext>
            </a:extLst>
          </p:cNvPr>
          <p:cNvSpPr>
            <a:spLocks noGrp="1"/>
          </p:cNvSpPr>
          <p:nvPr>
            <p:ph type="body" idx="1"/>
          </p:nvPr>
        </p:nvSpPr>
        <p:spPr/>
        <p:txBody>
          <a:bodyPr/>
          <a:lstStyle/>
          <a:p>
            <a:r>
              <a:rPr lang="en-GB" b="1"/>
              <a:t>SPEAKER NOTES:</a:t>
            </a:r>
          </a:p>
          <a:p>
            <a:r>
              <a:rPr lang="en-AU"/>
              <a:t>Show SA Gov Calculate Running Costs website </a:t>
            </a:r>
          </a:p>
          <a:p>
            <a:endParaRPr lang="en-AU"/>
          </a:p>
          <a:p>
            <a:r>
              <a:rPr lang="en-AU" b="1"/>
              <a:t>ACTIVITY</a:t>
            </a:r>
            <a:r>
              <a:rPr lang="en-AU"/>
              <a:t>: </a:t>
            </a:r>
          </a:p>
          <a:p>
            <a:pPr marL="171450" indent="-171450">
              <a:buFont typeface="Arial" panose="020B0604020202020204" pitchFamily="34" charset="0"/>
              <a:buChar char="•"/>
            </a:pPr>
            <a:r>
              <a:rPr lang="en-AU"/>
              <a:t>Hand out appliance examples and ask participants to find watts on labels. </a:t>
            </a:r>
          </a:p>
          <a:p>
            <a:pPr marL="171450" indent="-171450">
              <a:buFont typeface="Arial" panose="020B0604020202020204" pitchFamily="34" charset="0"/>
              <a:buChar char="•"/>
            </a:pPr>
            <a:r>
              <a:rPr lang="en-AU"/>
              <a:t>Ask them to tell you the watt and nominate a running time per day.</a:t>
            </a:r>
          </a:p>
          <a:p>
            <a:pPr marL="171450" indent="-171450">
              <a:buFont typeface="Arial" panose="020B0604020202020204" pitchFamily="34" charset="0"/>
              <a:buChar char="•"/>
            </a:pPr>
            <a:r>
              <a:rPr lang="en-AU"/>
              <a:t>Watch the calculations appear and discuss the difference in prices. </a:t>
            </a:r>
          </a:p>
          <a:p>
            <a:endParaRPr lang="en-AU"/>
          </a:p>
          <a:p>
            <a:pPr marL="0" marR="0" lvl="0" indent="0" algn="l" defTabSz="914400" rtl="0" eaLnBrk="1" fontAlgn="auto" latinLnBrk="0" hangingPunct="1">
              <a:lnSpc>
                <a:spcPct val="100000"/>
              </a:lnSpc>
              <a:spcBef>
                <a:spcPts val="0"/>
              </a:spcBef>
              <a:spcAft>
                <a:spcPts val="0"/>
              </a:spcAft>
              <a:buClrTx/>
              <a:buSzTx/>
              <a:buFontTx/>
              <a:buNone/>
              <a:tabLst/>
              <a:defRPr/>
            </a:pPr>
            <a:r>
              <a:rPr lang="en-AU"/>
              <a:t>You can use the </a:t>
            </a:r>
            <a:r>
              <a:rPr lang="en-GB" u="sng">
                <a:hlinkClick r:id="rId3"/>
              </a:rPr>
              <a:t>SA.GOV.AU - Calculate appliance running costs</a:t>
            </a:r>
            <a:r>
              <a:rPr lang="en-GB"/>
              <a:t> (Appliance input power, how to find this information) </a:t>
            </a:r>
          </a:p>
          <a:p>
            <a:r>
              <a:rPr lang="en-AU"/>
              <a:t>Using the heater examples – you need to find the “input” power </a:t>
            </a:r>
          </a:p>
          <a:p>
            <a:endParaRPr lang="en-AU"/>
          </a:p>
          <a:p>
            <a:pPr marL="0" marR="0" lvl="0" indent="0" algn="l" defTabSz="914400" rtl="0" eaLnBrk="1" fontAlgn="auto" latinLnBrk="0" hangingPunct="1">
              <a:lnSpc>
                <a:spcPct val="100000"/>
              </a:lnSpc>
              <a:spcBef>
                <a:spcPts val="0"/>
              </a:spcBef>
              <a:spcAft>
                <a:spcPts val="0"/>
              </a:spcAft>
              <a:buClrTx/>
              <a:buSzTx/>
              <a:buFontTx/>
              <a:buNone/>
              <a:tabLst/>
              <a:defRPr/>
            </a:pPr>
            <a:r>
              <a:rPr lang="en-GB" b="1"/>
              <a:t>SPEAKER NOTES CONTINUED: </a:t>
            </a:r>
            <a:endParaRPr lang="en-AU"/>
          </a:p>
          <a:p>
            <a:r>
              <a:rPr lang="en-AU"/>
              <a:t>To use this calculator, all you need is the input power, a cost of your electricity e.g. 42c per kWh, and then you can change how may hours a day you are going to use this appliance. </a:t>
            </a:r>
          </a:p>
          <a:p>
            <a:r>
              <a:rPr lang="en-AU"/>
              <a:t>You can see the difference in the cost. The cheaper fan heater cost LOTS more to run and heats/cools a much smaller space than the split system.</a:t>
            </a:r>
          </a:p>
          <a:p>
            <a:endParaRPr lang="en-AU"/>
          </a:p>
          <a:p>
            <a:pPr marL="0" indent="0">
              <a:buFont typeface="Arial" panose="020B0604020202020204" pitchFamily="34" charset="0"/>
              <a:buNone/>
            </a:pPr>
            <a:r>
              <a:rPr lang="en-AU" b="1"/>
              <a:t>RESOURCES/ TIPS: </a:t>
            </a:r>
            <a:endParaRPr lang="en-AU"/>
          </a:p>
          <a:p>
            <a:pPr marL="171450" indent="-171450">
              <a:buFontTx/>
              <a:buChar char="-"/>
            </a:pPr>
            <a:r>
              <a:rPr lang="en-AU"/>
              <a:t>Have props available: examples such as downlight and halogen globes, an electric blanket, a small portable blow heater, an old sandwich press. </a:t>
            </a:r>
          </a:p>
          <a:p>
            <a:pPr marL="171450" indent="-171450">
              <a:buFontTx/>
              <a:buChar char="-"/>
            </a:pPr>
            <a:r>
              <a:rPr lang="en-AU"/>
              <a:t>These can be found in your home, in the home of colleagues or at an op shop. </a:t>
            </a:r>
          </a:p>
          <a:p>
            <a:endParaRPr lang="en-AU"/>
          </a:p>
          <a:p>
            <a:r>
              <a:rPr lang="en-AU"/>
              <a:t>Ref: https://www.sa.gov.au/topics/energy-and-environment/using-saving-energy/calculate-running-costs </a:t>
            </a:r>
          </a:p>
          <a:p>
            <a:r>
              <a:rPr lang="en-AU"/>
              <a:t>(include activity suggestion for on-training)</a:t>
            </a:r>
          </a:p>
        </p:txBody>
      </p:sp>
      <p:sp>
        <p:nvSpPr>
          <p:cNvPr id="4" name="Slide Number Placeholder 3">
            <a:extLst>
              <a:ext uri="{FF2B5EF4-FFF2-40B4-BE49-F238E27FC236}">
                <a16:creationId xmlns:a16="http://schemas.microsoft.com/office/drawing/2014/main" id="{7CBBB929-FE71-016C-C50D-68F19E970EF3}"/>
              </a:ext>
            </a:extLst>
          </p:cNvPr>
          <p:cNvSpPr>
            <a:spLocks noGrp="1"/>
          </p:cNvSpPr>
          <p:nvPr>
            <p:ph type="sldNum" sz="quarter" idx="5"/>
          </p:nvPr>
        </p:nvSpPr>
        <p:spPr/>
        <p:txBody>
          <a:bodyPr/>
          <a:lstStyle/>
          <a:p>
            <a:fld id="{850A546D-8EF9-4AE8-9305-40F01FFF42A3}" type="slidenum">
              <a:rPr lang="en-AU" smtClean="0"/>
              <a:t>29</a:t>
            </a:fld>
            <a:endParaRPr lang="en-AU"/>
          </a:p>
        </p:txBody>
      </p:sp>
    </p:spTree>
    <p:extLst>
      <p:ext uri="{BB962C8B-B14F-4D97-AF65-F5344CB8AC3E}">
        <p14:creationId xmlns:p14="http://schemas.microsoft.com/office/powerpoint/2010/main" val="42771301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GB" b="1"/>
              <a:t>SPEAKER NOTES:</a:t>
            </a:r>
          </a:p>
          <a:p>
            <a:r>
              <a:rPr lang="en-GB"/>
              <a:t>When the time comes to buy a new electrical appliance, there are a few things to look out for:</a:t>
            </a:r>
          </a:p>
          <a:p>
            <a:endParaRPr lang="en-GB"/>
          </a:p>
          <a:p>
            <a:r>
              <a:rPr lang="en-GB" b="1"/>
              <a:t>Things to be cautious of </a:t>
            </a:r>
          </a:p>
          <a:p>
            <a:pPr marL="228600" indent="-228600">
              <a:buFont typeface="+mj-lt"/>
              <a:buAutoNum type="arabicPeriod"/>
            </a:pPr>
            <a:r>
              <a:rPr lang="en-GB"/>
              <a:t>Pay day loans and rent to buy schemes may end up costing you much more than the product in the long term. If you miss a loan repayment, the fees are quite high. Rent to buy often charges you much more (sometimes double or more) the value of the product over the rental term.</a:t>
            </a:r>
          </a:p>
          <a:p>
            <a:pPr marL="228600" indent="-228600">
              <a:buFont typeface="+mj-lt"/>
              <a:buAutoNum type="arabicPeriod"/>
            </a:pPr>
            <a:r>
              <a:rPr lang="en-GB"/>
              <a:t>Are there any hidden cost – like delivery and installation? Do you need to buy anything extra to get value out of it? For example, needing different cookware for an induction cooktop? Specific washing liquid for a clothes washer?</a:t>
            </a:r>
          </a:p>
          <a:p>
            <a:pPr marL="228600" indent="-228600">
              <a:buFont typeface="+mj-lt"/>
              <a:buAutoNum type="arabicPeriod"/>
            </a:pPr>
            <a:r>
              <a:rPr lang="en-GB"/>
              <a:t>Beware of junk insurance, like </a:t>
            </a:r>
            <a:r>
              <a:rPr lang="en-GB" u="sng"/>
              <a:t>product or customer care plans</a:t>
            </a:r>
            <a:r>
              <a:rPr lang="en-GB" u="none"/>
              <a:t> </a:t>
            </a:r>
            <a:r>
              <a:rPr lang="en-GB"/>
              <a:t>as these </a:t>
            </a:r>
            <a:r>
              <a:rPr lang="en-US" b="0" i="0">
                <a:solidFill>
                  <a:srgbClr val="0A0A0A"/>
                </a:solidFill>
                <a:effectLst/>
                <a:latin typeface="Google Sans"/>
              </a:rPr>
              <a:t>products are frequently criticized for covering issues that are already protected by Australian Consumer Law (ACL), such as failures within a reasonable period.</a:t>
            </a:r>
          </a:p>
          <a:p>
            <a:pPr marL="228600" indent="-228600">
              <a:buFont typeface="+mj-lt"/>
              <a:buAutoNum type="arabicPeriod"/>
            </a:pPr>
            <a:r>
              <a:rPr lang="en-US" b="0" i="0">
                <a:solidFill>
                  <a:srgbClr val="0A0A0A"/>
                </a:solidFill>
                <a:effectLst/>
                <a:latin typeface="Google Sans"/>
              </a:rPr>
              <a:t>Secondhand appliances may be gifted to you, brought cheaply of marketplace or gumtree, or purchased through a secondhand seller. Although the intention is good and the price is right, these products may cost you more to run in the longer term. Think about fridges with broken seals, energy hungry clothes dryers and plug-in bar heaters. </a:t>
            </a:r>
          </a:p>
          <a:p>
            <a:pPr marL="0" indent="0">
              <a:buFont typeface="+mj-lt"/>
              <a:buNone/>
            </a:pPr>
            <a:endParaRPr lang="en-GB"/>
          </a:p>
          <a:p>
            <a:pPr marL="0" indent="0">
              <a:buFont typeface="+mj-lt"/>
              <a:buNone/>
            </a:pPr>
            <a:r>
              <a:rPr lang="en-GB" b="1"/>
              <a:t>Good things to look out for (that you want)</a:t>
            </a:r>
            <a:endParaRPr lang="en-GB"/>
          </a:p>
          <a:p>
            <a:pPr marL="228600" indent="-228600">
              <a:buAutoNum type="arabicPeriod"/>
            </a:pPr>
            <a:r>
              <a:rPr lang="en-GB"/>
              <a:t>Some stores will price match discounts offered at other stores – this is especially true of larger chains. Do some online research first and go prepared with knowledge to bargain. </a:t>
            </a:r>
          </a:p>
          <a:p>
            <a:pPr marL="228600" indent="-228600">
              <a:buAutoNum type="arabicPeriod"/>
            </a:pPr>
            <a:r>
              <a:rPr lang="en-GB"/>
              <a:t>The No Interest Loan Scheme from Good Shepherd Microfinance is a $2000 loan scheme built for helping people on limited incomes afford essential appliances and service. Whitegoods, laptops, and other appliances are eligible. It is available through community services all around Australia.</a:t>
            </a:r>
          </a:p>
          <a:p>
            <a:pPr marL="228600" indent="-228600">
              <a:buAutoNum type="arabicPeriod"/>
            </a:pPr>
            <a:r>
              <a:rPr lang="en-GB"/>
              <a:t>If you're buying a big and bulky item – can you transport it? Do you have help to move it inside. What do you do with the old appliance? Some large and small retailers will help you with this free of charge – Appliances Online are both completive and offer free delivery and installation. </a:t>
            </a:r>
          </a:p>
          <a:p>
            <a:pPr marL="228600" indent="-228600">
              <a:buAutoNum type="arabicPeriod"/>
            </a:pPr>
            <a:r>
              <a:rPr lang="en-GB"/>
              <a:t>Can you get any: </a:t>
            </a:r>
          </a:p>
          <a:p>
            <a:pPr marL="628650" lvl="1" indent="-171450">
              <a:buFont typeface="Arial" panose="020B0604020202020204" pitchFamily="34" charset="0"/>
              <a:buChar char="•"/>
            </a:pPr>
            <a:r>
              <a:rPr lang="en-GB"/>
              <a:t>Discounts – i.e. RAA membership, or student or pension card. </a:t>
            </a:r>
          </a:p>
          <a:p>
            <a:pPr marL="628650" lvl="1" indent="-171450">
              <a:buFont typeface="Arial" panose="020B0604020202020204" pitchFamily="34" charset="0"/>
              <a:buChar char="•"/>
            </a:pPr>
            <a:r>
              <a:rPr lang="en-GB"/>
              <a:t>Rebate – I.e. REPS – next slide over, or through your council? Many councils offer rebates on electric bikes now – a great alternative to cars, especially over short distances.</a:t>
            </a:r>
          </a:p>
          <a:p>
            <a:pPr marL="628650" lvl="1" indent="-171450">
              <a:buFont typeface="Arial" panose="020B0604020202020204" pitchFamily="34" charset="0"/>
              <a:buChar char="•"/>
            </a:pPr>
            <a:r>
              <a:rPr lang="en-GB"/>
              <a:t>Grants – you might be eligible for a grant to help you purchase items – perhaps you’ve been homeless, in long term hospital care, in a DV situation or are seeing a financial counsellor. Talk to you support providers to ask if you're eligible.  </a:t>
            </a:r>
          </a:p>
          <a:p>
            <a:pPr marL="228600" lvl="0" indent="-228600">
              <a:buAutoNum type="arabicPeriod"/>
            </a:pPr>
            <a:r>
              <a:rPr lang="en-GB"/>
              <a:t>Spoken about already – if the product you're buying has a star rating attached to it – buy the highest star you can afford. It will cost less to run in the long term. </a:t>
            </a:r>
          </a:p>
          <a:p>
            <a:pPr marL="228600" lvl="0" indent="-228600">
              <a:buAutoNum type="arabicPeriod"/>
            </a:pPr>
            <a:endParaRPr lang="en-GB"/>
          </a:p>
          <a:p>
            <a:pPr marL="0" lvl="0" indent="0">
              <a:buNone/>
            </a:pPr>
            <a:r>
              <a:rPr lang="en-GB"/>
              <a:t>Ref: https://goodshep.org.au/services/nils/</a:t>
            </a:r>
            <a:endParaRPr lang="en-AU"/>
          </a:p>
          <a:p>
            <a:endParaRPr lang="en-AU"/>
          </a:p>
        </p:txBody>
      </p:sp>
      <p:sp>
        <p:nvSpPr>
          <p:cNvPr id="4" name="Slide Number Placeholder 3"/>
          <p:cNvSpPr>
            <a:spLocks noGrp="1"/>
          </p:cNvSpPr>
          <p:nvPr>
            <p:ph type="sldNum" sz="quarter" idx="5"/>
          </p:nvPr>
        </p:nvSpPr>
        <p:spPr/>
        <p:txBody>
          <a:bodyPr/>
          <a:lstStyle/>
          <a:p>
            <a:fld id="{850A546D-8EF9-4AE8-9305-40F01FFF42A3}" type="slidenum">
              <a:rPr lang="en-AU" smtClean="0"/>
              <a:t>30</a:t>
            </a:fld>
            <a:endParaRPr lang="en-AU"/>
          </a:p>
        </p:txBody>
      </p:sp>
    </p:spTree>
    <p:extLst>
      <p:ext uri="{BB962C8B-B14F-4D97-AF65-F5344CB8AC3E}">
        <p14:creationId xmlns:p14="http://schemas.microsoft.com/office/powerpoint/2010/main" val="34936334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GB" b="1" dirty="0"/>
              <a:t>SPEAKER NOTES:</a:t>
            </a:r>
            <a:endParaRPr lang="en-GB" dirty="0"/>
          </a:p>
          <a:p>
            <a:pPr marL="171450" indent="-171450">
              <a:buFont typeface="Arial" panose="020B0604020202020204" pitchFamily="34" charset="0"/>
              <a:buChar char="•"/>
            </a:pPr>
            <a:r>
              <a:rPr lang="en-AU" dirty="0"/>
              <a:t>REPS = </a:t>
            </a:r>
            <a:r>
              <a:rPr lang="en-GB" sz="1200" b="0" dirty="0"/>
              <a:t>Retailer Energy Productivity Scheme. </a:t>
            </a:r>
            <a:r>
              <a:rPr lang="en-GB" dirty="0"/>
              <a:t>This is an SA Government scheme that provides incentives for SA households and businesses to save energy.</a:t>
            </a:r>
          </a:p>
          <a:p>
            <a:pPr marL="171450" indent="-171450">
              <a:buFont typeface="Arial" panose="020B0604020202020204" pitchFamily="34" charset="0"/>
              <a:buChar char="•"/>
            </a:pPr>
            <a:r>
              <a:rPr lang="en-GB" dirty="0"/>
              <a:t>You can receive rebates on purchase of new energy efficient appliances.</a:t>
            </a:r>
          </a:p>
          <a:p>
            <a:pPr marL="171450" indent="-171450">
              <a:buFont typeface="Arial" panose="020B0604020202020204" pitchFamily="34" charset="0"/>
              <a:buChar char="•"/>
            </a:pPr>
            <a:r>
              <a:rPr lang="en-US" sz="1800" b="0" i="0" dirty="0">
                <a:solidFill>
                  <a:srgbClr val="000000"/>
                </a:solidFill>
                <a:effectLst/>
                <a:latin typeface="Calibri" panose="020F0502020204030204" pitchFamily="34" charset="0"/>
              </a:rPr>
              <a:t>The current scheme runs from 2026-30. At the time of writing this training, the actual rebate amount and targets for each calendar year have not yet been finalised. This is expected in March 2026, with clearer communication and information available not long after this date.</a:t>
            </a:r>
          </a:p>
          <a:p>
            <a:r>
              <a:rPr lang="en-US" sz="1800" b="1" i="0" dirty="0">
                <a:solidFill>
                  <a:srgbClr val="000000"/>
                </a:solidFill>
                <a:effectLst/>
                <a:latin typeface="Calibri" panose="020F0502020204030204" pitchFamily="34" charset="0"/>
              </a:rPr>
              <a:t>Some services are already available</a:t>
            </a:r>
            <a:r>
              <a:rPr lang="en-US" sz="1800" b="0" i="0" dirty="0">
                <a:solidFill>
                  <a:srgbClr val="000000"/>
                </a:solidFill>
                <a:effectLst/>
                <a:latin typeface="Calibri" panose="020F0502020204030204" pitchFamily="34" charset="0"/>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dirty="0">
                <a:solidFill>
                  <a:srgbClr val="000000"/>
                </a:solidFill>
                <a:effectLst/>
                <a:latin typeface="Calibri" panose="020F0502020204030204" pitchFamily="34" charset="0"/>
              </a:rPr>
              <a:t>It is recommended that if you, or a client, want to seek a REPS service – contact the activity providers  (businesses) on this screen.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If you have difficulty in understanding the process, or can’t find the help you need, feel free to contact Alex from Adelaide Home Energy Assessors and I can help make the connections for you. </a:t>
            </a:r>
          </a:p>
          <a:p>
            <a:endParaRPr lang="en-GB" dirty="0"/>
          </a:p>
          <a:p>
            <a:r>
              <a:rPr lang="en-GB" dirty="0"/>
              <a:t>The three Activity Service Providers are: YESS – Your Energy Saving Solutions, MAC Trade Services and Ecovantage. </a:t>
            </a:r>
            <a:endParaRPr lang="en-AU" dirty="0"/>
          </a:p>
          <a:p>
            <a:endParaRPr lang="en-AU" dirty="0"/>
          </a:p>
        </p:txBody>
      </p:sp>
      <p:sp>
        <p:nvSpPr>
          <p:cNvPr id="4" name="Slide Number Placeholder 3"/>
          <p:cNvSpPr>
            <a:spLocks noGrp="1"/>
          </p:cNvSpPr>
          <p:nvPr>
            <p:ph type="sldNum" sz="quarter" idx="5"/>
          </p:nvPr>
        </p:nvSpPr>
        <p:spPr/>
        <p:txBody>
          <a:bodyPr/>
          <a:lstStyle/>
          <a:p>
            <a:fld id="{850A546D-8EF9-4AE8-9305-40F01FFF42A3}" type="slidenum">
              <a:rPr lang="en-AU" smtClean="0"/>
              <a:t>31</a:t>
            </a:fld>
            <a:endParaRPr lang="en-AU"/>
          </a:p>
        </p:txBody>
      </p:sp>
    </p:spTree>
    <p:extLst>
      <p:ext uri="{BB962C8B-B14F-4D97-AF65-F5344CB8AC3E}">
        <p14:creationId xmlns:p14="http://schemas.microsoft.com/office/powerpoint/2010/main" val="289613581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AU" b="1" dirty="0"/>
              <a:t>SPEAKER NOTES: </a:t>
            </a:r>
            <a:r>
              <a:rPr lang="en-AU" b="0" i="1" dirty="0"/>
              <a:t>(ask if anyone is interested in getting solar panels OR do they have them? Has anyone looked at getting a battery?) </a:t>
            </a:r>
          </a:p>
          <a:p>
            <a:endParaRPr lang="en-US" b="1" i="0" dirty="0">
              <a:solidFill>
                <a:srgbClr val="414042"/>
              </a:solidFill>
              <a:effectLst/>
              <a:latin typeface="Gotham"/>
            </a:endParaRPr>
          </a:p>
          <a:p>
            <a:r>
              <a:rPr lang="en-US" b="1" i="0" dirty="0">
                <a:solidFill>
                  <a:srgbClr val="414042"/>
                </a:solidFill>
                <a:effectLst/>
                <a:latin typeface="Gotham"/>
              </a:rPr>
              <a:t>GROUP DISCUSSION: </a:t>
            </a:r>
          </a:p>
          <a:p>
            <a:pPr marL="171450" indent="-171450">
              <a:buFont typeface="Arial" panose="020B0604020202020204" pitchFamily="34" charset="0"/>
              <a:buChar char="•"/>
            </a:pPr>
            <a:r>
              <a:rPr lang="en-US" b="1" i="0" dirty="0">
                <a:solidFill>
                  <a:srgbClr val="414042"/>
                </a:solidFill>
                <a:effectLst/>
                <a:latin typeface="Gotham"/>
              </a:rPr>
              <a:t>For those who have solar panels: </a:t>
            </a:r>
            <a:r>
              <a:rPr lang="en-US" b="0" i="0" dirty="0">
                <a:solidFill>
                  <a:srgbClr val="414042"/>
                </a:solidFill>
                <a:effectLst/>
                <a:latin typeface="Gotham"/>
              </a:rPr>
              <a:t>What was your experience, why did you get them, and have they worked for you? </a:t>
            </a:r>
          </a:p>
          <a:p>
            <a:pPr marL="171450" indent="-171450">
              <a:buFont typeface="Arial" panose="020B0604020202020204" pitchFamily="34" charset="0"/>
              <a:buChar char="•"/>
            </a:pPr>
            <a:r>
              <a:rPr lang="en-US" b="1" i="0" dirty="0">
                <a:solidFill>
                  <a:srgbClr val="414042"/>
                </a:solidFill>
                <a:effectLst/>
                <a:latin typeface="Gotham"/>
              </a:rPr>
              <a:t>For those thinking about solar panels: </a:t>
            </a:r>
            <a:r>
              <a:rPr lang="en-US" b="0" i="0" dirty="0">
                <a:solidFill>
                  <a:srgbClr val="414042"/>
                </a:solidFill>
                <a:effectLst/>
                <a:latin typeface="Gotham"/>
              </a:rPr>
              <a:t>There’s no way around it – installing a solar system requires an upfront investment of several thousand dollars $$.</a:t>
            </a:r>
          </a:p>
          <a:p>
            <a:pPr marL="171450" indent="-171450">
              <a:buFont typeface="Arial" panose="020B0604020202020204" pitchFamily="34" charset="0"/>
              <a:buChar char="•"/>
            </a:pPr>
            <a:endParaRPr lang="en-US" b="0" i="0" dirty="0">
              <a:solidFill>
                <a:srgbClr val="414042"/>
              </a:solidFill>
              <a:effectLst/>
              <a:latin typeface="Gotham"/>
            </a:endParaRPr>
          </a:p>
          <a:p>
            <a:pPr marL="0" indent="0">
              <a:buFont typeface="Arial" panose="020B0604020202020204" pitchFamily="34" charset="0"/>
              <a:buNone/>
            </a:pPr>
            <a:r>
              <a:rPr lang="en-US" b="0" i="0" u="sng" dirty="0">
                <a:solidFill>
                  <a:srgbClr val="414042"/>
                </a:solidFill>
                <a:effectLst/>
                <a:latin typeface="Gotham"/>
              </a:rPr>
              <a:t>You can help work out if solar is right for you by asking yourself the following questions:</a:t>
            </a:r>
          </a:p>
          <a:p>
            <a:pPr marL="0" indent="0">
              <a:buFont typeface="Arial" panose="020B0604020202020204" pitchFamily="34" charset="0"/>
              <a:buNone/>
            </a:pPr>
            <a:endParaRPr lang="en-US" b="0" i="0" u="sng" dirty="0">
              <a:solidFill>
                <a:srgbClr val="414042"/>
              </a:solidFill>
              <a:effectLst/>
              <a:latin typeface="Gotham"/>
            </a:endParaRPr>
          </a:p>
          <a:p>
            <a:pPr marL="171450" indent="-171450">
              <a:buFont typeface="Arial" panose="020B0604020202020204" pitchFamily="34" charset="0"/>
              <a:buChar char="•"/>
            </a:pPr>
            <a:r>
              <a:rPr lang="en-US" b="0" i="0" dirty="0">
                <a:solidFill>
                  <a:srgbClr val="414042"/>
                </a:solidFill>
                <a:effectLst/>
                <a:latin typeface="Gotham"/>
              </a:rPr>
              <a:t>Ask yourself: </a:t>
            </a:r>
            <a:r>
              <a:rPr lang="en-US" b="1" i="0" dirty="0">
                <a:solidFill>
                  <a:srgbClr val="414042"/>
                </a:solidFill>
                <a:effectLst/>
                <a:latin typeface="Gotham"/>
              </a:rPr>
              <a:t>What are your main reasons for investing in solar?</a:t>
            </a:r>
          </a:p>
          <a:p>
            <a:r>
              <a:rPr lang="en-US" b="0" i="0" dirty="0">
                <a:solidFill>
                  <a:srgbClr val="414042"/>
                </a:solidFill>
                <a:effectLst/>
                <a:latin typeface="Gotham"/>
              </a:rPr>
              <a:t>- Look at how you use energy and find out how much solar power you will be able to use throughout the day. </a:t>
            </a:r>
          </a:p>
          <a:p>
            <a:r>
              <a:rPr lang="en-US" b="0" i="0" dirty="0">
                <a:solidFill>
                  <a:srgbClr val="414042"/>
                </a:solidFill>
                <a:effectLst/>
                <a:latin typeface="Gotham"/>
              </a:rPr>
              <a:t>- This will help you choose the system size and cost. </a:t>
            </a:r>
          </a:p>
          <a:p>
            <a:pPr marL="171450" indent="-171450">
              <a:buFontTx/>
              <a:buChar char="-"/>
            </a:pPr>
            <a:r>
              <a:rPr lang="en-US" b="0" i="0" dirty="0">
                <a:solidFill>
                  <a:srgbClr val="414042"/>
                </a:solidFill>
                <a:effectLst/>
                <a:latin typeface="Gotham"/>
              </a:rPr>
              <a:t>Note: this question can help guide discussions with your installer around size. </a:t>
            </a:r>
          </a:p>
          <a:p>
            <a:pPr marL="0" indent="0">
              <a:buFontTx/>
              <a:buNone/>
            </a:pPr>
            <a:endParaRPr lang="en-US" b="0" i="0" dirty="0">
              <a:solidFill>
                <a:srgbClr val="414042"/>
              </a:solidFill>
              <a:effectLst/>
              <a:latin typeface="Gotham"/>
            </a:endParaRPr>
          </a:p>
          <a:p>
            <a:pPr marL="171450" indent="-171450">
              <a:buFont typeface="Arial" panose="020B0604020202020204" pitchFamily="34" charset="0"/>
              <a:buChar char="•"/>
            </a:pPr>
            <a:r>
              <a:rPr lang="en-US" b="0" i="0" dirty="0">
                <a:solidFill>
                  <a:srgbClr val="414042"/>
                </a:solidFill>
                <a:effectLst/>
                <a:latin typeface="Gotham"/>
              </a:rPr>
              <a:t>Ask yourself: </a:t>
            </a:r>
            <a:r>
              <a:rPr lang="en-US" b="1" i="0" dirty="0">
                <a:solidFill>
                  <a:srgbClr val="414042"/>
                </a:solidFill>
                <a:effectLst/>
                <a:latin typeface="Gotham"/>
              </a:rPr>
              <a:t>When do you use the most electricity?</a:t>
            </a:r>
            <a:endParaRPr lang="en-US" b="0" i="0" dirty="0">
              <a:solidFill>
                <a:srgbClr val="414042"/>
              </a:solidFill>
              <a:effectLst/>
              <a:latin typeface="Gotham"/>
            </a:endParaRPr>
          </a:p>
          <a:p>
            <a:r>
              <a:rPr lang="en-US" b="0" i="0" dirty="0">
                <a:solidFill>
                  <a:srgbClr val="414042"/>
                </a:solidFill>
                <a:effectLst/>
                <a:latin typeface="Gotham"/>
              </a:rPr>
              <a:t>- If you (or your family) are not home during the day, you can still make the most of your system? </a:t>
            </a:r>
          </a:p>
          <a:p>
            <a:r>
              <a:rPr lang="en-US" b="0" i="0" dirty="0">
                <a:solidFill>
                  <a:srgbClr val="414042"/>
                </a:solidFill>
                <a:effectLst/>
                <a:latin typeface="Gotham"/>
              </a:rPr>
              <a:t>- You can change the way you use energy by running appliances during peak daylight hours.</a:t>
            </a:r>
          </a:p>
          <a:p>
            <a:pPr marL="171450" indent="-171450">
              <a:buFontTx/>
              <a:buChar char="-"/>
            </a:pPr>
            <a:r>
              <a:rPr lang="en-US" b="0" i="0" dirty="0">
                <a:solidFill>
                  <a:srgbClr val="414042"/>
                </a:solidFill>
                <a:effectLst/>
                <a:latin typeface="Gotham"/>
              </a:rPr>
              <a:t>If you can’t ‘load shift’ to the daytime, a battery would be able to store your excess solar energy for nighttime use. But batteries will cost a lot more money on top of your solar panels.</a:t>
            </a:r>
          </a:p>
          <a:p>
            <a:pPr marL="0" indent="0">
              <a:buFontTx/>
              <a:buNone/>
            </a:pPr>
            <a:endParaRPr lang="en-US" b="0" i="0" dirty="0">
              <a:solidFill>
                <a:srgbClr val="414042"/>
              </a:solidFill>
              <a:effectLst/>
              <a:latin typeface="Gotham"/>
            </a:endParaRPr>
          </a:p>
          <a:p>
            <a:pPr marL="171450" indent="-171450">
              <a:buFont typeface="Arial" panose="020B0604020202020204" pitchFamily="34" charset="0"/>
              <a:buChar char="•"/>
            </a:pPr>
            <a:r>
              <a:rPr lang="en-US" b="0" i="0" dirty="0">
                <a:solidFill>
                  <a:srgbClr val="414042"/>
                </a:solidFill>
                <a:effectLst/>
                <a:latin typeface="Gotham"/>
              </a:rPr>
              <a:t>Ask yourself: </a:t>
            </a:r>
            <a:r>
              <a:rPr lang="en-US" b="1" i="0" dirty="0">
                <a:solidFill>
                  <a:srgbClr val="414042"/>
                </a:solidFill>
                <a:effectLst/>
                <a:latin typeface="Gotham"/>
              </a:rPr>
              <a:t>How well do I know my roof?</a:t>
            </a:r>
          </a:p>
          <a:p>
            <a:r>
              <a:rPr lang="en-US" b="0" i="0" dirty="0">
                <a:solidFill>
                  <a:srgbClr val="414042"/>
                </a:solidFill>
                <a:effectLst/>
                <a:latin typeface="Gotham"/>
              </a:rPr>
              <a:t>- Your roof, pitch (slope or angle), available space, amount of shade and even the type of roof (tile, tin, concrete etc.) will impact how you benefit from solar, or even if solar is an option for you.</a:t>
            </a:r>
          </a:p>
          <a:p>
            <a:endParaRPr lang="en-US" b="0" i="0" dirty="0">
              <a:solidFill>
                <a:srgbClr val="414042"/>
              </a:solidFill>
              <a:effectLst/>
              <a:latin typeface="Gotham"/>
            </a:endParaRPr>
          </a:p>
          <a:p>
            <a:r>
              <a:rPr lang="en-US" b="1" i="1" dirty="0">
                <a:solidFill>
                  <a:srgbClr val="414042"/>
                </a:solidFill>
                <a:effectLst/>
                <a:latin typeface="Gotham"/>
              </a:rPr>
              <a:t>Solar is not a one-size-fits all solution and these factors need to be considered.</a:t>
            </a:r>
          </a:p>
          <a:p>
            <a:endParaRPr lang="en-US" dirty="0"/>
          </a:p>
          <a:p>
            <a:r>
              <a:rPr lang="en-US" b="1" dirty="0"/>
              <a:t>How does solar work on your rooftop? </a:t>
            </a:r>
          </a:p>
          <a:p>
            <a:pPr marL="171450" indent="-171450">
              <a:buFont typeface="Arial" panose="020B0604020202020204" pitchFamily="34" charset="0"/>
              <a:buChar char="•"/>
            </a:pPr>
            <a:r>
              <a:rPr lang="en-US" dirty="0"/>
              <a:t>When the sun is shining, solar panels convert sunlight into DC (direct current) electricity. </a:t>
            </a:r>
          </a:p>
          <a:p>
            <a:pPr marL="171450" indent="-171450">
              <a:buFont typeface="Arial" panose="020B0604020202020204" pitchFamily="34" charset="0"/>
              <a:buChar char="•"/>
            </a:pPr>
            <a:r>
              <a:rPr lang="en-US" dirty="0"/>
              <a:t>The solar inverter converts this electricity into AC (alternating current) power for use in your home. </a:t>
            </a:r>
          </a:p>
          <a:p>
            <a:pPr marL="171450" indent="-171450">
              <a:buFont typeface="Arial" panose="020B0604020202020204" pitchFamily="34" charset="0"/>
              <a:buChar char="•"/>
            </a:pPr>
            <a:r>
              <a:rPr lang="en-US" dirty="0"/>
              <a:t>Your home appliances (fridge, dishwasher, pool pumps etc.) use this power instead of drawing power from the electricity grid.</a:t>
            </a:r>
          </a:p>
          <a:p>
            <a:pPr marL="171450" indent="-171450">
              <a:buFont typeface="Arial" panose="020B0604020202020204" pitchFamily="34" charset="0"/>
              <a:buChar char="•"/>
            </a:pP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t>Financial considerations of solar </a:t>
            </a:r>
          </a:p>
          <a:p>
            <a:pPr marL="171450" indent="-171450">
              <a:buFont typeface="Arial" panose="020B0604020202020204" pitchFamily="34" charset="0"/>
              <a:buChar char="•"/>
            </a:pPr>
            <a:r>
              <a:rPr lang="en-US" dirty="0"/>
              <a:t>SA residents are no longer getting premium PV FiT (44 cents per kwh in SA until mid 2028), so the best way to get value is the USE the solar rather than feed back into the grid. </a:t>
            </a:r>
          </a:p>
          <a:p>
            <a:pPr marL="171450" indent="-171450">
              <a:buFont typeface="Arial" panose="020B0604020202020204" pitchFamily="34" charset="0"/>
              <a:buChar char="•"/>
            </a:pPr>
            <a:r>
              <a:rPr lang="en-US" dirty="0"/>
              <a:t>The Australian Federal Government offers the Cheaper Home Battery Program, which is an upfront discount on your home battery until 2030. Rebates will continually reduce between now and 2030.</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b="1" dirty="0"/>
              <a:t>Did you know</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dirty="0"/>
              <a:t>You could take advantage of other peoples’ solar by being smart about when you use electricity and where you buy it from?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t>Choose a retail plan with GreenPower: </a:t>
            </a:r>
            <a:r>
              <a:rPr lang="en-US" b="0" i="0" dirty="0">
                <a:solidFill>
                  <a:srgbClr val="3D3C3B"/>
                </a:solidFill>
                <a:effectLst/>
                <a:latin typeface="Inter"/>
              </a:rPr>
              <a:t> </a:t>
            </a:r>
            <a:r>
              <a:rPr lang="en-US" b="0" i="0" dirty="0" err="1">
                <a:solidFill>
                  <a:srgbClr val="3D3C3B"/>
                </a:solidFill>
                <a:effectLst/>
                <a:latin typeface="Inter"/>
                <a:hlinkClick r:id="rId3"/>
              </a:rPr>
              <a:t>GreenPower</a:t>
            </a:r>
            <a:r>
              <a:rPr lang="en-US" b="0" i="0" dirty="0">
                <a:solidFill>
                  <a:srgbClr val="3D3C3B"/>
                </a:solidFill>
                <a:effectLst/>
                <a:latin typeface="Inter"/>
                <a:hlinkClick r:id="rId3"/>
              </a:rPr>
              <a:t> program</a:t>
            </a:r>
            <a:r>
              <a:rPr lang="en-US" b="0" i="0" dirty="0">
                <a:solidFill>
                  <a:srgbClr val="3D3C3B"/>
                </a:solidFill>
                <a:effectLst/>
                <a:latin typeface="Inter"/>
              </a:rPr>
              <a:t> is a government-managed scheme that enables Australian businesses and householders, including renters, to tap into clean, reliable renewable energy from their electricity retailer.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dirty="0">
                <a:solidFill>
                  <a:srgbClr val="3D3C3B"/>
                </a:solidFill>
                <a:effectLst/>
                <a:latin typeface="Inter"/>
              </a:rPr>
              <a:t>Choose a </a:t>
            </a:r>
            <a:r>
              <a:rPr lang="en-US" sz="1200" b="0" i="1" dirty="0">
                <a:solidFill>
                  <a:srgbClr val="3D3C3B"/>
                </a:solidFill>
                <a:effectLst/>
                <a:latin typeface="Inter"/>
              </a:rPr>
              <a:t>Time of Use </a:t>
            </a:r>
            <a:r>
              <a:rPr lang="en-US" sz="1200" b="0" i="0" dirty="0">
                <a:solidFill>
                  <a:srgbClr val="3D3C3B"/>
                </a:solidFill>
                <a:effectLst/>
                <a:latin typeface="Inter"/>
              </a:rPr>
              <a:t>(ToU) or </a:t>
            </a:r>
            <a:r>
              <a:rPr lang="en-US" sz="1200" b="0" i="1" dirty="0">
                <a:solidFill>
                  <a:srgbClr val="3D3C3B"/>
                </a:solidFill>
                <a:effectLst/>
                <a:latin typeface="Inter"/>
              </a:rPr>
              <a:t>3 for free </a:t>
            </a:r>
            <a:r>
              <a:rPr lang="en-US" sz="1200" b="0" i="0" dirty="0">
                <a:solidFill>
                  <a:srgbClr val="3D3C3B"/>
                </a:solidFill>
                <a:effectLst/>
                <a:latin typeface="Inter"/>
              </a:rPr>
              <a:t>retail plan that offers free or very low-cost electricity in the middle of the day. How many high electricity activities can you do in 3 or 4 hours? Vacuum, cooking, heating and cooling the house, washing and drying? This free electricity is due to excess solar in the grid and you can benefit from it!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dirty="0">
                <a:solidFill>
                  <a:srgbClr val="3D3C3B"/>
                </a:solidFill>
                <a:effectLst/>
                <a:latin typeface="Inter"/>
              </a:rPr>
              <a:t>You might even get more value out of upgrading your high energy using appliances (like hot water, heating and cooling and upgrading insulation) than installing solar. You can time and remotely control most new </a:t>
            </a:r>
            <a:r>
              <a:rPr lang="en-US" sz="1200" b="1" i="0" dirty="0">
                <a:solidFill>
                  <a:srgbClr val="3D3C3B"/>
                </a:solidFill>
                <a:effectLst/>
                <a:latin typeface="Inter"/>
              </a:rPr>
              <a:t>smart appliances </a:t>
            </a:r>
            <a:r>
              <a:rPr lang="en-US" sz="1200" b="0" i="0" dirty="0">
                <a:solidFill>
                  <a:srgbClr val="3D3C3B"/>
                </a:solidFill>
                <a:effectLst/>
                <a:latin typeface="Inter"/>
              </a:rPr>
              <a:t>to run during the cheapest time of the day! </a:t>
            </a:r>
            <a:endParaRPr lang="en-GB" sz="1200" dirty="0"/>
          </a:p>
          <a:p>
            <a:pPr marL="0" indent="0">
              <a:buFont typeface="Arial" panose="020B0604020202020204" pitchFamily="34" charset="0"/>
              <a:buNone/>
            </a:pPr>
            <a:endParaRPr lang="en-US" dirty="0"/>
          </a:p>
          <a:p>
            <a:pPr marL="0" indent="0">
              <a:buFont typeface="Arial" panose="020B0604020202020204" pitchFamily="34" charset="0"/>
              <a:buNone/>
            </a:pPr>
            <a:r>
              <a:rPr lang="en-US" dirty="0"/>
              <a:t>Ref: https://www.climatecouncil.org.au/what-is-greenpower/ </a:t>
            </a:r>
          </a:p>
          <a:p>
            <a:pPr marL="0" indent="0">
              <a:buFont typeface="Arial" panose="020B0604020202020204" pitchFamily="34" charset="0"/>
              <a:buNone/>
            </a:pPr>
            <a:r>
              <a:rPr lang="en-US" dirty="0"/>
              <a:t>Ref: https://www.dcceew.gov.au/energy/programs/cheaper-home-batteries</a:t>
            </a:r>
          </a:p>
          <a:p>
            <a:r>
              <a:rPr lang="en-US" i="1" dirty="0"/>
              <a:t>(ref: https://www.cleanenergycouncil.org.au/consumers/buying-solar/how-does-solar-work and image from </a:t>
            </a:r>
            <a:r>
              <a:rPr lang="en-US" i="1" dirty="0">
                <a:hlinkClick r:id="rId4"/>
              </a:rPr>
              <a:t>Solar Panels, How Do They Work? (howtopaylessforpower.com)</a:t>
            </a:r>
            <a:r>
              <a:rPr lang="en-US" i="1" dirty="0"/>
              <a:t>)</a:t>
            </a:r>
            <a:endParaRPr lang="en-AU" i="1" dirty="0"/>
          </a:p>
        </p:txBody>
      </p:sp>
      <p:sp>
        <p:nvSpPr>
          <p:cNvPr id="4" name="Slide Number Placeholder 3"/>
          <p:cNvSpPr>
            <a:spLocks noGrp="1"/>
          </p:cNvSpPr>
          <p:nvPr>
            <p:ph type="sldNum" sz="quarter" idx="5"/>
          </p:nvPr>
        </p:nvSpPr>
        <p:spPr/>
        <p:txBody>
          <a:bodyPr/>
          <a:lstStyle/>
          <a:p>
            <a:fld id="{EC18381E-5E0D-4CB0-B12C-32E9DEB04965}" type="slidenum">
              <a:rPr lang="en-AU" smtClean="0"/>
              <a:t>32</a:t>
            </a:fld>
            <a:endParaRPr lang="en-AU"/>
          </a:p>
        </p:txBody>
      </p:sp>
    </p:spTree>
    <p:extLst>
      <p:ext uri="{BB962C8B-B14F-4D97-AF65-F5344CB8AC3E}">
        <p14:creationId xmlns:p14="http://schemas.microsoft.com/office/powerpoint/2010/main" val="2864593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GB" b="1" dirty="0"/>
              <a:t>SPEAKER NOTES:</a:t>
            </a:r>
          </a:p>
          <a:p>
            <a:r>
              <a:rPr lang="en-GB" dirty="0"/>
              <a:t>When the time comes to buy a new electrical appliance, remember to use the information we have gone through today:</a:t>
            </a:r>
          </a:p>
          <a:p>
            <a:pPr marL="228600" indent="-228600">
              <a:buFont typeface="Arial" panose="020B0604020202020204" pitchFamily="34" charset="0"/>
              <a:buChar char="•"/>
            </a:pPr>
            <a:r>
              <a:rPr lang="en-GB" dirty="0"/>
              <a:t>Choose an appliance with a higher energy rating – this will be cheaper to run</a:t>
            </a:r>
          </a:p>
          <a:p>
            <a:pPr marL="228600" indent="-228600">
              <a:buFont typeface="Arial" panose="020B0604020202020204" pitchFamily="34" charset="0"/>
              <a:buChar char="•"/>
            </a:pPr>
            <a:r>
              <a:rPr lang="en-GB" dirty="0"/>
              <a:t>Use comparison websites to help compare the purchase price with the running costs – remember that a cheap appliance will probably be costly to run</a:t>
            </a:r>
          </a:p>
          <a:p>
            <a:pPr marL="228600" indent="-228600">
              <a:buFont typeface="Arial" panose="020B0604020202020204" pitchFamily="34" charset="0"/>
              <a:buChar char="•"/>
            </a:pPr>
            <a:r>
              <a:rPr lang="en-GB" dirty="0"/>
              <a:t>Look for any available rebates like REPS*</a:t>
            </a:r>
          </a:p>
          <a:p>
            <a:endParaRPr lang="en-GB" dirty="0"/>
          </a:p>
          <a:p>
            <a:r>
              <a:rPr lang="en-AU" dirty="0"/>
              <a:t>*REPS = </a:t>
            </a:r>
            <a:r>
              <a:rPr lang="en-GB" dirty="0"/>
              <a:t>SA Government scheme that provides incentives for SA households and businesses to save energy. Receive rebates on purchase of new energy efficient appliances, e.g. use mactradeservices.com.au to submit rebate for new appliance **must be purchased in SA**</a:t>
            </a:r>
          </a:p>
          <a:p>
            <a:endParaRPr lang="en-AU" dirty="0"/>
          </a:p>
          <a:p>
            <a:endParaRPr lang="en-AU" dirty="0"/>
          </a:p>
        </p:txBody>
      </p:sp>
      <p:sp>
        <p:nvSpPr>
          <p:cNvPr id="4" name="Slide Number Placeholder 3"/>
          <p:cNvSpPr>
            <a:spLocks noGrp="1"/>
          </p:cNvSpPr>
          <p:nvPr>
            <p:ph type="sldNum" sz="quarter" idx="5"/>
          </p:nvPr>
        </p:nvSpPr>
        <p:spPr/>
        <p:txBody>
          <a:bodyPr/>
          <a:lstStyle/>
          <a:p>
            <a:fld id="{850A546D-8EF9-4AE8-9305-40F01FFF42A3}" type="slidenum">
              <a:rPr lang="en-AU" smtClean="0"/>
              <a:t>33</a:t>
            </a:fld>
            <a:endParaRPr lang="en-AU"/>
          </a:p>
        </p:txBody>
      </p:sp>
    </p:spTree>
    <p:extLst>
      <p:ext uri="{BB962C8B-B14F-4D97-AF65-F5344CB8AC3E}">
        <p14:creationId xmlns:p14="http://schemas.microsoft.com/office/powerpoint/2010/main" val="129347347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GB" sz="1200">
                <a:solidFill>
                  <a:schemeClr val="bg2"/>
                </a:solidFill>
              </a:rPr>
              <a:t>6 – Saving energy when renting</a:t>
            </a:r>
            <a:endParaRPr lang="en-AU"/>
          </a:p>
        </p:txBody>
      </p:sp>
      <p:sp>
        <p:nvSpPr>
          <p:cNvPr id="4" name="Slide Number Placeholder 3"/>
          <p:cNvSpPr>
            <a:spLocks noGrp="1"/>
          </p:cNvSpPr>
          <p:nvPr>
            <p:ph type="sldNum" sz="quarter" idx="5"/>
          </p:nvPr>
        </p:nvSpPr>
        <p:spPr/>
        <p:txBody>
          <a:bodyPr/>
          <a:lstStyle/>
          <a:p>
            <a:fld id="{850A546D-8EF9-4AE8-9305-40F01FFF42A3}" type="slidenum">
              <a:rPr lang="en-AU" smtClean="0"/>
              <a:t>34</a:t>
            </a:fld>
            <a:endParaRPr lang="en-AU"/>
          </a:p>
        </p:txBody>
      </p:sp>
    </p:spTree>
    <p:extLst>
      <p:ext uri="{BB962C8B-B14F-4D97-AF65-F5344CB8AC3E}">
        <p14:creationId xmlns:p14="http://schemas.microsoft.com/office/powerpoint/2010/main" val="422660581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AU" b="1" dirty="0"/>
              <a:t>SPEAKER: </a:t>
            </a:r>
            <a:r>
              <a:rPr lang="en-AU" b="0" dirty="0"/>
              <a:t>Are there any renters? </a:t>
            </a:r>
            <a:r>
              <a:rPr lang="en-AU" b="0" i="1" dirty="0"/>
              <a:t>Yes – go through content. If NO – still handy to cover briefly </a:t>
            </a:r>
          </a:p>
          <a:p>
            <a:endParaRPr lang="en-AU" b="1" dirty="0"/>
          </a:p>
          <a:p>
            <a:r>
              <a:rPr lang="en-AU" b="1" dirty="0"/>
              <a:t>SPEAKER NOTES: </a:t>
            </a:r>
          </a:p>
          <a:p>
            <a:pPr marL="171450" indent="-171450">
              <a:buFont typeface="Arial" panose="020B0604020202020204" pitchFamily="34" charset="0"/>
              <a:buChar char="•"/>
            </a:pPr>
            <a:r>
              <a:rPr lang="en-US" b="0" i="0" dirty="0">
                <a:solidFill>
                  <a:srgbClr val="212529"/>
                </a:solidFill>
                <a:effectLst/>
                <a:latin typeface="Open Sans" panose="020B0606030504020204" pitchFamily="34" charset="0"/>
              </a:rPr>
              <a:t>More than a third of South Australians rent their homes. </a:t>
            </a:r>
          </a:p>
          <a:p>
            <a:pPr marL="171450" indent="-171450">
              <a:buFont typeface="Arial" panose="020B0604020202020204" pitchFamily="34" charset="0"/>
              <a:buChar char="•"/>
            </a:pPr>
            <a:r>
              <a:rPr lang="en-US" b="0" i="0" dirty="0">
                <a:solidFill>
                  <a:srgbClr val="212529"/>
                </a:solidFill>
                <a:effectLst/>
                <a:latin typeface="Open Sans" panose="020B0606030504020204" pitchFamily="34" charset="0"/>
              </a:rPr>
              <a:t>There are some things you can’t change when you rent. </a:t>
            </a:r>
          </a:p>
          <a:p>
            <a:pPr marL="171450" indent="-171450">
              <a:buFont typeface="Arial" panose="020B0604020202020204" pitchFamily="34" charset="0"/>
              <a:buChar char="•"/>
            </a:pPr>
            <a:r>
              <a:rPr lang="en-US" b="0" i="0" dirty="0">
                <a:solidFill>
                  <a:srgbClr val="212529"/>
                </a:solidFill>
                <a:effectLst/>
                <a:latin typeface="Open Sans" panose="020B0606030504020204" pitchFamily="34" charset="0"/>
              </a:rPr>
              <a:t>There are still ways to reduce your bills and improve efficiency. </a:t>
            </a:r>
          </a:p>
          <a:p>
            <a:pPr marL="171450" indent="-171450">
              <a:buFont typeface="Arial" panose="020B0604020202020204" pitchFamily="34" charset="0"/>
              <a:buChar char="•"/>
            </a:pPr>
            <a:r>
              <a:rPr lang="en-US" b="0" i="0" dirty="0">
                <a:solidFill>
                  <a:srgbClr val="212529"/>
                </a:solidFill>
                <a:effectLst/>
                <a:latin typeface="Open Sans" panose="020B0606030504020204" pitchFamily="34" charset="0"/>
              </a:rPr>
              <a:t>Some of the most effective steps involve small changes to your daily habits. </a:t>
            </a:r>
          </a:p>
          <a:p>
            <a:pPr marL="171450" indent="-171450">
              <a:buFont typeface="Arial" panose="020B0604020202020204" pitchFamily="34" charset="0"/>
              <a:buChar char="•"/>
            </a:pPr>
            <a:r>
              <a:rPr lang="en-US" b="0" i="0" dirty="0">
                <a:solidFill>
                  <a:srgbClr val="212529"/>
                </a:solidFill>
                <a:effectLst/>
                <a:latin typeface="Open Sans" panose="020B0606030504020204" pitchFamily="34" charset="0"/>
              </a:rPr>
              <a:t>Some have no financial cost to you.</a:t>
            </a:r>
          </a:p>
          <a:p>
            <a:endParaRPr lang="en-US" b="0" i="0" dirty="0">
              <a:solidFill>
                <a:srgbClr val="212529"/>
              </a:solidFill>
              <a:effectLst/>
              <a:latin typeface="Open Sans" panose="020B0606030504020204" pitchFamily="34" charset="0"/>
            </a:endParaRPr>
          </a:p>
          <a:p>
            <a:r>
              <a:rPr lang="en-US" b="1" i="0" dirty="0">
                <a:solidFill>
                  <a:srgbClr val="212529"/>
                </a:solidFill>
                <a:effectLst/>
                <a:latin typeface="Open Sans" panose="020B0606030504020204" pitchFamily="34" charset="0"/>
              </a:rPr>
              <a:t>Here’s some specific tips for renters…</a:t>
            </a:r>
          </a:p>
          <a:p>
            <a:pPr marL="0" indent="0">
              <a:buFont typeface="Arial" panose="020B0604020202020204" pitchFamily="34" charset="0"/>
              <a:buNone/>
            </a:pPr>
            <a:r>
              <a:rPr lang="en-US" b="0" i="0" dirty="0">
                <a:solidFill>
                  <a:srgbClr val="212529"/>
                </a:solidFill>
                <a:effectLst/>
                <a:latin typeface="Open Sans" panose="020B0606030504020204" pitchFamily="34" charset="0"/>
              </a:rPr>
              <a:t>The following simple actions could save a household of 4 approximately $650 a year.</a:t>
            </a:r>
          </a:p>
          <a:p>
            <a:pPr marL="171450" indent="-171450">
              <a:buFont typeface="Arial" panose="020B0604020202020204" pitchFamily="34" charset="0"/>
              <a:buChar char="•"/>
            </a:pPr>
            <a:r>
              <a:rPr lang="en-US" b="0" i="0" dirty="0">
                <a:solidFill>
                  <a:srgbClr val="212529"/>
                </a:solidFill>
                <a:effectLst/>
                <a:latin typeface="Open Sans" panose="020B0606030504020204" pitchFamily="34" charset="0"/>
              </a:rPr>
              <a:t>If you've got a second fridge that isn’t used much, getting rid of it could save $85 - $250 a year.</a:t>
            </a:r>
          </a:p>
          <a:p>
            <a:pPr marL="171450" indent="-171450">
              <a:buFont typeface="Arial" panose="020B0604020202020204" pitchFamily="34" charset="0"/>
              <a:buChar char="•"/>
            </a:pPr>
            <a:r>
              <a:rPr lang="en-US" b="0" i="0" dirty="0">
                <a:solidFill>
                  <a:srgbClr val="212529"/>
                </a:solidFill>
                <a:effectLst/>
                <a:latin typeface="Open Sans" panose="020B0606030504020204" pitchFamily="34" charset="0"/>
              </a:rPr>
              <a:t>Using the clothesline instead of the dryer once a week could save $85 a year.</a:t>
            </a:r>
          </a:p>
          <a:p>
            <a:pPr marL="171450" indent="-171450">
              <a:buFont typeface="Arial" panose="020B0604020202020204" pitchFamily="34" charset="0"/>
              <a:buChar char="•"/>
            </a:pPr>
            <a:r>
              <a:rPr lang="en-US" b="0" i="0" dirty="0">
                <a:solidFill>
                  <a:srgbClr val="212529"/>
                </a:solidFill>
                <a:effectLst/>
                <a:latin typeface="Open Sans" panose="020B0606030504020204" pitchFamily="34" charset="0"/>
              </a:rPr>
              <a:t>Installing a water-efficient 3 or 4-star showerhead could save $315 a year on water bills. (WELS3)</a:t>
            </a:r>
          </a:p>
          <a:p>
            <a:pPr marL="171450" indent="-171450">
              <a:buFont typeface="Arial" panose="020B0604020202020204" pitchFamily="34" charset="0"/>
              <a:buChar char="•"/>
            </a:pPr>
            <a:r>
              <a:rPr lang="en-US" b="0" i="0" dirty="0">
                <a:solidFill>
                  <a:srgbClr val="212529"/>
                </a:solidFill>
                <a:effectLst/>
                <a:latin typeface="Open Sans" panose="020B0606030504020204" pitchFamily="34" charset="0"/>
              </a:rPr>
              <a:t>You’ll also save on your energy bills because less water will need to be heated. </a:t>
            </a:r>
          </a:p>
          <a:p>
            <a:pPr marL="171450" indent="-171450">
              <a:buFont typeface="Arial" panose="020B0604020202020204" pitchFamily="34" charset="0"/>
              <a:buChar char="•"/>
            </a:pPr>
            <a:endParaRPr lang="en-US" b="0" i="0" dirty="0">
              <a:solidFill>
                <a:srgbClr val="212529"/>
              </a:solidFill>
              <a:effectLst/>
              <a:latin typeface="Open Sans" panose="020B0606030504020204" pitchFamily="34" charset="0"/>
            </a:endParaRPr>
          </a:p>
          <a:p>
            <a:pPr marL="0" indent="0">
              <a:buFont typeface="Arial" panose="020B0604020202020204" pitchFamily="34" charset="0"/>
              <a:buNone/>
            </a:pPr>
            <a:r>
              <a:rPr lang="en-US" b="1" i="0" dirty="0">
                <a:solidFill>
                  <a:srgbClr val="212529"/>
                </a:solidFill>
                <a:effectLst/>
                <a:latin typeface="+mn-lt"/>
              </a:rPr>
              <a:t>Other ideas include:</a:t>
            </a:r>
          </a:p>
          <a:p>
            <a:pPr marL="171450" indent="-171450">
              <a:buFont typeface="Arial" panose="020B0604020202020204" pitchFamily="34" charset="0"/>
              <a:buChar char="•"/>
            </a:pPr>
            <a:r>
              <a:rPr lang="en-US" b="0" i="0" dirty="0">
                <a:solidFill>
                  <a:srgbClr val="212529"/>
                </a:solidFill>
                <a:effectLst/>
                <a:latin typeface="+mn-lt"/>
              </a:rPr>
              <a:t>Buying the most efficient appliances possible when you need too – like a fridge, washing machine or dryer. You will take these with you.</a:t>
            </a:r>
          </a:p>
          <a:p>
            <a:pPr marL="171450" indent="-171450">
              <a:buFont typeface="Arial" panose="020B0604020202020204" pitchFamily="34" charset="0"/>
              <a:buChar char="•"/>
            </a:pPr>
            <a:r>
              <a:rPr lang="en-US" b="0" i="0" dirty="0">
                <a:solidFill>
                  <a:srgbClr val="212529"/>
                </a:solidFill>
                <a:effectLst/>
                <a:latin typeface="+mn-lt"/>
              </a:rPr>
              <a:t>Replacing thin curtains with thick curtains</a:t>
            </a:r>
          </a:p>
          <a:p>
            <a:pPr marL="171450" indent="-171450">
              <a:buFont typeface="Arial" panose="020B0604020202020204" pitchFamily="34" charset="0"/>
              <a:buChar char="•"/>
            </a:pPr>
            <a:r>
              <a:rPr lang="en-US" b="0" i="0" dirty="0">
                <a:solidFill>
                  <a:srgbClr val="212529"/>
                </a:solidFill>
                <a:effectLst/>
                <a:latin typeface="+mn-lt"/>
              </a:rPr>
              <a:t>Running low-cost personal heating and cooling items</a:t>
            </a:r>
          </a:p>
          <a:p>
            <a:pPr marL="171450" indent="-171450">
              <a:buFont typeface="Arial" panose="020B0604020202020204" pitchFamily="34" charset="0"/>
              <a:buChar char="•"/>
            </a:pPr>
            <a:r>
              <a:rPr lang="en-US" b="0" i="0" dirty="0">
                <a:solidFill>
                  <a:srgbClr val="212529"/>
                </a:solidFill>
                <a:effectLst/>
                <a:latin typeface="+mn-lt"/>
              </a:rPr>
              <a:t>Using shade cloth or sheets for temporary shading outside the house in summer.</a:t>
            </a:r>
          </a:p>
          <a:p>
            <a:pPr marL="171450" indent="-171450">
              <a:buFont typeface="Arial" panose="020B0604020202020204" pitchFamily="34" charset="0"/>
              <a:buChar char="•"/>
            </a:pPr>
            <a:r>
              <a:rPr lang="en-US" b="0" i="0" dirty="0">
                <a:solidFill>
                  <a:srgbClr val="212529"/>
                </a:solidFill>
                <a:effectLst/>
                <a:latin typeface="+mn-lt"/>
              </a:rPr>
              <a:t>If you plan on staying in the house for a while – consider asking the landlord if you can make changes. For example, install a reverse cycle air conditioner in the lounge, or installing a honeycomb blind or curtain where there wasn’t one. </a:t>
            </a:r>
          </a:p>
          <a:p>
            <a:pPr marL="171450" indent="-171450">
              <a:buFont typeface="Arial" panose="020B0604020202020204" pitchFamily="34" charset="0"/>
              <a:buChar char="•"/>
            </a:pPr>
            <a:endParaRPr lang="en-US" b="0" i="0" dirty="0">
              <a:solidFill>
                <a:srgbClr val="212529"/>
              </a:solidFill>
              <a:effectLst/>
              <a:latin typeface="Open Sans" panose="020B0606030504020204" pitchFamily="34" charset="0"/>
            </a:endParaRPr>
          </a:p>
          <a:p>
            <a:pPr marL="0" indent="0">
              <a:buFont typeface="Arial" panose="020B0604020202020204" pitchFamily="34" charset="0"/>
              <a:buNone/>
            </a:pPr>
            <a:r>
              <a:rPr lang="en-US" b="0" i="0" dirty="0">
                <a:solidFill>
                  <a:srgbClr val="212529"/>
                </a:solidFill>
                <a:effectLst/>
                <a:latin typeface="Open Sans" panose="020B0606030504020204" pitchFamily="34" charset="0"/>
              </a:rPr>
              <a:t>If you need advice on what you can and can't do, and how to ask for permission, ask your agent/property manager or call Rent Right SA. </a:t>
            </a:r>
            <a:endParaRPr lang="en-AU" dirty="0"/>
          </a:p>
          <a:p>
            <a:endParaRPr lang="en-AU" dirty="0"/>
          </a:p>
          <a:p>
            <a:r>
              <a:rPr lang="en-AU" dirty="0"/>
              <a:t>Ref: https://www.energy.gov.au/households/household-guides/renters</a:t>
            </a:r>
          </a:p>
          <a:p>
            <a:r>
              <a:rPr lang="en-AU" b="0" dirty="0"/>
              <a:t>Ref: https://www.betterrenting.org.au/coping_cookbook</a:t>
            </a:r>
          </a:p>
        </p:txBody>
      </p:sp>
      <p:sp>
        <p:nvSpPr>
          <p:cNvPr id="4" name="Slide Number Placeholder 3"/>
          <p:cNvSpPr>
            <a:spLocks noGrp="1"/>
          </p:cNvSpPr>
          <p:nvPr>
            <p:ph type="sldNum" sz="quarter" idx="5"/>
          </p:nvPr>
        </p:nvSpPr>
        <p:spPr/>
        <p:txBody>
          <a:bodyPr/>
          <a:lstStyle/>
          <a:p>
            <a:fld id="{850A546D-8EF9-4AE8-9305-40F01FFF42A3}" type="slidenum">
              <a:rPr lang="en-AU" smtClean="0"/>
              <a:t>35</a:t>
            </a:fld>
            <a:endParaRPr lang="en-AU"/>
          </a:p>
        </p:txBody>
      </p:sp>
    </p:spTree>
    <p:extLst>
      <p:ext uri="{BB962C8B-B14F-4D97-AF65-F5344CB8AC3E}">
        <p14:creationId xmlns:p14="http://schemas.microsoft.com/office/powerpoint/2010/main" val="24786402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GB" sz="1200">
                <a:solidFill>
                  <a:schemeClr val="bg2"/>
                </a:solidFill>
              </a:rPr>
              <a:t>7 – Your take-home action plan</a:t>
            </a:r>
            <a:endParaRPr lang="en-AU"/>
          </a:p>
        </p:txBody>
      </p:sp>
      <p:sp>
        <p:nvSpPr>
          <p:cNvPr id="4" name="Slide Number Placeholder 3"/>
          <p:cNvSpPr>
            <a:spLocks noGrp="1"/>
          </p:cNvSpPr>
          <p:nvPr>
            <p:ph type="sldNum" sz="quarter" idx="5"/>
          </p:nvPr>
        </p:nvSpPr>
        <p:spPr/>
        <p:txBody>
          <a:bodyPr/>
          <a:lstStyle/>
          <a:p>
            <a:fld id="{850A546D-8EF9-4AE8-9305-40F01FFF42A3}" type="slidenum">
              <a:rPr lang="en-AU" smtClean="0"/>
              <a:t>36</a:t>
            </a:fld>
            <a:endParaRPr lang="en-AU"/>
          </a:p>
        </p:txBody>
      </p:sp>
    </p:spTree>
    <p:extLst>
      <p:ext uri="{BB962C8B-B14F-4D97-AF65-F5344CB8AC3E}">
        <p14:creationId xmlns:p14="http://schemas.microsoft.com/office/powerpoint/2010/main" val="117808028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None/>
            </a:pPr>
            <a:r>
              <a:rPr lang="en-AU" b="1" i="0"/>
              <a:t>SPEAKER NOTES:</a:t>
            </a:r>
          </a:p>
          <a:p>
            <a:pPr marL="0" indent="0">
              <a:buNone/>
            </a:pPr>
            <a:r>
              <a:rPr lang="en-AU" i="0"/>
              <a:t>We have covered a lot of information today, a quick recap on the learning objectives:</a:t>
            </a:r>
          </a:p>
          <a:p>
            <a:endParaRPr lang="en-AU"/>
          </a:p>
          <a:p>
            <a:pPr marL="0" indent="0">
              <a:buNone/>
            </a:pPr>
            <a:r>
              <a:rPr lang="en-GB" sz="1200" b="1"/>
              <a:t>The main things we want you to take away from today:</a:t>
            </a:r>
          </a:p>
          <a:p>
            <a:pPr marL="514350" indent="-514350">
              <a:buFont typeface="+mj-lt"/>
              <a:buAutoNum type="arabicPeriod"/>
            </a:pPr>
            <a:r>
              <a:rPr lang="en-GB" sz="1200"/>
              <a:t>Understand how energy is used in the home</a:t>
            </a:r>
          </a:p>
          <a:p>
            <a:pPr marL="514350" indent="-514350">
              <a:buFont typeface="+mj-lt"/>
              <a:buAutoNum type="arabicPeriod"/>
            </a:pPr>
            <a:r>
              <a:rPr lang="en-GB" sz="1200"/>
              <a:t>Learn easy ways to save energy</a:t>
            </a:r>
          </a:p>
          <a:p>
            <a:pPr marL="514350" indent="-514350">
              <a:buFont typeface="+mj-lt"/>
              <a:buAutoNum type="arabicPeriod"/>
            </a:pPr>
            <a:r>
              <a:rPr lang="en-GB" sz="1200"/>
              <a:t>Know how to heat and cool your home efficiently</a:t>
            </a:r>
          </a:p>
          <a:p>
            <a:pPr marL="514350" indent="-514350">
              <a:buFont typeface="+mj-lt"/>
              <a:buAutoNum type="arabicPeriod"/>
            </a:pPr>
            <a:r>
              <a:rPr lang="en-GB" sz="1200"/>
              <a:t>Understand how to choose energy-efficient appliances</a:t>
            </a:r>
            <a:endParaRPr lang="en-AU" sz="1200"/>
          </a:p>
          <a:p>
            <a:endParaRPr lang="en-AU"/>
          </a:p>
        </p:txBody>
      </p:sp>
      <p:sp>
        <p:nvSpPr>
          <p:cNvPr id="4" name="Slide Number Placeholder 3"/>
          <p:cNvSpPr>
            <a:spLocks noGrp="1"/>
          </p:cNvSpPr>
          <p:nvPr>
            <p:ph type="sldNum" sz="quarter" idx="5"/>
          </p:nvPr>
        </p:nvSpPr>
        <p:spPr/>
        <p:txBody>
          <a:bodyPr/>
          <a:lstStyle/>
          <a:p>
            <a:fld id="{850A546D-8EF9-4AE8-9305-40F01FFF42A3}" type="slidenum">
              <a:rPr lang="en-AU" smtClean="0"/>
              <a:t>37</a:t>
            </a:fld>
            <a:endParaRPr lang="en-AU"/>
          </a:p>
        </p:txBody>
      </p:sp>
    </p:spTree>
    <p:extLst>
      <p:ext uri="{BB962C8B-B14F-4D97-AF65-F5344CB8AC3E}">
        <p14:creationId xmlns:p14="http://schemas.microsoft.com/office/powerpoint/2010/main" val="96653680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GB" b="1"/>
              <a:t>SPEAKER NOTES:</a:t>
            </a:r>
          </a:p>
          <a:p>
            <a:pPr marL="0" indent="0">
              <a:buFont typeface="Arial" panose="020B0604020202020204" pitchFamily="34" charset="0"/>
              <a:buNone/>
            </a:pPr>
            <a:r>
              <a:rPr lang="en-GB" sz="1200"/>
              <a:t>Let’s put that new knowledge into action!</a:t>
            </a:r>
          </a:p>
          <a:p>
            <a:pPr marL="0" indent="0">
              <a:buFont typeface="Arial" panose="020B0604020202020204" pitchFamily="34" charset="0"/>
              <a:buNone/>
            </a:pPr>
            <a:endParaRPr lang="en-GB" sz="1200"/>
          </a:p>
          <a:p>
            <a:pPr marL="0" indent="0">
              <a:buFont typeface="Arial" panose="020B0604020202020204" pitchFamily="34" charset="0"/>
              <a:buNone/>
            </a:pPr>
            <a:r>
              <a:rPr lang="en-GB" sz="1200" b="1"/>
              <a:t>ACTIVITY: </a:t>
            </a:r>
            <a:r>
              <a:rPr lang="en-GB" sz="1200"/>
              <a:t>Reflecting on what we have covered – </a:t>
            </a:r>
            <a:r>
              <a:rPr lang="en-GB" sz="1200" b="1"/>
              <a:t>what is one thing you know now?</a:t>
            </a:r>
          </a:p>
          <a:p>
            <a:pPr marL="171450" indent="-171450">
              <a:buFont typeface="Arial" panose="020B0604020202020204" pitchFamily="34" charset="0"/>
              <a:buChar char="•"/>
            </a:pPr>
            <a:r>
              <a:rPr lang="en-GB" sz="1200"/>
              <a:t>Let’s share as a group</a:t>
            </a:r>
          </a:p>
          <a:p>
            <a:pPr marL="0" indent="0">
              <a:buFont typeface="Arial" panose="020B0604020202020204" pitchFamily="34" charset="0"/>
              <a:buNone/>
            </a:pPr>
            <a:r>
              <a:rPr lang="en-GB" sz="1200" b="1"/>
              <a:t>SPEAKER TIP: </a:t>
            </a:r>
            <a:r>
              <a:rPr lang="en-GB" sz="1200"/>
              <a:t>write down all the things on the whiteboard/paper… go around to each person</a:t>
            </a:r>
          </a:p>
          <a:p>
            <a:endParaRPr lang="en-GB" b="1"/>
          </a:p>
          <a:p>
            <a:r>
              <a:rPr lang="en-GB" b="1"/>
              <a:t>PROMPT / Suggestions:</a:t>
            </a:r>
          </a:p>
          <a:p>
            <a:pPr marL="171450" indent="-171450" rtl="0" fontAlgn="ctr">
              <a:buFont typeface="Arial" panose="020B0604020202020204" pitchFamily="34" charset="0"/>
              <a:buChar char="•"/>
            </a:pPr>
            <a:r>
              <a:rPr lang="en-AU" sz="1200" b="0" i="0" kern="1200">
                <a:solidFill>
                  <a:schemeClr val="tx1"/>
                </a:solidFill>
                <a:effectLst/>
                <a:latin typeface="+mn-lt"/>
                <a:ea typeface="+mn-ea"/>
                <a:cs typeface="+mn-cs"/>
              </a:rPr>
              <a:t>Efficiency - reducing use but get the same benefit, rather than conservation - going without to reduce use</a:t>
            </a:r>
          </a:p>
          <a:p>
            <a:pPr marL="171450" indent="-171450" rtl="0" fontAlgn="ctr">
              <a:buFont typeface="Arial" panose="020B0604020202020204" pitchFamily="34" charset="0"/>
              <a:buChar char="•"/>
            </a:pPr>
            <a:r>
              <a:rPr lang="en-AU" sz="1200" b="0" i="0" kern="1200">
                <a:solidFill>
                  <a:schemeClr val="tx1"/>
                </a:solidFill>
                <a:effectLst/>
                <a:latin typeface="+mn-lt"/>
                <a:ea typeface="+mn-ea"/>
                <a:cs typeface="+mn-cs"/>
              </a:rPr>
              <a:t>Being more energy efficient will cost me less but is also good for the environment</a:t>
            </a:r>
          </a:p>
          <a:p>
            <a:pPr marL="171450" indent="-171450" rtl="0" fontAlgn="ctr">
              <a:buFont typeface="Arial" panose="020B0604020202020204" pitchFamily="34" charset="0"/>
              <a:buChar char="•"/>
            </a:pPr>
            <a:r>
              <a:rPr lang="en-AU" sz="1200" b="0" i="0" kern="1200">
                <a:solidFill>
                  <a:schemeClr val="tx1"/>
                </a:solidFill>
                <a:effectLst/>
                <a:latin typeface="+mn-lt"/>
                <a:ea typeface="+mn-ea"/>
                <a:cs typeface="+mn-cs"/>
              </a:rPr>
              <a:t>Heating and cooling use the most energy in the home, then appliances</a:t>
            </a:r>
          </a:p>
          <a:p>
            <a:pPr marL="171450" indent="-171450" rtl="0" fontAlgn="ctr">
              <a:buFont typeface="Arial" panose="020B0604020202020204" pitchFamily="34" charset="0"/>
              <a:buChar char="•"/>
            </a:pPr>
            <a:r>
              <a:rPr lang="en-AU" sz="1200" b="0" i="0" kern="1200">
                <a:solidFill>
                  <a:schemeClr val="tx1"/>
                </a:solidFill>
                <a:effectLst/>
                <a:latin typeface="+mn-lt"/>
                <a:ea typeface="+mn-ea"/>
                <a:cs typeface="+mn-cs"/>
              </a:rPr>
              <a:t>Having good thermal efficiency at home means I will use less energy to keep the home cool and warm</a:t>
            </a:r>
          </a:p>
          <a:p>
            <a:pPr marL="171450" indent="-171450" rtl="0" fontAlgn="ctr">
              <a:buFont typeface="Arial" panose="020B0604020202020204" pitchFamily="34" charset="0"/>
              <a:buChar char="•"/>
            </a:pPr>
            <a:r>
              <a:rPr lang="en-AU" sz="1200" b="0" i="0" kern="1200">
                <a:solidFill>
                  <a:schemeClr val="tx1"/>
                </a:solidFill>
                <a:effectLst/>
                <a:latin typeface="+mn-lt"/>
                <a:ea typeface="+mn-ea"/>
                <a:cs typeface="+mn-cs"/>
              </a:rPr>
              <a:t>Set A/C temps 24-27 in summer and 18-21 in winter to keep comfortable but save energy</a:t>
            </a:r>
          </a:p>
          <a:p>
            <a:pPr marL="171450" indent="-171450" rtl="0" fontAlgn="ctr">
              <a:buFont typeface="Arial" panose="020B0604020202020204" pitchFamily="34" charset="0"/>
              <a:buChar char="•"/>
            </a:pPr>
            <a:r>
              <a:rPr lang="en-GB" sz="1200" b="0" i="0" kern="1200">
                <a:solidFill>
                  <a:schemeClr val="tx1"/>
                </a:solidFill>
                <a:effectLst/>
                <a:latin typeface="+mn-lt"/>
                <a:ea typeface="+mn-ea"/>
                <a:cs typeface="+mn-cs"/>
              </a:rPr>
              <a:t>Heat wisely - use curtains, stop draughts under doors</a:t>
            </a:r>
          </a:p>
          <a:p>
            <a:pPr marL="171450" indent="-171450" rtl="0" fontAlgn="ctr">
              <a:buFont typeface="Arial" panose="020B0604020202020204" pitchFamily="34" charset="0"/>
              <a:buChar char="•"/>
            </a:pPr>
            <a:r>
              <a:rPr lang="en-GB" sz="1200" b="0" i="0" kern="1200">
                <a:solidFill>
                  <a:schemeClr val="tx1"/>
                </a:solidFill>
                <a:effectLst/>
                <a:latin typeface="+mn-lt"/>
                <a:ea typeface="+mn-ea"/>
                <a:cs typeface="+mn-cs"/>
              </a:rPr>
              <a:t>Cool wisely - use fans, close blinds during the day, stop draughts under doors</a:t>
            </a:r>
          </a:p>
          <a:p>
            <a:pPr marL="171450" indent="-171450" rtl="0" fontAlgn="ctr">
              <a:buFont typeface="Arial" panose="020B0604020202020204" pitchFamily="34" charset="0"/>
              <a:buChar char="•"/>
            </a:pPr>
            <a:r>
              <a:rPr lang="en-GB" sz="1200" b="0" i="0" kern="1200">
                <a:solidFill>
                  <a:schemeClr val="tx1"/>
                </a:solidFill>
                <a:effectLst/>
                <a:latin typeface="+mn-lt"/>
                <a:ea typeface="+mn-ea"/>
                <a:cs typeface="+mn-cs"/>
              </a:rPr>
              <a:t>To keep warm - heat myself with warm clothes, heat bags, </a:t>
            </a:r>
            <a:r>
              <a:rPr lang="en-GB" sz="1200" b="0" i="0" kern="1200" err="1">
                <a:solidFill>
                  <a:schemeClr val="tx1"/>
                </a:solidFill>
                <a:effectLst/>
                <a:latin typeface="+mn-lt"/>
                <a:ea typeface="+mn-ea"/>
                <a:cs typeface="+mn-cs"/>
              </a:rPr>
              <a:t>oodies</a:t>
            </a:r>
            <a:r>
              <a:rPr lang="en-GB" sz="1200" b="0" i="0" kern="1200">
                <a:solidFill>
                  <a:schemeClr val="tx1"/>
                </a:solidFill>
                <a:effectLst/>
                <a:latin typeface="+mn-lt"/>
                <a:ea typeface="+mn-ea"/>
                <a:cs typeface="+mn-cs"/>
              </a:rPr>
              <a:t>, </a:t>
            </a:r>
            <a:r>
              <a:rPr lang="en-GB" sz="1200" b="0" i="0" kern="1200" err="1">
                <a:solidFill>
                  <a:schemeClr val="tx1"/>
                </a:solidFill>
                <a:effectLst/>
                <a:latin typeface="+mn-lt"/>
                <a:ea typeface="+mn-ea"/>
                <a:cs typeface="+mn-cs"/>
              </a:rPr>
              <a:t>ugg</a:t>
            </a:r>
            <a:r>
              <a:rPr lang="en-GB" sz="1200" b="0" i="0" kern="1200">
                <a:solidFill>
                  <a:schemeClr val="tx1"/>
                </a:solidFill>
                <a:effectLst/>
                <a:latin typeface="+mn-lt"/>
                <a:ea typeface="+mn-ea"/>
                <a:cs typeface="+mn-cs"/>
              </a:rPr>
              <a:t> boots</a:t>
            </a:r>
          </a:p>
          <a:p>
            <a:pPr marL="171450" indent="-171450" rtl="0" fontAlgn="ctr">
              <a:buFont typeface="Arial" panose="020B0604020202020204" pitchFamily="34" charset="0"/>
              <a:buChar char="•"/>
            </a:pPr>
            <a:r>
              <a:rPr lang="en-GB" sz="1200" b="0" i="0" kern="1200">
                <a:solidFill>
                  <a:schemeClr val="tx1"/>
                </a:solidFill>
                <a:effectLst/>
                <a:latin typeface="+mn-lt"/>
                <a:ea typeface="+mn-ea"/>
                <a:cs typeface="+mn-cs"/>
              </a:rPr>
              <a:t>Energy rating - the more stars the more energy efficient</a:t>
            </a:r>
          </a:p>
          <a:p>
            <a:pPr marL="171450" indent="-171450" rtl="0" fontAlgn="ctr">
              <a:buFont typeface="Arial" panose="020B0604020202020204" pitchFamily="34" charset="0"/>
              <a:buChar char="•"/>
            </a:pPr>
            <a:r>
              <a:rPr lang="en-GB" sz="1200" b="0" i="0" kern="1200">
                <a:solidFill>
                  <a:schemeClr val="tx1"/>
                </a:solidFill>
                <a:effectLst/>
                <a:latin typeface="+mn-lt"/>
                <a:ea typeface="+mn-ea"/>
                <a:cs typeface="+mn-cs"/>
              </a:rPr>
              <a:t>Energy efficient appliance may cost more to purchase but is cheaper to run… </a:t>
            </a:r>
          </a:p>
          <a:p>
            <a:pPr marL="171450" indent="-171450" rtl="0" fontAlgn="ctr">
              <a:buFont typeface="Arial" panose="020B0604020202020204" pitchFamily="34" charset="0"/>
              <a:buChar char="•"/>
            </a:pPr>
            <a:r>
              <a:rPr lang="en-GB" sz="1200" b="0" i="0" kern="1200">
                <a:solidFill>
                  <a:schemeClr val="tx1"/>
                </a:solidFill>
                <a:effectLst/>
                <a:latin typeface="+mn-lt"/>
                <a:ea typeface="+mn-ea"/>
                <a:cs typeface="+mn-cs"/>
              </a:rPr>
              <a:t>Running costs can be calculated using input power</a:t>
            </a:r>
          </a:p>
          <a:p>
            <a:pPr marL="171450" indent="-171450" rtl="0" fontAlgn="ctr">
              <a:buFont typeface="Arial" panose="020B0604020202020204" pitchFamily="34" charset="0"/>
              <a:buChar char="•"/>
            </a:pPr>
            <a:r>
              <a:rPr lang="en-GB" sz="1200" b="0" i="0" kern="1200">
                <a:solidFill>
                  <a:schemeClr val="tx1"/>
                </a:solidFill>
                <a:effectLst/>
                <a:latin typeface="+mn-lt"/>
                <a:ea typeface="+mn-ea"/>
                <a:cs typeface="+mn-cs"/>
              </a:rPr>
              <a:t>SA Gov have an appliance running cost calculator</a:t>
            </a:r>
          </a:p>
          <a:p>
            <a:pPr marL="171450" indent="-171450" rtl="0" fontAlgn="ctr">
              <a:buFont typeface="Arial" panose="020B0604020202020204" pitchFamily="34" charset="0"/>
              <a:buChar char="•"/>
            </a:pPr>
            <a:r>
              <a:rPr lang="en-GB" sz="1200" b="0" i="0" kern="1200">
                <a:solidFill>
                  <a:schemeClr val="tx1"/>
                </a:solidFill>
                <a:effectLst/>
                <a:latin typeface="+mn-lt"/>
                <a:ea typeface="+mn-ea"/>
                <a:cs typeface="+mn-cs"/>
              </a:rPr>
              <a:t>Non-permanent options (good for renters) fans, temporary glazing, draught stoppers, smart plugs that means use electricity at set time periods (when electricity is cheaper)</a:t>
            </a:r>
          </a:p>
          <a:p>
            <a:endParaRPr lang="en-AU"/>
          </a:p>
        </p:txBody>
      </p:sp>
      <p:sp>
        <p:nvSpPr>
          <p:cNvPr id="4" name="Slide Number Placeholder 3"/>
          <p:cNvSpPr>
            <a:spLocks noGrp="1"/>
          </p:cNvSpPr>
          <p:nvPr>
            <p:ph type="sldNum" sz="quarter" idx="5"/>
          </p:nvPr>
        </p:nvSpPr>
        <p:spPr/>
        <p:txBody>
          <a:bodyPr/>
          <a:lstStyle/>
          <a:p>
            <a:fld id="{850A546D-8EF9-4AE8-9305-40F01FFF42A3}" type="slidenum">
              <a:rPr lang="en-AU" smtClean="0"/>
              <a:t>38</a:t>
            </a:fld>
            <a:endParaRPr lang="en-AU"/>
          </a:p>
        </p:txBody>
      </p:sp>
    </p:spTree>
    <p:extLst>
      <p:ext uri="{BB962C8B-B14F-4D97-AF65-F5344CB8AC3E}">
        <p14:creationId xmlns:p14="http://schemas.microsoft.com/office/powerpoint/2010/main" val="127821111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243BFE-4B09-3B43-A9DF-F27E170A4B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453A4A-9218-0976-2EF4-9030C099FEA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BD22319-B952-F98F-846A-97E860D08A56}"/>
              </a:ext>
            </a:extLst>
          </p:cNvPr>
          <p:cNvSpPr>
            <a:spLocks noGrp="1"/>
          </p:cNvSpPr>
          <p:nvPr>
            <p:ph type="body" idx="1"/>
          </p:nvPr>
        </p:nvSpPr>
        <p:spPr/>
        <p:txBody>
          <a:bodyPr/>
          <a:lstStyle/>
          <a:p>
            <a:r>
              <a:rPr lang="en-GB" b="1"/>
              <a:t>SPEAKER NOTES:</a:t>
            </a:r>
          </a:p>
          <a:p>
            <a:pPr marL="0" indent="0">
              <a:buFont typeface="Arial" panose="020B0604020202020204" pitchFamily="34" charset="0"/>
              <a:buNone/>
            </a:pPr>
            <a:r>
              <a:rPr lang="en-GB" sz="1200"/>
              <a:t>Let’s put that new knowledge into action!</a:t>
            </a:r>
          </a:p>
          <a:p>
            <a:pPr marL="0" indent="0">
              <a:buFont typeface="Arial" panose="020B0604020202020204" pitchFamily="34" charset="0"/>
              <a:buNone/>
            </a:pPr>
            <a:endParaRPr lang="en-GB" sz="1200"/>
          </a:p>
          <a:p>
            <a:pPr marL="0" indent="0">
              <a:buFont typeface="Arial" panose="020B0604020202020204" pitchFamily="34" charset="0"/>
              <a:buNone/>
            </a:pPr>
            <a:r>
              <a:rPr lang="en-GB" sz="1200" b="1"/>
              <a:t>ACTIVITY: </a:t>
            </a:r>
            <a:endParaRPr lang="en-GB" sz="1200"/>
          </a:p>
          <a:p>
            <a:pPr marL="0" indent="0">
              <a:buFont typeface="Arial" panose="020B0604020202020204" pitchFamily="34" charset="0"/>
              <a:buNone/>
            </a:pPr>
            <a:r>
              <a:rPr lang="en-GB" sz="1400" b="1">
                <a:solidFill>
                  <a:schemeClr val="tx2"/>
                </a:solidFill>
              </a:rPr>
              <a:t>What are two things you are going to do leaving here today</a:t>
            </a:r>
            <a:r>
              <a:rPr lang="en-GB" sz="1400">
                <a:solidFill>
                  <a:schemeClr val="tx2"/>
                </a:solidFill>
              </a:rPr>
              <a:t>…? </a:t>
            </a:r>
          </a:p>
          <a:p>
            <a:pPr marL="285750" indent="-285750">
              <a:buFont typeface="Arial" panose="020B0604020202020204" pitchFamily="34" charset="0"/>
              <a:buChar char="•"/>
            </a:pPr>
            <a:r>
              <a:rPr lang="en-GB" sz="1400">
                <a:solidFill>
                  <a:schemeClr val="tx2"/>
                </a:solidFill>
              </a:rPr>
              <a:t>This will be different for each person; we won’t be sharing these. This is for you to take home and try to action. </a:t>
            </a:r>
          </a:p>
          <a:p>
            <a:pPr marL="285750" indent="-285750">
              <a:buFont typeface="Arial" panose="020B0604020202020204" pitchFamily="34" charset="0"/>
              <a:buChar char="•"/>
            </a:pPr>
            <a:r>
              <a:rPr lang="en-GB" sz="1400" b="0">
                <a:solidFill>
                  <a:schemeClr val="tx2"/>
                </a:solidFill>
              </a:rPr>
              <a:t>Using your </a:t>
            </a:r>
            <a:r>
              <a:rPr lang="en-GB" sz="1400" b="1">
                <a:solidFill>
                  <a:schemeClr val="tx2"/>
                </a:solidFill>
              </a:rPr>
              <a:t>Take Home Action Plan templates</a:t>
            </a:r>
            <a:r>
              <a:rPr lang="en-GB" sz="1400">
                <a:solidFill>
                  <a:schemeClr val="tx2"/>
                </a:solidFill>
              </a:rPr>
              <a:t>, commit to 2 things you can do when you get home.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a:t>Write down your </a:t>
            </a:r>
            <a:r>
              <a:rPr lang="en-GB" sz="1400" b="1"/>
              <a:t>top 2 things </a:t>
            </a:r>
            <a:r>
              <a:rPr lang="en-GB" sz="1400"/>
              <a:t>on your take-home action plan.</a:t>
            </a:r>
          </a:p>
          <a:p>
            <a:pPr marL="0" indent="0">
              <a:buFont typeface="Arial" panose="020B0604020202020204" pitchFamily="34" charset="0"/>
              <a:buNone/>
            </a:pPr>
            <a:endParaRPr lang="en-GB" sz="1400">
              <a:solidFill>
                <a:schemeClr val="tx2"/>
              </a:solidFill>
            </a:endParaRPr>
          </a:p>
          <a:p>
            <a:r>
              <a:rPr lang="en-GB" b="1"/>
              <a:t>PROMPT / Suggestions:</a:t>
            </a:r>
          </a:p>
          <a:p>
            <a:pPr fontAlgn="ctr">
              <a:buFont typeface="Wingdings" panose="05000000000000000000" pitchFamily="2" charset="2"/>
              <a:buChar char="ü"/>
            </a:pPr>
            <a:r>
              <a:rPr lang="en-AU"/>
              <a:t>Set A/C temp 24-27 in summer &amp; 18-21 in winter </a:t>
            </a:r>
          </a:p>
          <a:p>
            <a:pPr fontAlgn="ctr">
              <a:buFont typeface="Wingdings" panose="05000000000000000000" pitchFamily="2" charset="2"/>
              <a:buChar char="ü"/>
            </a:pPr>
            <a:r>
              <a:rPr lang="en-AU"/>
              <a:t>Purchase a portable fan</a:t>
            </a:r>
          </a:p>
          <a:p>
            <a:pPr fontAlgn="ctr">
              <a:buFont typeface="Wingdings" panose="05000000000000000000" pitchFamily="2" charset="2"/>
              <a:buChar char="ü"/>
            </a:pPr>
            <a:r>
              <a:rPr lang="en-GB"/>
              <a:t>Check appliance information sticker for input power – use calculator for its running cost</a:t>
            </a:r>
          </a:p>
          <a:p>
            <a:pPr>
              <a:buFont typeface="Wingdings" panose="05000000000000000000" pitchFamily="2" charset="2"/>
              <a:buChar char="ü"/>
            </a:pPr>
            <a:r>
              <a:rPr lang="en-GB"/>
              <a:t>Get some draught stoppers for doors</a:t>
            </a:r>
          </a:p>
          <a:p>
            <a:pPr>
              <a:buFont typeface="Wingdings" panose="05000000000000000000" pitchFamily="2" charset="2"/>
              <a:buChar char="ü"/>
            </a:pPr>
            <a:r>
              <a:rPr lang="en-GB"/>
              <a:t>Purchase a heat bag for winter</a:t>
            </a:r>
          </a:p>
          <a:p>
            <a:pPr>
              <a:buFont typeface="Wingdings" panose="05000000000000000000" pitchFamily="2" charset="2"/>
              <a:buChar char="ü"/>
            </a:pPr>
            <a:r>
              <a:rPr lang="en-GB"/>
              <a:t>Use my washing machine and dishwasher during the day when energy is cheaper*</a:t>
            </a:r>
          </a:p>
          <a:p>
            <a:pPr>
              <a:buFont typeface="Wingdings" panose="05000000000000000000" pitchFamily="2" charset="2"/>
              <a:buChar char="ü"/>
            </a:pPr>
            <a:r>
              <a:rPr lang="en-GB"/>
              <a:t>Change my shower-head to an energy efficient 4-star one</a:t>
            </a:r>
          </a:p>
          <a:p>
            <a:pPr>
              <a:buFont typeface="Wingdings" panose="05000000000000000000" pitchFamily="2" charset="2"/>
              <a:buChar char="ü"/>
            </a:pPr>
            <a:r>
              <a:rPr lang="en-US"/>
              <a:t>Apply weather seals to windows, skirting boards, skylights and cornices.</a:t>
            </a:r>
            <a:endParaRPr lang="en-GB"/>
          </a:p>
          <a:p>
            <a:endParaRPr lang="en-GB" sz="1400"/>
          </a:p>
          <a:p>
            <a:endParaRPr lang="en-GB"/>
          </a:p>
          <a:p>
            <a:endParaRPr lang="en-AU"/>
          </a:p>
        </p:txBody>
      </p:sp>
      <p:sp>
        <p:nvSpPr>
          <p:cNvPr id="4" name="Slide Number Placeholder 3">
            <a:extLst>
              <a:ext uri="{FF2B5EF4-FFF2-40B4-BE49-F238E27FC236}">
                <a16:creationId xmlns:a16="http://schemas.microsoft.com/office/drawing/2014/main" id="{E865A6B7-6CED-BDA6-99B9-0F4334A22AD1}"/>
              </a:ext>
            </a:extLst>
          </p:cNvPr>
          <p:cNvSpPr>
            <a:spLocks noGrp="1"/>
          </p:cNvSpPr>
          <p:nvPr>
            <p:ph type="sldNum" sz="quarter" idx="5"/>
          </p:nvPr>
        </p:nvSpPr>
        <p:spPr/>
        <p:txBody>
          <a:bodyPr/>
          <a:lstStyle/>
          <a:p>
            <a:fld id="{850A546D-8EF9-4AE8-9305-40F01FFF42A3}" type="slidenum">
              <a:rPr lang="en-AU" smtClean="0"/>
              <a:t>39</a:t>
            </a:fld>
            <a:endParaRPr lang="en-AU"/>
          </a:p>
        </p:txBody>
      </p:sp>
    </p:spTree>
    <p:extLst>
      <p:ext uri="{BB962C8B-B14F-4D97-AF65-F5344CB8AC3E}">
        <p14:creationId xmlns:p14="http://schemas.microsoft.com/office/powerpoint/2010/main" val="223315677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GB" sz="1200">
                <a:solidFill>
                  <a:schemeClr val="bg2"/>
                </a:solidFill>
              </a:rPr>
              <a:t>8 – Next steps</a:t>
            </a:r>
            <a:endParaRPr lang="en-AU"/>
          </a:p>
        </p:txBody>
      </p:sp>
      <p:sp>
        <p:nvSpPr>
          <p:cNvPr id="4" name="Slide Number Placeholder 3"/>
          <p:cNvSpPr>
            <a:spLocks noGrp="1"/>
          </p:cNvSpPr>
          <p:nvPr>
            <p:ph type="sldNum" sz="quarter" idx="5"/>
          </p:nvPr>
        </p:nvSpPr>
        <p:spPr/>
        <p:txBody>
          <a:bodyPr/>
          <a:lstStyle/>
          <a:p>
            <a:fld id="{850A546D-8EF9-4AE8-9305-40F01FFF42A3}" type="slidenum">
              <a:rPr lang="en-AU" smtClean="0"/>
              <a:t>40</a:t>
            </a:fld>
            <a:endParaRPr lang="en-AU"/>
          </a:p>
        </p:txBody>
      </p:sp>
    </p:spTree>
    <p:extLst>
      <p:ext uri="{BB962C8B-B14F-4D97-AF65-F5344CB8AC3E}">
        <p14:creationId xmlns:p14="http://schemas.microsoft.com/office/powerpoint/2010/main" val="100175464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AU" b="1"/>
              <a:t>SPEAKER NOTES: </a:t>
            </a:r>
          </a:p>
          <a:p>
            <a:r>
              <a:rPr lang="en-AU"/>
              <a:t>Thank you for attending this session. We would very much appreciate any feedback you can provide to help us with future sessions. </a:t>
            </a:r>
          </a:p>
          <a:p>
            <a:endParaRPr lang="en-AU"/>
          </a:p>
          <a:p>
            <a:pPr marL="171450" indent="-171450">
              <a:buFont typeface="Arial" panose="020B0604020202020204" pitchFamily="34" charset="0"/>
              <a:buChar char="•"/>
            </a:pPr>
            <a:r>
              <a:rPr lang="en-AU"/>
              <a:t>Scan this QR code to take you to the </a:t>
            </a:r>
            <a:r>
              <a:rPr lang="en-AU" b="1"/>
              <a:t>Energy Literacy – Train the Trainer </a:t>
            </a:r>
            <a:r>
              <a:rPr lang="en-AU"/>
              <a:t>page on our Talking Power website. </a:t>
            </a:r>
          </a:p>
          <a:p>
            <a:pPr marL="171450" indent="-171450">
              <a:buFont typeface="Arial" panose="020B0604020202020204" pitchFamily="34" charset="0"/>
              <a:buChar char="•"/>
            </a:pPr>
            <a:r>
              <a:rPr lang="en-AU"/>
              <a:t>From there you can find our feedback form. </a:t>
            </a:r>
          </a:p>
          <a:p>
            <a:endParaRPr lang="en-AU"/>
          </a:p>
        </p:txBody>
      </p:sp>
      <p:sp>
        <p:nvSpPr>
          <p:cNvPr id="4" name="Slide Number Placeholder 3"/>
          <p:cNvSpPr>
            <a:spLocks noGrp="1"/>
          </p:cNvSpPr>
          <p:nvPr>
            <p:ph type="sldNum" sz="quarter" idx="5"/>
          </p:nvPr>
        </p:nvSpPr>
        <p:spPr/>
        <p:txBody>
          <a:bodyPr/>
          <a:lstStyle/>
          <a:p>
            <a:fld id="{850A546D-8EF9-4AE8-9305-40F01FFF42A3}" type="slidenum">
              <a:rPr lang="en-AU" smtClean="0"/>
              <a:t>41</a:t>
            </a:fld>
            <a:endParaRPr lang="en-AU"/>
          </a:p>
        </p:txBody>
      </p:sp>
    </p:spTree>
    <p:extLst>
      <p:ext uri="{BB962C8B-B14F-4D97-AF65-F5344CB8AC3E}">
        <p14:creationId xmlns:p14="http://schemas.microsoft.com/office/powerpoint/2010/main" val="23541834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b="1"/>
              <a:t>SPEAKER NOTES: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a:solidFill>
                  <a:srgbClr val="FA780A"/>
                </a:solidFill>
              </a:rPr>
              <a:t>Congratulations! This brings us to the end of our Train the Trainer sessions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a:solidFill>
                <a:srgbClr val="FA780A"/>
              </a:solidFill>
            </a:endParaRPr>
          </a:p>
          <a:p>
            <a:r>
              <a:rPr lang="en-AU" b="1"/>
              <a:t>Please make sure you don’t leave without: </a:t>
            </a:r>
          </a:p>
          <a:p>
            <a:pPr marL="171450" indent="-171450">
              <a:buFont typeface="Arial" panose="020B0604020202020204" pitchFamily="34" charset="0"/>
              <a:buChar char="•"/>
            </a:pPr>
            <a:r>
              <a:rPr lang="en-GB"/>
              <a:t>Receiving your Certificate of Completion</a:t>
            </a:r>
          </a:p>
          <a:p>
            <a:pPr marL="171450" indent="-171450">
              <a:buFont typeface="Arial" panose="020B0604020202020204" pitchFamily="34" charset="0"/>
              <a:buChar char="•"/>
            </a:pPr>
            <a:r>
              <a:rPr lang="en-GB"/>
              <a:t>Submitting feedback on our sessions</a:t>
            </a:r>
          </a:p>
          <a:p>
            <a:pPr marL="171450" indent="-171450">
              <a:buFont typeface="Arial" panose="020B0604020202020204" pitchFamily="34" charset="0"/>
              <a:buChar char="•"/>
            </a:pPr>
            <a:endParaRPr lang="en-GB"/>
          </a:p>
          <a:p>
            <a:pPr marL="0" indent="0">
              <a:buFont typeface="Arial" panose="020B0604020202020204" pitchFamily="34" charset="0"/>
              <a:buNone/>
            </a:pPr>
            <a:r>
              <a:rPr lang="en-GB" b="1" i="0"/>
              <a:t>What are your Next Steps?</a:t>
            </a:r>
          </a:p>
          <a:p>
            <a:pPr marL="171450" indent="-171450">
              <a:buFont typeface="Arial" panose="020B0604020202020204" pitchFamily="34" charset="0"/>
              <a:buChar char="•"/>
            </a:pPr>
            <a:r>
              <a:rPr lang="en-GB"/>
              <a:t>Perhaps you are interested in running your own community education / outreach session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t>Register at talkingpower.com.au to follow this project and receive email updates</a:t>
            </a:r>
          </a:p>
          <a:p>
            <a:pPr marL="171450" indent="-171450">
              <a:buFont typeface="Arial" panose="020B0604020202020204" pitchFamily="34" charset="0"/>
              <a:buChar char="•"/>
            </a:pPr>
            <a:r>
              <a:rPr lang="en-GB"/>
              <a:t>All resources and handouts available on Talking Power website – dedicated Energy Literacy page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t>Please share this training opportunity with colleagues </a:t>
            </a:r>
          </a:p>
          <a:p>
            <a:endParaRPr lang="en-GB"/>
          </a:p>
          <a:p>
            <a:endParaRPr lang="en-AU"/>
          </a:p>
        </p:txBody>
      </p:sp>
      <p:sp>
        <p:nvSpPr>
          <p:cNvPr id="4" name="Slide Number Placeholder 3"/>
          <p:cNvSpPr>
            <a:spLocks noGrp="1"/>
          </p:cNvSpPr>
          <p:nvPr>
            <p:ph type="sldNum" sz="quarter" idx="5"/>
          </p:nvPr>
        </p:nvSpPr>
        <p:spPr/>
        <p:txBody>
          <a:bodyPr/>
          <a:lstStyle/>
          <a:p>
            <a:fld id="{850A546D-8EF9-4AE8-9305-40F01FFF42A3}" type="slidenum">
              <a:rPr lang="en-AU" smtClean="0"/>
              <a:t>42</a:t>
            </a:fld>
            <a:endParaRPr lang="en-AU"/>
          </a:p>
        </p:txBody>
      </p:sp>
    </p:spTree>
    <p:extLst>
      <p:ext uri="{BB962C8B-B14F-4D97-AF65-F5344CB8AC3E}">
        <p14:creationId xmlns:p14="http://schemas.microsoft.com/office/powerpoint/2010/main" val="424600849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GB" sz="1200">
                <a:solidFill>
                  <a:schemeClr val="bg2"/>
                </a:solidFill>
              </a:rPr>
              <a:t>Thank you</a:t>
            </a:r>
            <a:endParaRPr lang="en-AU"/>
          </a:p>
        </p:txBody>
      </p:sp>
      <p:sp>
        <p:nvSpPr>
          <p:cNvPr id="4" name="Slide Number Placeholder 3"/>
          <p:cNvSpPr>
            <a:spLocks noGrp="1"/>
          </p:cNvSpPr>
          <p:nvPr>
            <p:ph type="sldNum" sz="quarter" idx="5"/>
          </p:nvPr>
        </p:nvSpPr>
        <p:spPr/>
        <p:txBody>
          <a:bodyPr/>
          <a:lstStyle/>
          <a:p>
            <a:fld id="{850A546D-8EF9-4AE8-9305-40F01FFF42A3}" type="slidenum">
              <a:rPr lang="en-AU" smtClean="0"/>
              <a:t>43</a:t>
            </a:fld>
            <a:endParaRPr lang="en-AU"/>
          </a:p>
        </p:txBody>
      </p:sp>
    </p:spTree>
    <p:extLst>
      <p:ext uri="{BB962C8B-B14F-4D97-AF65-F5344CB8AC3E}">
        <p14:creationId xmlns:p14="http://schemas.microsoft.com/office/powerpoint/2010/main" val="360187061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850A546D-8EF9-4AE8-9305-40F01FFF42A3}" type="slidenum">
              <a:rPr lang="en-AU" smtClean="0"/>
              <a:t>44</a:t>
            </a:fld>
            <a:endParaRPr lang="en-AU"/>
          </a:p>
        </p:txBody>
      </p:sp>
    </p:spTree>
    <p:extLst>
      <p:ext uri="{BB962C8B-B14F-4D97-AF65-F5344CB8AC3E}">
        <p14:creationId xmlns:p14="http://schemas.microsoft.com/office/powerpoint/2010/main" val="145115950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Plain Title Slide">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5200" y="5648963"/>
            <a:ext cx="1485900" cy="800100"/>
          </a:xfrm>
          <a:prstGeom prst="rect">
            <a:avLst/>
          </a:prstGeom>
        </p:spPr>
      </p:pic>
      <p:sp>
        <p:nvSpPr>
          <p:cNvPr id="2" name="Title 1"/>
          <p:cNvSpPr>
            <a:spLocks noGrp="1"/>
          </p:cNvSpPr>
          <p:nvPr>
            <p:ph type="ctrTitle"/>
          </p:nvPr>
        </p:nvSpPr>
        <p:spPr>
          <a:xfrm>
            <a:off x="385201" y="1205552"/>
            <a:ext cx="5537928" cy="1946319"/>
          </a:xfrm>
        </p:spPr>
        <p:txBody>
          <a:bodyPr tIns="0" rIns="0" anchor="b">
            <a:normAutofit/>
          </a:bodyPr>
          <a:lstStyle>
            <a:lvl1pPr algn="l">
              <a:defRPr sz="3200">
                <a:solidFill>
                  <a:schemeClr val="tx2"/>
                </a:solidFill>
              </a:defRPr>
            </a:lvl1pPr>
          </a:lstStyle>
          <a:p>
            <a:r>
              <a:rPr lang="en-US"/>
              <a:t>Click to edit Master title style</a:t>
            </a:r>
          </a:p>
        </p:txBody>
      </p:sp>
      <p:sp>
        <p:nvSpPr>
          <p:cNvPr id="3" name="Subtitle 2"/>
          <p:cNvSpPr>
            <a:spLocks noGrp="1"/>
          </p:cNvSpPr>
          <p:nvPr>
            <p:ph type="subTitle" idx="1"/>
          </p:nvPr>
        </p:nvSpPr>
        <p:spPr>
          <a:xfrm>
            <a:off x="385200" y="3297600"/>
            <a:ext cx="5537929" cy="1802113"/>
          </a:xfrm>
        </p:spPr>
        <p:txBody>
          <a:bodyPr lIns="0" tIns="0" rIns="0" bIns="0" anchor="t" anchorCtr="0">
            <a:normAutofit/>
          </a:bodyPr>
          <a:lstStyle>
            <a:lvl1pPr marL="0" indent="0" algn="l">
              <a:buNone/>
              <a:defRPr sz="1200" b="1">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5" name="Footer Placeholder 4"/>
          <p:cNvSpPr>
            <a:spLocks noGrp="1"/>
          </p:cNvSpPr>
          <p:nvPr>
            <p:ph type="ftr" sz="quarter" idx="11"/>
          </p:nvPr>
        </p:nvSpPr>
        <p:spPr>
          <a:xfrm>
            <a:off x="385201" y="362787"/>
            <a:ext cx="1639218" cy="365125"/>
          </a:xfrm>
          <a:prstGeom prst="rect">
            <a:avLst/>
          </a:prstGeom>
        </p:spPr>
        <p:txBody>
          <a:bodyPr/>
          <a:lstStyle>
            <a:lvl1pPr algn="l">
              <a:defRPr>
                <a:solidFill>
                  <a:schemeClr val="bg1">
                    <a:lumMod val="75000"/>
                  </a:schemeClr>
                </a:solidFill>
              </a:defRPr>
            </a:lvl1pPr>
          </a:lstStyle>
          <a:p>
            <a:r>
              <a:rPr lang="en-AU"/>
              <a:t>Internal Use Only</a:t>
            </a:r>
          </a:p>
        </p:txBody>
      </p:sp>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30069" y="5648963"/>
            <a:ext cx="2362200" cy="800100"/>
          </a:xfrm>
          <a:prstGeom prst="rect">
            <a:avLst/>
          </a:prstGeom>
        </p:spPr>
      </p:pic>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24800" y="0"/>
            <a:ext cx="4267200" cy="4591050"/>
          </a:xfrm>
          <a:prstGeom prst="rect">
            <a:avLst/>
          </a:prstGeom>
        </p:spPr>
      </p:pic>
    </p:spTree>
    <p:extLst>
      <p:ext uri="{BB962C8B-B14F-4D97-AF65-F5344CB8AC3E}">
        <p14:creationId xmlns:p14="http://schemas.microsoft.com/office/powerpoint/2010/main" val="17566262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a:xfrm>
          <a:off x="0" y="0"/>
          <a:ext cx="0" cy="0"/>
          <a:chOff x="0" y="0"/>
          <a:chExt cx="0" cy="0"/>
        </a:xfrm>
      </p:grpSpPr>
      <p:sp>
        <p:nvSpPr>
          <p:cNvPr id="14" name="Picture Placeholder 8"/>
          <p:cNvSpPr>
            <a:spLocks noGrp="1"/>
          </p:cNvSpPr>
          <p:nvPr>
            <p:ph type="pic" sz="quarter" idx="10" hasCustomPrompt="1"/>
          </p:nvPr>
        </p:nvSpPr>
        <p:spPr>
          <a:xfrm>
            <a:off x="6096001" y="1"/>
            <a:ext cx="6099175" cy="6857999"/>
          </a:xfrm>
          <a:prstGeom prst="rect">
            <a:avLst/>
          </a:prstGeom>
          <a:solidFill>
            <a:schemeClr val="bg1">
              <a:lumMod val="95000"/>
            </a:schemeClr>
          </a:solidFill>
        </p:spPr>
        <p:txBody>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sz="1200">
                <a:solidFill>
                  <a:schemeClr val="tx1"/>
                </a:solidFill>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AU"/>
              <a:t>Drag and Drop image.</a:t>
            </a:r>
            <a:br>
              <a:rPr lang="en-AU"/>
            </a:br>
            <a:r>
              <a:rPr lang="en-AU"/>
              <a:t>Use Crop Tool to position.</a:t>
            </a:r>
            <a:endParaRPr lang="en-US"/>
          </a:p>
          <a:p>
            <a:endParaRPr lang="en-US"/>
          </a:p>
        </p:txBody>
      </p:sp>
      <p:sp>
        <p:nvSpPr>
          <p:cNvPr id="15" name="Title 3"/>
          <p:cNvSpPr>
            <a:spLocks noGrp="1"/>
          </p:cNvSpPr>
          <p:nvPr>
            <p:ph type="ctrTitle"/>
          </p:nvPr>
        </p:nvSpPr>
        <p:spPr>
          <a:xfrm>
            <a:off x="385200" y="2756732"/>
            <a:ext cx="5205675" cy="397545"/>
          </a:xfrm>
        </p:spPr>
        <p:txBody>
          <a:bodyPr wrap="square" anchor="b" anchorCtr="0">
            <a:spAutoFit/>
          </a:bodyPr>
          <a:lstStyle>
            <a:lvl1pPr>
              <a:lnSpc>
                <a:spcPts val="3100"/>
              </a:lnSpc>
              <a:defRPr sz="3200">
                <a:solidFill>
                  <a:schemeClr val="tx1"/>
                </a:solidFill>
              </a:defRPr>
            </a:lvl1pPr>
          </a:lstStyle>
          <a:p>
            <a:r>
              <a:rPr lang="en-US"/>
              <a:t>Click to edit Master title style</a:t>
            </a:r>
            <a:endParaRPr lang="en-AU"/>
          </a:p>
        </p:txBody>
      </p:sp>
      <p:sp>
        <p:nvSpPr>
          <p:cNvPr id="20" name="Footer Placeholder 4"/>
          <p:cNvSpPr>
            <a:spLocks noGrp="1"/>
          </p:cNvSpPr>
          <p:nvPr>
            <p:ph type="ftr" sz="quarter" idx="11"/>
          </p:nvPr>
        </p:nvSpPr>
        <p:spPr>
          <a:xfrm>
            <a:off x="385199" y="6416676"/>
            <a:ext cx="1639219" cy="365125"/>
          </a:xfrm>
          <a:prstGeom prst="rect">
            <a:avLst/>
          </a:prstGeom>
        </p:spPr>
        <p:txBody>
          <a:bodyPr/>
          <a:lstStyle>
            <a:lvl1pPr algn="l">
              <a:defRPr>
                <a:solidFill>
                  <a:schemeClr val="bg1">
                    <a:lumMod val="75000"/>
                  </a:schemeClr>
                </a:solidFill>
              </a:defRPr>
            </a:lvl1pPr>
          </a:lstStyle>
          <a:p>
            <a:r>
              <a:rPr lang="en-AU"/>
              <a:t>Internal Use Only</a:t>
            </a:r>
          </a:p>
        </p:txBody>
      </p:sp>
      <p:sp>
        <p:nvSpPr>
          <p:cNvPr id="5" name="Text Placeholder 4"/>
          <p:cNvSpPr>
            <a:spLocks noGrp="1"/>
          </p:cNvSpPr>
          <p:nvPr>
            <p:ph type="body" sz="quarter" idx="12"/>
          </p:nvPr>
        </p:nvSpPr>
        <p:spPr>
          <a:xfrm>
            <a:off x="385200" y="3370348"/>
            <a:ext cx="5205941" cy="2650940"/>
          </a:xfrm>
        </p:spPr>
        <p:txBody>
          <a:bodyPr/>
          <a:lstStyle>
            <a:lvl1pPr marL="0" indent="0">
              <a:buNone/>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674836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5875" y="403200"/>
            <a:ext cx="11420858" cy="886338"/>
          </a:xfrm>
        </p:spPr>
        <p:txBody>
          <a:bodyPr lIns="0" bIns="0"/>
          <a:lstStyle/>
          <a:p>
            <a:r>
              <a:rPr lang="en-US"/>
              <a:t>Click to edit Master title style</a:t>
            </a:r>
            <a:endParaRPr lang="en-AU"/>
          </a:p>
        </p:txBody>
      </p:sp>
      <p:sp>
        <p:nvSpPr>
          <p:cNvPr id="3" name="Content Placeholder 2"/>
          <p:cNvSpPr>
            <a:spLocks noGrp="1"/>
          </p:cNvSpPr>
          <p:nvPr>
            <p:ph idx="1"/>
          </p:nvPr>
        </p:nvSpPr>
        <p:spPr>
          <a:xfrm>
            <a:off x="385875" y="1477108"/>
            <a:ext cx="11420858" cy="4679452"/>
          </a:xfrm>
          <a:prstGeom prst="rect">
            <a:avLst/>
          </a:prstGeom>
        </p:spPr>
        <p:txBody>
          <a:bodyPr lIns="0" tIns="0" rIns="0" bIns="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kumimoji="0" lang="en-US" sz="2000" b="0" i="0" u="none" strike="noStrike" kern="1200" cap="none" spc="0" normalizeH="0" baseline="0" noProof="0">
              <a:ln>
                <a:noFill/>
              </a:ln>
              <a:solidFill>
                <a:srgbClr val="525252"/>
              </a:solidFill>
              <a:effectLst/>
              <a:uLnTx/>
              <a:uFillTx/>
              <a:latin typeface="+mn-lt"/>
              <a:ea typeface="+mn-ea"/>
              <a:cs typeface="+mn-cs"/>
            </a:endParaRPr>
          </a:p>
        </p:txBody>
      </p:sp>
      <p:sp>
        <p:nvSpPr>
          <p:cNvPr id="9" name="Slide Number Placeholder 3"/>
          <p:cNvSpPr>
            <a:spLocks noGrp="1"/>
          </p:cNvSpPr>
          <p:nvPr>
            <p:ph type="sldNum" sz="quarter" idx="4"/>
          </p:nvPr>
        </p:nvSpPr>
        <p:spPr>
          <a:xfrm>
            <a:off x="11298733" y="6416673"/>
            <a:ext cx="508000" cy="365125"/>
          </a:xfrm>
          <a:prstGeom prst="rect">
            <a:avLst/>
          </a:prstGeom>
        </p:spPr>
        <p:txBody>
          <a:bodyPr lIns="0" tIns="0" rIns="0" bIns="0"/>
          <a:lstStyle>
            <a:lvl1pPr>
              <a:defRPr sz="1200" b="0">
                <a:solidFill>
                  <a:schemeClr val="tx1"/>
                </a:solidFill>
              </a:defRPr>
            </a:lvl1pPr>
          </a:lstStyle>
          <a:p>
            <a:fld id="{DF28FB93-0A08-4E7D-8E63-9EFA29F1E093}" type="slidenum">
              <a:rPr lang="en-US" smtClean="0"/>
              <a:pPr/>
              <a:t>‹#›</a:t>
            </a:fld>
            <a:endParaRPr lang="en-US"/>
          </a:p>
        </p:txBody>
      </p:sp>
      <p:sp>
        <p:nvSpPr>
          <p:cNvPr id="10" name="Footer Placeholder 1"/>
          <p:cNvSpPr>
            <a:spLocks noGrp="1"/>
          </p:cNvSpPr>
          <p:nvPr>
            <p:ph type="ftr" sz="quarter" idx="3"/>
          </p:nvPr>
        </p:nvSpPr>
        <p:spPr>
          <a:xfrm>
            <a:off x="5051947" y="6416675"/>
            <a:ext cx="2088107" cy="365125"/>
          </a:xfrm>
          <a:prstGeom prst="rect">
            <a:avLst/>
          </a:prstGeom>
        </p:spPr>
        <p:txBody>
          <a:bodyPr lIns="0" tIns="25200" rIns="0" bIns="0"/>
          <a:lstStyle>
            <a:lvl1pPr algn="ctr">
              <a:defRPr sz="1200">
                <a:solidFill>
                  <a:schemeClr val="bg1">
                    <a:lumMod val="75000"/>
                  </a:schemeClr>
                </a:solidFill>
              </a:defRPr>
            </a:lvl1pPr>
          </a:lstStyle>
          <a:p>
            <a:r>
              <a:rPr lang="en-AU"/>
              <a:t>Internal Use Only</a:t>
            </a:r>
          </a:p>
        </p:txBody>
      </p:sp>
      <p:sp>
        <p:nvSpPr>
          <p:cNvPr id="6" name="Date Placeholder 3"/>
          <p:cNvSpPr>
            <a:spLocks noGrp="1"/>
          </p:cNvSpPr>
          <p:nvPr>
            <p:ph type="dt" sz="half" idx="2"/>
          </p:nvPr>
        </p:nvSpPr>
        <p:spPr>
          <a:xfrm>
            <a:off x="385267" y="6416674"/>
            <a:ext cx="4528800" cy="365125"/>
          </a:xfrm>
          <a:prstGeom prst="rect">
            <a:avLst/>
          </a:prstGeom>
        </p:spPr>
        <p:txBody>
          <a:bodyPr vert="horz" lIns="0" tIns="25200" rIns="0" bIns="0" rtlCol="0" anchor="t" anchorCtr="0"/>
          <a:lstStyle>
            <a:lvl1pPr algn="l">
              <a:defRPr sz="1200">
                <a:solidFill>
                  <a:schemeClr val="bg1">
                    <a:lumMod val="75000"/>
                  </a:schemeClr>
                </a:solidFill>
              </a:defRPr>
            </a:lvl1pPr>
          </a:lstStyle>
          <a:p>
            <a:fld id="{08B3C44C-85DD-4951-A250-1634848B51F9}" type="datetime1">
              <a:rPr lang="en-AU" smtClean="0"/>
              <a:t>11/05/2026</a:t>
            </a:fld>
            <a:endParaRPr lang="en-US"/>
          </a:p>
        </p:txBody>
      </p:sp>
    </p:spTree>
    <p:extLst>
      <p:ext uri="{BB962C8B-B14F-4D97-AF65-F5344CB8AC3E}">
        <p14:creationId xmlns:p14="http://schemas.microsoft.com/office/powerpoint/2010/main" val="40538314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nd Content - Regular">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7312" y="0"/>
            <a:ext cx="3214687" cy="3476625"/>
          </a:xfrm>
          <a:prstGeom prst="rect">
            <a:avLst/>
          </a:prstGeom>
        </p:spPr>
      </p:pic>
      <p:sp>
        <p:nvSpPr>
          <p:cNvPr id="2" name="Title 1"/>
          <p:cNvSpPr>
            <a:spLocks noGrp="1"/>
          </p:cNvSpPr>
          <p:nvPr>
            <p:ph type="title"/>
          </p:nvPr>
        </p:nvSpPr>
        <p:spPr>
          <a:xfrm>
            <a:off x="385875" y="403200"/>
            <a:ext cx="7843725" cy="898062"/>
          </a:xfrm>
        </p:spPr>
        <p:txBody>
          <a:bodyPr lIns="0" bIns="0"/>
          <a:lstStyle/>
          <a:p>
            <a:r>
              <a:rPr lang="en-US"/>
              <a:t>Click to edit Master title style</a:t>
            </a:r>
            <a:endParaRPr lang="en-AU"/>
          </a:p>
        </p:txBody>
      </p:sp>
      <p:sp>
        <p:nvSpPr>
          <p:cNvPr id="3" name="Content Placeholder 2"/>
          <p:cNvSpPr>
            <a:spLocks noGrp="1"/>
          </p:cNvSpPr>
          <p:nvPr>
            <p:ph idx="1"/>
          </p:nvPr>
        </p:nvSpPr>
        <p:spPr>
          <a:xfrm>
            <a:off x="385875" y="1477108"/>
            <a:ext cx="7843725" cy="4679452"/>
          </a:xfrm>
          <a:prstGeom prst="rect">
            <a:avLst/>
          </a:prstGeom>
        </p:spPr>
        <p:txBody>
          <a:bodyPr lIns="0" tIns="0" rIns="0" bIns="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9" name="Slide Number Placeholder 3"/>
          <p:cNvSpPr>
            <a:spLocks noGrp="1"/>
          </p:cNvSpPr>
          <p:nvPr>
            <p:ph type="sldNum" sz="quarter" idx="4"/>
          </p:nvPr>
        </p:nvSpPr>
        <p:spPr>
          <a:xfrm>
            <a:off x="11298733" y="6416674"/>
            <a:ext cx="508000" cy="365125"/>
          </a:xfrm>
          <a:prstGeom prst="rect">
            <a:avLst/>
          </a:prstGeom>
        </p:spPr>
        <p:txBody>
          <a:bodyPr lIns="0" tIns="0" rIns="0" bIns="0"/>
          <a:lstStyle>
            <a:lvl1pPr>
              <a:defRPr sz="1200" b="0">
                <a:solidFill>
                  <a:schemeClr val="tx1"/>
                </a:solidFill>
              </a:defRPr>
            </a:lvl1pPr>
          </a:lstStyle>
          <a:p>
            <a:fld id="{DF28FB93-0A08-4E7D-8E63-9EFA29F1E093}" type="slidenum">
              <a:rPr lang="en-US" smtClean="0"/>
              <a:pPr/>
              <a:t>‹#›</a:t>
            </a:fld>
            <a:endParaRPr lang="en-US"/>
          </a:p>
        </p:txBody>
      </p:sp>
      <p:sp>
        <p:nvSpPr>
          <p:cNvPr id="10" name="Footer Placeholder 1"/>
          <p:cNvSpPr>
            <a:spLocks noGrp="1"/>
          </p:cNvSpPr>
          <p:nvPr>
            <p:ph type="ftr" sz="quarter" idx="3"/>
          </p:nvPr>
        </p:nvSpPr>
        <p:spPr>
          <a:xfrm>
            <a:off x="5090616" y="6416675"/>
            <a:ext cx="2010770" cy="365125"/>
          </a:xfrm>
          <a:prstGeom prst="rect">
            <a:avLst/>
          </a:prstGeom>
        </p:spPr>
        <p:txBody>
          <a:bodyPr lIns="0" tIns="25200" rIns="0" bIns="0"/>
          <a:lstStyle>
            <a:lvl1pPr algn="ctr">
              <a:defRPr sz="1200">
                <a:solidFill>
                  <a:schemeClr val="bg1">
                    <a:lumMod val="75000"/>
                  </a:schemeClr>
                </a:solidFill>
              </a:defRPr>
            </a:lvl1pPr>
          </a:lstStyle>
          <a:p>
            <a:r>
              <a:rPr lang="en-AU"/>
              <a:t>Internal Use Only</a:t>
            </a:r>
          </a:p>
        </p:txBody>
      </p:sp>
      <p:sp>
        <p:nvSpPr>
          <p:cNvPr id="6" name="Date Placeholder 3"/>
          <p:cNvSpPr>
            <a:spLocks noGrp="1"/>
          </p:cNvSpPr>
          <p:nvPr>
            <p:ph type="dt" sz="half" idx="2"/>
          </p:nvPr>
        </p:nvSpPr>
        <p:spPr>
          <a:xfrm>
            <a:off x="385267" y="6416674"/>
            <a:ext cx="4528800" cy="365125"/>
          </a:xfrm>
          <a:prstGeom prst="rect">
            <a:avLst/>
          </a:prstGeom>
        </p:spPr>
        <p:txBody>
          <a:bodyPr vert="horz" lIns="0" tIns="25200" rIns="0" bIns="0" rtlCol="0" anchor="t" anchorCtr="0"/>
          <a:lstStyle>
            <a:lvl1pPr algn="l">
              <a:defRPr sz="1200">
                <a:solidFill>
                  <a:schemeClr val="bg1">
                    <a:lumMod val="75000"/>
                  </a:schemeClr>
                </a:solidFill>
              </a:defRPr>
            </a:lvl1pPr>
          </a:lstStyle>
          <a:p>
            <a:fld id="{FBD8901B-1968-49BF-A67A-6558EA1AE97B}" type="datetime1">
              <a:rPr lang="en-AU" smtClean="0"/>
              <a:t>11/05/2026</a:t>
            </a:fld>
            <a:endParaRPr lang="en-US"/>
          </a:p>
        </p:txBody>
      </p:sp>
    </p:spTree>
    <p:extLst>
      <p:ext uri="{BB962C8B-B14F-4D97-AF65-F5344CB8AC3E}">
        <p14:creationId xmlns:p14="http://schemas.microsoft.com/office/powerpoint/2010/main" val="4616322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85875" y="1119600"/>
            <a:ext cx="5472000" cy="5040560"/>
          </a:xfrm>
          <a:prstGeom prst="rect">
            <a:avLst/>
          </a:prstGeom>
        </p:spPr>
        <p:txBody>
          <a:bodyPr lIns="0" tIns="0" rIns="0" bIns="0">
            <a:normAutofit/>
          </a:bodyPr>
          <a:lstStyle>
            <a:lvl1pPr>
              <a:lnSpc>
                <a:spcPct val="90000"/>
              </a:lnSpc>
              <a:spcBef>
                <a:spcPts val="0"/>
              </a:spcBef>
              <a:defRPr sz="2400">
                <a:solidFill>
                  <a:schemeClr val="tx1"/>
                </a:solidFill>
              </a:defRPr>
            </a:lvl1pPr>
            <a:lvl2pPr>
              <a:lnSpc>
                <a:spcPct val="90000"/>
              </a:lnSpc>
              <a:spcBef>
                <a:spcPts val="0"/>
              </a:spcBef>
              <a:defRPr sz="2400">
                <a:solidFill>
                  <a:schemeClr val="tx1"/>
                </a:solidFill>
              </a:defRPr>
            </a:lvl2pPr>
            <a:lvl3pPr>
              <a:lnSpc>
                <a:spcPct val="90000"/>
              </a:lnSpc>
              <a:spcBef>
                <a:spcPts val="0"/>
              </a:spcBef>
              <a:defRPr sz="2400">
                <a:solidFill>
                  <a:schemeClr val="tx1"/>
                </a:solidFill>
              </a:defRPr>
            </a:lvl3pPr>
            <a:lvl4pPr>
              <a:lnSpc>
                <a:spcPct val="90000"/>
              </a:lnSpc>
              <a:spcBef>
                <a:spcPts val="0"/>
              </a:spcBef>
              <a:defRPr sz="2400">
                <a:solidFill>
                  <a:schemeClr val="tx1"/>
                </a:solidFill>
              </a:defRPr>
            </a:lvl4pPr>
            <a:lvl5pPr>
              <a:lnSpc>
                <a:spcPct val="90000"/>
              </a:lnSpc>
              <a:spcBef>
                <a:spcPts val="0"/>
              </a:spcBef>
              <a:defRPr sz="2400">
                <a:solidFill>
                  <a:schemeClr val="tx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kumimoji="0" lang="en-US" sz="2000" b="0" i="0" u="none" strike="noStrike" kern="1200" cap="none" spc="0" normalizeH="0" baseline="0" noProof="0">
              <a:ln>
                <a:noFill/>
              </a:ln>
              <a:solidFill>
                <a:srgbClr val="525252"/>
              </a:solidFill>
              <a:effectLst/>
              <a:uLnTx/>
              <a:uFillTx/>
              <a:latin typeface="+mn-lt"/>
              <a:ea typeface="+mn-ea"/>
              <a:cs typeface="+mn-cs"/>
            </a:endParaRPr>
          </a:p>
        </p:txBody>
      </p:sp>
      <p:sp>
        <p:nvSpPr>
          <p:cNvPr id="4" name="Content Placeholder 3"/>
          <p:cNvSpPr>
            <a:spLocks noGrp="1" noChangeAspect="1"/>
          </p:cNvSpPr>
          <p:nvPr>
            <p:ph sz="half" idx="2"/>
          </p:nvPr>
        </p:nvSpPr>
        <p:spPr>
          <a:xfrm>
            <a:off x="6334125" y="1119600"/>
            <a:ext cx="5472608" cy="5040560"/>
          </a:xfrm>
          <a:prstGeom prst="rect">
            <a:avLst/>
          </a:prstGeom>
        </p:spPr>
        <p:txBody>
          <a:bodyPr lIns="36000" rIns="0" bIns="0">
            <a:normAutofit/>
          </a:bodyPr>
          <a:lstStyle>
            <a:lvl1pPr>
              <a:lnSpc>
                <a:spcPct val="90000"/>
              </a:lnSpc>
              <a:spcBef>
                <a:spcPts val="0"/>
              </a:spcBef>
              <a:defRPr sz="2400">
                <a:solidFill>
                  <a:schemeClr val="tx1"/>
                </a:solidFill>
              </a:defRPr>
            </a:lvl1pPr>
            <a:lvl2pPr>
              <a:lnSpc>
                <a:spcPct val="90000"/>
              </a:lnSpc>
              <a:spcBef>
                <a:spcPts val="0"/>
              </a:spcBef>
              <a:defRPr sz="2400">
                <a:solidFill>
                  <a:schemeClr val="tx1"/>
                </a:solidFill>
              </a:defRPr>
            </a:lvl2pPr>
            <a:lvl3pPr>
              <a:lnSpc>
                <a:spcPct val="90000"/>
              </a:lnSpc>
              <a:spcBef>
                <a:spcPts val="0"/>
              </a:spcBef>
              <a:defRPr sz="2400">
                <a:solidFill>
                  <a:schemeClr val="tx1"/>
                </a:solidFill>
              </a:defRPr>
            </a:lvl3pPr>
            <a:lvl4pPr>
              <a:lnSpc>
                <a:spcPct val="90000"/>
              </a:lnSpc>
              <a:spcBef>
                <a:spcPts val="0"/>
              </a:spcBef>
              <a:defRPr sz="2400">
                <a:solidFill>
                  <a:schemeClr val="tx1"/>
                </a:solidFill>
              </a:defRPr>
            </a:lvl4pPr>
            <a:lvl5pPr>
              <a:lnSpc>
                <a:spcPct val="90000"/>
              </a:lnSpc>
              <a:spcBef>
                <a:spcPts val="0"/>
              </a:spcBef>
              <a:defRPr sz="2400">
                <a:solidFill>
                  <a:schemeClr val="tx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kumimoji="0" lang="en-US" sz="2000" b="0" i="0" u="none" strike="noStrike" kern="1200" cap="none" spc="0" normalizeH="0" baseline="0" noProof="0">
              <a:ln>
                <a:noFill/>
              </a:ln>
              <a:solidFill>
                <a:srgbClr val="525252"/>
              </a:solidFill>
              <a:effectLst/>
              <a:uLnTx/>
              <a:uFillTx/>
              <a:latin typeface="+mn-lt"/>
              <a:ea typeface="+mn-ea"/>
              <a:cs typeface="+mn-cs"/>
            </a:endParaRPr>
          </a:p>
        </p:txBody>
      </p:sp>
      <p:sp>
        <p:nvSpPr>
          <p:cNvPr id="7" name="Title 1"/>
          <p:cNvSpPr>
            <a:spLocks noGrp="1"/>
          </p:cNvSpPr>
          <p:nvPr>
            <p:ph type="title"/>
          </p:nvPr>
        </p:nvSpPr>
        <p:spPr>
          <a:xfrm>
            <a:off x="385875" y="404664"/>
            <a:ext cx="11420858" cy="540000"/>
          </a:xfrm>
        </p:spPr>
        <p:txBody>
          <a:bodyPr lIns="0" bIns="0"/>
          <a:lstStyle/>
          <a:p>
            <a:r>
              <a:rPr lang="en-US"/>
              <a:t>Click to edit Master title style</a:t>
            </a:r>
            <a:endParaRPr lang="en-AU"/>
          </a:p>
        </p:txBody>
      </p:sp>
      <p:sp>
        <p:nvSpPr>
          <p:cNvPr id="8" name="Slide Number Placeholder 3"/>
          <p:cNvSpPr>
            <a:spLocks noGrp="1"/>
          </p:cNvSpPr>
          <p:nvPr>
            <p:ph type="sldNum" sz="quarter" idx="4"/>
          </p:nvPr>
        </p:nvSpPr>
        <p:spPr>
          <a:xfrm>
            <a:off x="11298733" y="6416674"/>
            <a:ext cx="508000" cy="365125"/>
          </a:xfrm>
          <a:prstGeom prst="rect">
            <a:avLst/>
          </a:prstGeom>
        </p:spPr>
        <p:txBody>
          <a:bodyPr lIns="0" tIns="0" rIns="0" bIns="0"/>
          <a:lstStyle>
            <a:lvl1pPr>
              <a:defRPr sz="1200" b="0">
                <a:solidFill>
                  <a:schemeClr val="tx1"/>
                </a:solidFill>
              </a:defRPr>
            </a:lvl1pPr>
          </a:lstStyle>
          <a:p>
            <a:fld id="{DF28FB93-0A08-4E7D-8E63-9EFA29F1E093}" type="slidenum">
              <a:rPr lang="en-US" smtClean="0"/>
              <a:pPr/>
              <a:t>‹#›</a:t>
            </a:fld>
            <a:endParaRPr lang="en-US"/>
          </a:p>
        </p:txBody>
      </p:sp>
      <p:sp>
        <p:nvSpPr>
          <p:cNvPr id="9" name="Footer Placeholder 1"/>
          <p:cNvSpPr>
            <a:spLocks noGrp="1"/>
          </p:cNvSpPr>
          <p:nvPr>
            <p:ph type="ftr" sz="quarter" idx="3"/>
          </p:nvPr>
        </p:nvSpPr>
        <p:spPr>
          <a:xfrm>
            <a:off x="5086067" y="6416675"/>
            <a:ext cx="2019868" cy="365125"/>
          </a:xfrm>
          <a:prstGeom prst="rect">
            <a:avLst/>
          </a:prstGeom>
        </p:spPr>
        <p:txBody>
          <a:bodyPr lIns="0" tIns="25200" rIns="0" bIns="0"/>
          <a:lstStyle>
            <a:lvl1pPr algn="ctr">
              <a:defRPr sz="1200">
                <a:solidFill>
                  <a:schemeClr val="bg1">
                    <a:lumMod val="75000"/>
                  </a:schemeClr>
                </a:solidFill>
              </a:defRPr>
            </a:lvl1pPr>
          </a:lstStyle>
          <a:p>
            <a:r>
              <a:rPr lang="en-AU"/>
              <a:t>Internal Use Only</a:t>
            </a:r>
          </a:p>
        </p:txBody>
      </p:sp>
      <p:sp>
        <p:nvSpPr>
          <p:cNvPr id="10" name="Date Placeholder 3"/>
          <p:cNvSpPr>
            <a:spLocks noGrp="1"/>
          </p:cNvSpPr>
          <p:nvPr>
            <p:ph type="dt" sz="half" idx="10"/>
          </p:nvPr>
        </p:nvSpPr>
        <p:spPr>
          <a:xfrm>
            <a:off x="385267" y="6416674"/>
            <a:ext cx="4528800" cy="365125"/>
          </a:xfrm>
          <a:prstGeom prst="rect">
            <a:avLst/>
          </a:prstGeom>
        </p:spPr>
        <p:txBody>
          <a:bodyPr vert="horz" lIns="0" tIns="25200" rIns="0" bIns="0" rtlCol="0" anchor="t" anchorCtr="0"/>
          <a:lstStyle>
            <a:lvl1pPr algn="l">
              <a:defRPr sz="1200">
                <a:solidFill>
                  <a:schemeClr val="bg1">
                    <a:lumMod val="75000"/>
                  </a:schemeClr>
                </a:solidFill>
              </a:defRPr>
            </a:lvl1pPr>
          </a:lstStyle>
          <a:p>
            <a:fld id="{112AD46F-1FAD-4B35-AD31-F18BA950C67A}" type="datetime1">
              <a:rPr lang="en-AU" smtClean="0"/>
              <a:t>11/05/2026</a:t>
            </a:fld>
            <a:endParaRPr lang="en-US"/>
          </a:p>
        </p:txBody>
      </p:sp>
    </p:spTree>
    <p:extLst>
      <p:ext uri="{BB962C8B-B14F-4D97-AF65-F5344CB8AC3E}">
        <p14:creationId xmlns:p14="http://schemas.microsoft.com/office/powerpoint/2010/main" val="663538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Title and Image">
    <p:spTree>
      <p:nvGrpSpPr>
        <p:cNvPr id="1" name=""/>
        <p:cNvGrpSpPr/>
        <p:nvPr/>
      </p:nvGrpSpPr>
      <p:grpSpPr>
        <a:xfrm>
          <a:off x="0" y="0"/>
          <a:ext cx="0" cy="0"/>
          <a:chOff x="0" y="0"/>
          <a:chExt cx="0" cy="0"/>
        </a:xfrm>
      </p:grpSpPr>
      <p:sp>
        <p:nvSpPr>
          <p:cNvPr id="3" name="Picture Placeholder 2"/>
          <p:cNvSpPr>
            <a:spLocks noGrp="1"/>
          </p:cNvSpPr>
          <p:nvPr>
            <p:ph type="pic" sz="quarter" idx="10" hasCustomPrompt="1"/>
          </p:nvPr>
        </p:nvSpPr>
        <p:spPr>
          <a:xfrm>
            <a:off x="3411939" y="0"/>
            <a:ext cx="8780061" cy="6858000"/>
          </a:xfrm>
          <a:solidFill>
            <a:srgbClr val="DDDDDD"/>
          </a:solidFill>
        </p:spPr>
        <p:txBody>
          <a:bodyPr>
            <a:normAutofit/>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sz="1200">
                <a:solidFill>
                  <a:schemeClr val="tx1"/>
                </a:solidFill>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AU"/>
              <a:t>Drag and Drop image.</a:t>
            </a:r>
            <a:endParaRPr lang="en-US"/>
          </a:p>
          <a:p>
            <a:endParaRPr lang="en-US"/>
          </a:p>
        </p:txBody>
      </p:sp>
      <p:sp>
        <p:nvSpPr>
          <p:cNvPr id="6" name="Title 1"/>
          <p:cNvSpPr>
            <a:spLocks noGrp="1"/>
          </p:cNvSpPr>
          <p:nvPr>
            <p:ph type="title"/>
          </p:nvPr>
        </p:nvSpPr>
        <p:spPr>
          <a:xfrm>
            <a:off x="385875" y="404663"/>
            <a:ext cx="2630280" cy="2734322"/>
          </a:xfrm>
        </p:spPr>
        <p:txBody>
          <a:bodyPr lIns="0" bIns="0"/>
          <a:lstStyle/>
          <a:p>
            <a:r>
              <a:rPr lang="en-US"/>
              <a:t>Click to edit Master title style</a:t>
            </a:r>
            <a:endParaRPr lang="en-AU"/>
          </a:p>
        </p:txBody>
      </p:sp>
      <p:sp>
        <p:nvSpPr>
          <p:cNvPr id="4" name="Footer Placeholder 4"/>
          <p:cNvSpPr>
            <a:spLocks noGrp="1"/>
          </p:cNvSpPr>
          <p:nvPr>
            <p:ph type="ftr" sz="quarter" idx="11"/>
          </p:nvPr>
        </p:nvSpPr>
        <p:spPr>
          <a:xfrm>
            <a:off x="385268" y="6415201"/>
            <a:ext cx="2131709" cy="365125"/>
          </a:xfrm>
          <a:prstGeom prst="rect">
            <a:avLst/>
          </a:prstGeom>
        </p:spPr>
        <p:txBody>
          <a:bodyPr/>
          <a:lstStyle>
            <a:lvl1pPr algn="l">
              <a:defRPr>
                <a:solidFill>
                  <a:schemeClr val="bg1">
                    <a:lumMod val="75000"/>
                  </a:schemeClr>
                </a:solidFill>
              </a:defRPr>
            </a:lvl1pPr>
          </a:lstStyle>
          <a:p>
            <a:r>
              <a:rPr lang="en-AU"/>
              <a:t>Internal Use Only</a:t>
            </a:r>
          </a:p>
        </p:txBody>
      </p:sp>
      <p:sp>
        <p:nvSpPr>
          <p:cNvPr id="5" name="Slide Number Placeholder 3"/>
          <p:cNvSpPr>
            <a:spLocks noGrp="1"/>
          </p:cNvSpPr>
          <p:nvPr>
            <p:ph type="sldNum" sz="quarter" idx="4"/>
          </p:nvPr>
        </p:nvSpPr>
        <p:spPr>
          <a:xfrm>
            <a:off x="11298733" y="6415201"/>
            <a:ext cx="508000" cy="365125"/>
          </a:xfrm>
          <a:prstGeom prst="rect">
            <a:avLst/>
          </a:prstGeom>
        </p:spPr>
        <p:txBody>
          <a:bodyPr lIns="0" tIns="0" rIns="0" bIns="0"/>
          <a:lstStyle>
            <a:lvl1pPr>
              <a:defRPr sz="1200" b="0">
                <a:solidFill>
                  <a:schemeClr val="tx1"/>
                </a:solidFill>
              </a:defRPr>
            </a:lvl1pPr>
          </a:lstStyle>
          <a:p>
            <a:fld id="{DF28FB93-0A08-4E7D-8E63-9EFA29F1E093}" type="slidenum">
              <a:rPr lang="en-US" smtClean="0"/>
              <a:pPr/>
              <a:t>‹#›</a:t>
            </a:fld>
            <a:endParaRPr lang="en-US"/>
          </a:p>
        </p:txBody>
      </p:sp>
      <p:sp>
        <p:nvSpPr>
          <p:cNvPr id="8" name="Text Placeholder 7"/>
          <p:cNvSpPr>
            <a:spLocks noGrp="1"/>
          </p:cNvSpPr>
          <p:nvPr>
            <p:ph type="body" sz="quarter" idx="13"/>
          </p:nvPr>
        </p:nvSpPr>
        <p:spPr>
          <a:xfrm>
            <a:off x="385268" y="3562067"/>
            <a:ext cx="2630888" cy="2629184"/>
          </a:xfrm>
        </p:spPr>
        <p:txBody>
          <a:bodyPr anchor="b"/>
          <a:lstStyle>
            <a:lvl1pPr marL="0" indent="0">
              <a:buFontTx/>
              <a:buNone/>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Click to edit Master text styles</a:t>
            </a:r>
          </a:p>
        </p:txBody>
      </p:sp>
    </p:spTree>
    <p:extLst>
      <p:ext uri="{BB962C8B-B14F-4D97-AF65-F5344CB8AC3E}">
        <p14:creationId xmlns:p14="http://schemas.microsoft.com/office/powerpoint/2010/main" val="18571344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d Slide">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90963" y="1709738"/>
            <a:ext cx="4410075" cy="3438525"/>
          </a:xfrm>
          <a:prstGeom prst="rect">
            <a:avLst/>
          </a:prstGeom>
        </p:spPr>
      </p:pic>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90963" y="1709738"/>
            <a:ext cx="4410075" cy="3438525"/>
          </a:xfrm>
          <a:prstGeom prst="rect">
            <a:avLst/>
          </a:prstGeom>
        </p:spPr>
      </p:pic>
    </p:spTree>
    <p:extLst>
      <p:ext uri="{BB962C8B-B14F-4D97-AF65-F5344CB8AC3E}">
        <p14:creationId xmlns:p14="http://schemas.microsoft.com/office/powerpoint/2010/main" val="4713411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1539FB29-4D09-4F2E-A96E-8D41D679EC83}" type="datetime1">
              <a:rPr lang="en-AU" smtClean="0"/>
              <a:t>11/05/2026</a:t>
            </a:fld>
            <a:endParaRPr lang="en-US"/>
          </a:p>
        </p:txBody>
      </p:sp>
      <p:sp>
        <p:nvSpPr>
          <p:cNvPr id="9" name="Footer Placeholder 8"/>
          <p:cNvSpPr>
            <a:spLocks noGrp="1"/>
          </p:cNvSpPr>
          <p:nvPr>
            <p:ph type="ftr" sz="quarter" idx="11"/>
          </p:nvPr>
        </p:nvSpPr>
        <p:spPr>
          <a:xfrm>
            <a:off x="3499101" y="6356350"/>
            <a:ext cx="5911517" cy="365125"/>
          </a:xfrm>
        </p:spPr>
        <p:txBody>
          <a:bodyPr/>
          <a:lstStyle/>
          <a:p>
            <a:r>
              <a:rPr lang="en-US"/>
              <a:t>Internal Use Only</a:t>
            </a:r>
          </a:p>
        </p:txBody>
      </p:sp>
      <p:sp>
        <p:nvSpPr>
          <p:cNvPr id="10" name="Slide Number Placeholder 9"/>
          <p:cNvSpPr>
            <a:spLocks noGrp="1"/>
          </p:cNvSpPr>
          <p:nvPr>
            <p:ph type="sldNum" sz="quarter" idx="12"/>
          </p:nvPr>
        </p:nvSpPr>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val="8910195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5267" y="404664"/>
            <a:ext cx="11421466" cy="540000"/>
          </a:xfrm>
          <a:prstGeom prst="rect">
            <a:avLst/>
          </a:prstGeom>
        </p:spPr>
        <p:txBody>
          <a:bodyPr vert="horz" lIns="0" tIns="0" rIns="0" bIns="0" rtlCol="0" anchor="t" anchorCtr="0">
            <a:normAutofit/>
          </a:bodyPr>
          <a:lstStyle/>
          <a:p>
            <a:r>
              <a:rPr lang="en-US"/>
              <a:t>Click to edit Master title style</a:t>
            </a:r>
            <a:endParaRPr lang="en-AU"/>
          </a:p>
        </p:txBody>
      </p:sp>
      <p:sp>
        <p:nvSpPr>
          <p:cNvPr id="3" name="Text Placeholder 2"/>
          <p:cNvSpPr>
            <a:spLocks noGrp="1"/>
          </p:cNvSpPr>
          <p:nvPr>
            <p:ph type="body" idx="1"/>
          </p:nvPr>
        </p:nvSpPr>
        <p:spPr>
          <a:xfrm>
            <a:off x="385267" y="1123200"/>
            <a:ext cx="11421466" cy="504399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kumimoji="0" lang="en-US" sz="2000" b="0" i="0" u="none" strike="noStrike" kern="1200" cap="none" spc="0" normalizeH="0" baseline="0" noProof="0">
              <a:ln>
                <a:noFill/>
              </a:ln>
              <a:solidFill>
                <a:srgbClr val="525252"/>
              </a:solidFill>
              <a:effectLst/>
              <a:uLnTx/>
              <a:uFillTx/>
              <a:latin typeface="+mn-lt"/>
              <a:ea typeface="+mn-ea"/>
              <a:cs typeface="+mn-cs"/>
            </a:endParaRPr>
          </a:p>
        </p:txBody>
      </p:sp>
      <p:sp>
        <p:nvSpPr>
          <p:cNvPr id="17" name="Slide Number Placeholder 3"/>
          <p:cNvSpPr>
            <a:spLocks noGrp="1"/>
          </p:cNvSpPr>
          <p:nvPr>
            <p:ph type="sldNum" sz="quarter" idx="4"/>
          </p:nvPr>
        </p:nvSpPr>
        <p:spPr>
          <a:xfrm>
            <a:off x="11298733" y="6416673"/>
            <a:ext cx="508000" cy="365125"/>
          </a:xfrm>
          <a:prstGeom prst="rect">
            <a:avLst/>
          </a:prstGeom>
        </p:spPr>
        <p:txBody>
          <a:bodyPr lIns="0" tIns="0" rIns="0" bIns="0"/>
          <a:lstStyle>
            <a:lvl1pPr algn="r">
              <a:defRPr sz="1200" b="0">
                <a:solidFill>
                  <a:schemeClr val="tx1"/>
                </a:solidFill>
              </a:defRPr>
            </a:lvl1pPr>
          </a:lstStyle>
          <a:p>
            <a:fld id="{DF28FB93-0A08-4E7D-8E63-9EFA29F1E093}" type="slidenum">
              <a:rPr lang="en-US" smtClean="0"/>
              <a:pPr/>
              <a:t>‹#›</a:t>
            </a:fld>
            <a:endParaRPr lang="en-US"/>
          </a:p>
        </p:txBody>
      </p:sp>
      <p:sp>
        <p:nvSpPr>
          <p:cNvPr id="18" name="Footer Placeholder 1"/>
          <p:cNvSpPr>
            <a:spLocks noGrp="1"/>
          </p:cNvSpPr>
          <p:nvPr>
            <p:ph type="ftr" sz="quarter" idx="3"/>
          </p:nvPr>
        </p:nvSpPr>
        <p:spPr>
          <a:xfrm>
            <a:off x="5047397" y="6416675"/>
            <a:ext cx="2097206" cy="365125"/>
          </a:xfrm>
          <a:prstGeom prst="rect">
            <a:avLst/>
          </a:prstGeom>
        </p:spPr>
        <p:txBody>
          <a:bodyPr lIns="0" tIns="25200" rIns="0" bIns="0"/>
          <a:lstStyle>
            <a:lvl1pPr algn="ctr">
              <a:defRPr sz="1200">
                <a:solidFill>
                  <a:schemeClr val="bg1">
                    <a:lumMod val="75000"/>
                  </a:schemeClr>
                </a:solidFill>
              </a:defRPr>
            </a:lvl1pPr>
          </a:lstStyle>
          <a:p>
            <a:r>
              <a:rPr lang="en-AU"/>
              <a:t>Internal Use Only</a:t>
            </a:r>
          </a:p>
        </p:txBody>
      </p:sp>
      <p:sp>
        <p:nvSpPr>
          <p:cNvPr id="4" name="Date Placeholder 3"/>
          <p:cNvSpPr>
            <a:spLocks noGrp="1"/>
          </p:cNvSpPr>
          <p:nvPr>
            <p:ph type="dt" sz="half" idx="2"/>
          </p:nvPr>
        </p:nvSpPr>
        <p:spPr>
          <a:xfrm>
            <a:off x="385266" y="6416674"/>
            <a:ext cx="4527927" cy="365125"/>
          </a:xfrm>
          <a:prstGeom prst="rect">
            <a:avLst/>
          </a:prstGeom>
        </p:spPr>
        <p:txBody>
          <a:bodyPr vert="horz" lIns="0" tIns="25200" rIns="0" bIns="0" rtlCol="0" anchor="t" anchorCtr="0"/>
          <a:lstStyle>
            <a:lvl1pPr algn="l">
              <a:defRPr sz="1200">
                <a:solidFill>
                  <a:schemeClr val="bg1">
                    <a:lumMod val="75000"/>
                  </a:schemeClr>
                </a:solidFill>
              </a:defRPr>
            </a:lvl1pPr>
          </a:lstStyle>
          <a:p>
            <a:fld id="{8815B7F2-26D6-4FAF-9204-9DE8E13F1BED}" type="datetime1">
              <a:rPr lang="en-AU" smtClean="0"/>
              <a:t>11/05/2026</a:t>
            </a:fld>
            <a:endParaRPr lang="en-US"/>
          </a:p>
        </p:txBody>
      </p:sp>
    </p:spTree>
    <p:extLst>
      <p:ext uri="{BB962C8B-B14F-4D97-AF65-F5344CB8AC3E}">
        <p14:creationId xmlns:p14="http://schemas.microsoft.com/office/powerpoint/2010/main" val="943138475"/>
      </p:ext>
    </p:extLst>
  </p:cSld>
  <p:clrMap bg1="lt1" tx1="dk1" bg2="lt2" tx2="dk2" accent1="accent1" accent2="accent2" accent3="accent3" accent4="accent4" accent5="accent5" accent6="accent6" hlink="hlink" folHlink="folHlink"/>
  <p:sldLayoutIdLst>
    <p:sldLayoutId id="2147483811" r:id="rId1"/>
    <p:sldLayoutId id="2147483814" r:id="rId2"/>
    <p:sldLayoutId id="2147483815" r:id="rId3"/>
    <p:sldLayoutId id="2147483816" r:id="rId4"/>
    <p:sldLayoutId id="2147483817" r:id="rId5"/>
    <p:sldLayoutId id="2147483819" r:id="rId6"/>
    <p:sldLayoutId id="2147483820" r:id="rId7"/>
    <p:sldLayoutId id="2147483821" r:id="rId8"/>
  </p:sldLayoutIdLst>
  <p:hf hdr="0" ftr="0" dt="0"/>
  <p:txStyles>
    <p:titleStyle>
      <a:lvl1pPr algn="l" defTabSz="914400" rtl="0" eaLnBrk="1" latinLnBrk="0" hangingPunct="1">
        <a:lnSpc>
          <a:spcPts val="3100"/>
        </a:lnSpc>
        <a:spcBef>
          <a:spcPct val="0"/>
        </a:spcBef>
        <a:buNone/>
        <a:defRPr sz="3200" b="1" kern="1200">
          <a:solidFill>
            <a:schemeClr val="tx1"/>
          </a:solidFill>
          <a:latin typeface="+mj-lt"/>
          <a:ea typeface="+mj-ea"/>
          <a:cs typeface="+mj-cs"/>
        </a:defRPr>
      </a:lvl1pPr>
    </p:titleStyle>
    <p:bodyStyle>
      <a:lvl1pPr marL="342900" marR="0" indent="-34290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sz="2400" kern="1200">
          <a:solidFill>
            <a:schemeClr val="tx1"/>
          </a:solidFill>
          <a:latin typeface="+mn-lt"/>
          <a:ea typeface="+mn-ea"/>
          <a:cs typeface="+mn-cs"/>
        </a:defRPr>
      </a:lvl1pPr>
      <a:lvl2pPr marL="685800" marR="0" indent="-342900" algn="l" defTabSz="685800" rtl="0" eaLnBrk="1" fontAlgn="auto" latinLnBrk="0" hangingPunct="1">
        <a:lnSpc>
          <a:spcPct val="90000"/>
        </a:lnSpc>
        <a:spcBef>
          <a:spcPts val="375"/>
        </a:spcBef>
        <a:spcAft>
          <a:spcPts val="0"/>
        </a:spcAft>
        <a:buClrTx/>
        <a:buSzTx/>
        <a:buFont typeface="Calibri" panose="020F0502020204030204" pitchFamily="34" charset="0"/>
        <a:buChar char="–"/>
        <a:tabLst/>
        <a:defRPr sz="2400" kern="1200">
          <a:solidFill>
            <a:schemeClr val="tx1"/>
          </a:solidFill>
          <a:latin typeface="+mn-lt"/>
          <a:ea typeface="+mn-ea"/>
          <a:cs typeface="+mn-cs"/>
        </a:defRPr>
      </a:lvl2pPr>
      <a:lvl3pPr marL="857250" marR="0" indent="-171450"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sz="2400" kern="1200">
          <a:solidFill>
            <a:schemeClr val="tx1"/>
          </a:solidFill>
          <a:latin typeface="+mn-lt"/>
          <a:ea typeface="+mn-ea"/>
          <a:cs typeface="+mn-cs"/>
        </a:defRPr>
      </a:lvl3pPr>
      <a:lvl4pPr marL="1200150" marR="0" indent="-171450" algn="l" defTabSz="685800" rtl="0" eaLnBrk="1" fontAlgn="auto" latinLnBrk="0" hangingPunct="1">
        <a:lnSpc>
          <a:spcPct val="90000"/>
        </a:lnSpc>
        <a:spcBef>
          <a:spcPts val="375"/>
        </a:spcBef>
        <a:spcAft>
          <a:spcPts val="0"/>
        </a:spcAft>
        <a:buClrTx/>
        <a:buSzTx/>
        <a:buFont typeface="Calibri" panose="020F0502020204030204" pitchFamily="34" charset="0"/>
        <a:buChar char="–"/>
        <a:tabLst/>
        <a:defRPr sz="2400" kern="1200">
          <a:solidFill>
            <a:schemeClr val="tx1"/>
          </a:solidFill>
          <a:latin typeface="+mn-lt"/>
          <a:ea typeface="+mn-ea"/>
          <a:cs typeface="+mn-cs"/>
        </a:defRPr>
      </a:lvl4pPr>
      <a:lvl5pPr marL="1543050" marR="0" indent="-171450"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themeOverride" Target="../theme/themeOverride1.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22.sv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themeOverride" Target="../theme/themeOverride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xml"/><Relationship Id="rId1" Type="http://schemas.openxmlformats.org/officeDocument/2006/relationships/video" Target="https://www.youtube.com/embed/Fl9gmwLnWRA?feature=oembed" TargetMode="External"/><Relationship Id="rId6" Type="http://schemas.openxmlformats.org/officeDocument/2006/relationships/image" Target="../media/image24.png"/><Relationship Id="rId5" Type="http://schemas.openxmlformats.org/officeDocument/2006/relationships/image" Target="../media/image22.svg"/><Relationship Id="rId4" Type="http://schemas.openxmlformats.org/officeDocument/2006/relationships/image" Target="../media/image23.jpeg"/></Relationships>
</file>

<file path=ppt/slides/_rels/slide1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8.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39.png"/></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41.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notesSlide" Target="../notesSlides/notesSlide25.xml"/><Relationship Id="rId1" Type="http://schemas.openxmlformats.org/officeDocument/2006/relationships/slideLayout" Target="../slideLayouts/slideLayout8.xml"/><Relationship Id="rId5" Type="http://schemas.openxmlformats.org/officeDocument/2006/relationships/image" Target="../media/image43.png"/><Relationship Id="rId4" Type="http://schemas.openxmlformats.org/officeDocument/2006/relationships/image" Target="../media/image42.png"/></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hyperlink" Target="https://www.youtube.com/watch?v=BNudnDfdvYo&amp;t=77s"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8.xml"/><Relationship Id="rId1" Type="http://schemas.openxmlformats.org/officeDocument/2006/relationships/slideLayout" Target="../slideLayouts/slideLayout3.xml"/><Relationship Id="rId6" Type="http://schemas.openxmlformats.org/officeDocument/2006/relationships/image" Target="../media/image22.svg"/><Relationship Id="rId5" Type="http://schemas.openxmlformats.org/officeDocument/2006/relationships/image" Target="../media/image47.png"/><Relationship Id="rId4" Type="http://schemas.openxmlformats.org/officeDocument/2006/relationships/image" Target="../media/image46.png"/></Relationships>
</file>

<file path=ppt/slides/_rels/slide29.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image" Target="../media/image49.png"/><Relationship Id="rId5" Type="http://schemas.openxmlformats.org/officeDocument/2006/relationships/image" Target="../media/image45.png"/><Relationship Id="rId4" Type="http://schemas.openxmlformats.org/officeDocument/2006/relationships/image" Target="../media/image48.png"/><Relationship Id="rId9" Type="http://schemas.openxmlformats.org/officeDocument/2006/relationships/hyperlink" Target="https://www.sa.gov.au/topics/energy-and-environment/using-saving-energy/calculate-running-costs"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54.png"/><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openxmlformats.org/officeDocument/2006/relationships/image" Target="../media/image53.png"/><Relationship Id="rId5" Type="http://schemas.microsoft.com/office/2007/relationships/hdphoto" Target="../media/hdphoto1.wdp"/><Relationship Id="rId4" Type="http://schemas.openxmlformats.org/officeDocument/2006/relationships/image" Target="../media/image52.png"/></Relationships>
</file>

<file path=ppt/slides/_rels/slide3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1.xml"/><Relationship Id="rId1" Type="http://schemas.openxmlformats.org/officeDocument/2006/relationships/slideLayout" Target="../slideLayouts/slideLayout3.xml"/><Relationship Id="rId5" Type="http://schemas.openxmlformats.org/officeDocument/2006/relationships/image" Target="../media/image57.png"/><Relationship Id="rId4" Type="http://schemas.openxmlformats.org/officeDocument/2006/relationships/image" Target="../media/image56.png"/></Relationships>
</file>

<file path=ppt/slides/_rels/slide3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hyperlink" Target="https://www.sa.gov.au/topics/energy-and-environment/using-saving-energy/calculate-running-costs" TargetMode="External"/><Relationship Id="rId7" Type="http://schemas.openxmlformats.org/officeDocument/2006/relationships/image" Target="../media/image40.png"/><Relationship Id="rId2" Type="http://schemas.openxmlformats.org/officeDocument/2006/relationships/notesSlide" Target="../notesSlides/notesSlide33.xml"/><Relationship Id="rId1" Type="http://schemas.openxmlformats.org/officeDocument/2006/relationships/slideLayout" Target="../slideLayouts/slideLayout3.xml"/><Relationship Id="rId6" Type="http://schemas.openxmlformats.org/officeDocument/2006/relationships/image" Target="../media/image47.png"/><Relationship Id="rId5" Type="http://schemas.openxmlformats.org/officeDocument/2006/relationships/image" Target="../media/image44.png"/><Relationship Id="rId4" Type="http://schemas.openxmlformats.org/officeDocument/2006/relationships/hyperlink" Target="https://www.appliancesonline.com.au/" TargetMode="Externa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5.xml"/><Relationship Id="rId1" Type="http://schemas.openxmlformats.org/officeDocument/2006/relationships/slideLayout" Target="../slideLayouts/slideLayout3.xml"/><Relationship Id="rId4" Type="http://schemas.openxmlformats.org/officeDocument/2006/relationships/image" Target="../media/image22.sv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hyperlink" Target="https://www.talkingpower.com.au/index.php?cID=801&amp;ctask=check-out&amp;ccm_token=1772076676:7ddf53473ec6204141964ed0158d62d9" TargetMode="External"/><Relationship Id="rId2" Type="http://schemas.openxmlformats.org/officeDocument/2006/relationships/notesSlide" Target="../notesSlides/notesSlide41.xml"/><Relationship Id="rId1" Type="http://schemas.openxmlformats.org/officeDocument/2006/relationships/slideLayout" Target="../slideLayouts/slideLayout3.xml"/><Relationship Id="rId4" Type="http://schemas.openxmlformats.org/officeDocument/2006/relationships/image" Target="../media/image60.png"/></Relationships>
</file>

<file path=ppt/slides/_rels/slide4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2.xml"/><Relationship Id="rId1" Type="http://schemas.openxmlformats.org/officeDocument/2006/relationships/slideLayout" Target="../slideLayouts/slideLayout3.xml"/><Relationship Id="rId4" Type="http://schemas.openxmlformats.org/officeDocument/2006/relationships/image" Target="../media/image61.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76409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0" name="Picture 2" descr="A colorful art with dots and flowers&#10;&#10;AI-generated content may be incorrect.">
            <a:extLst>
              <a:ext uri="{FF2B5EF4-FFF2-40B4-BE49-F238E27FC236}">
                <a16:creationId xmlns:a16="http://schemas.microsoft.com/office/drawing/2014/main" id="{3DA5BF72-6198-DCFD-4726-4F55F1F5DDE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526" t="300" r="39908" b="1"/>
          <a:stretch>
            <a:fillRect/>
          </a:stretch>
        </p:blipFill>
        <p:spPr bwMode="auto">
          <a:xfrm>
            <a:off x="0" y="0"/>
            <a:ext cx="6103090" cy="6857999"/>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600D7B6B-F962-4C90-ED1B-233D5D3DEE5C}"/>
              </a:ext>
            </a:extLst>
          </p:cNvPr>
          <p:cNvSpPr>
            <a:spLocks noGrp="1"/>
          </p:cNvSpPr>
          <p:nvPr>
            <p:ph type="sldNum" sz="quarter" idx="4"/>
          </p:nvPr>
        </p:nvSpPr>
        <p:spPr/>
        <p:txBody>
          <a:bodyPr/>
          <a:lstStyle/>
          <a:p>
            <a:fld id="{DF28FB93-0A08-4E7D-8E63-9EFA29F1E093}" type="slidenum">
              <a:rPr lang="en-US" smtClean="0"/>
              <a:pPr/>
              <a:t>2</a:t>
            </a:fld>
            <a:endParaRPr lang="en-US"/>
          </a:p>
        </p:txBody>
      </p:sp>
      <p:grpSp>
        <p:nvGrpSpPr>
          <p:cNvPr id="8" name="Group 7">
            <a:extLst>
              <a:ext uri="{FF2B5EF4-FFF2-40B4-BE49-F238E27FC236}">
                <a16:creationId xmlns:a16="http://schemas.microsoft.com/office/drawing/2014/main" id="{E5422E2C-0A94-5875-B73B-5CDAFB5BC25E}"/>
              </a:ext>
            </a:extLst>
          </p:cNvPr>
          <p:cNvGrpSpPr/>
          <p:nvPr/>
        </p:nvGrpSpPr>
        <p:grpSpPr>
          <a:xfrm>
            <a:off x="6103090" y="203200"/>
            <a:ext cx="6088910" cy="4329121"/>
            <a:chOff x="3819780" y="-273036"/>
            <a:chExt cx="8668803" cy="3149892"/>
          </a:xfrm>
        </p:grpSpPr>
        <p:sp>
          <p:nvSpPr>
            <p:cNvPr id="5" name="Title 1">
              <a:extLst>
                <a:ext uri="{FF2B5EF4-FFF2-40B4-BE49-F238E27FC236}">
                  <a16:creationId xmlns:a16="http://schemas.microsoft.com/office/drawing/2014/main" id="{A4A6871F-FEEB-242F-AE45-60807545B539}"/>
                </a:ext>
              </a:extLst>
            </p:cNvPr>
            <p:cNvSpPr txBox="1">
              <a:spLocks/>
            </p:cNvSpPr>
            <p:nvPr/>
          </p:nvSpPr>
          <p:spPr>
            <a:xfrm>
              <a:off x="3819780" y="-273036"/>
              <a:ext cx="8668803" cy="859441"/>
            </a:xfrm>
            <a:prstGeom prst="rect">
              <a:avLst/>
            </a:prstGeom>
          </p:spPr>
          <p:txBody>
            <a:bodyPr vert="horz" lIns="91440" tIns="45720" rIns="91440" bIns="45720" rtlCol="0" anchor="ctr">
              <a:normAutofit fontScale="97500"/>
            </a:bodyPr>
            <a:lstStyle>
              <a:lvl1pPr algn="l" defTabSz="914400" rtl="0" eaLnBrk="1" latinLnBrk="0" hangingPunct="1">
                <a:lnSpc>
                  <a:spcPct val="100000"/>
                </a:lnSpc>
                <a:spcBef>
                  <a:spcPct val="0"/>
                </a:spcBef>
                <a:buNone/>
                <a:defRPr sz="4400" b="1" kern="1200">
                  <a:solidFill>
                    <a:schemeClr val="bg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AU" sz="3300">
                  <a:solidFill>
                    <a:schemeClr val="tx2"/>
                  </a:solidFill>
                </a:rPr>
                <a:t>Acknowledgement</a:t>
              </a:r>
              <a:r>
                <a:rPr kumimoji="0" lang="en-AU" sz="4400" b="1" i="0" u="none" strike="noStrike" kern="1200" cap="none" spc="0" normalizeH="0" baseline="0" noProof="0">
                  <a:ln>
                    <a:noFill/>
                  </a:ln>
                  <a:solidFill>
                    <a:sysClr val="windowText" lastClr="000000"/>
                  </a:solidFill>
                  <a:effectLst/>
                  <a:uLnTx/>
                  <a:uFillTx/>
                  <a:latin typeface="Calibri Light" panose="020F0302020204030204"/>
                  <a:ea typeface="+mj-ea"/>
                  <a:cs typeface="+mj-cs"/>
                </a:rPr>
                <a:t> </a:t>
              </a:r>
              <a:r>
                <a:rPr lang="en-AU" sz="3300">
                  <a:solidFill>
                    <a:schemeClr val="tx2"/>
                  </a:solidFill>
                </a:rPr>
                <a:t>of Country</a:t>
              </a:r>
            </a:p>
          </p:txBody>
        </p:sp>
        <p:sp>
          <p:nvSpPr>
            <p:cNvPr id="7" name="TextBox 6">
              <a:extLst>
                <a:ext uri="{FF2B5EF4-FFF2-40B4-BE49-F238E27FC236}">
                  <a16:creationId xmlns:a16="http://schemas.microsoft.com/office/drawing/2014/main" id="{B18D9CF5-D6B3-E992-9B36-631AC268C497}"/>
                </a:ext>
              </a:extLst>
            </p:cNvPr>
            <p:cNvSpPr txBox="1"/>
            <p:nvPr/>
          </p:nvSpPr>
          <p:spPr>
            <a:xfrm>
              <a:off x="4890576" y="1271288"/>
              <a:ext cx="6687880" cy="1605568"/>
            </a:xfrm>
            <a:prstGeom prst="rect">
              <a:avLst/>
            </a:prstGeom>
            <a:noFill/>
          </p:spPr>
          <p:txBody>
            <a:bodyPr wrap="square">
              <a:spAutoFit/>
            </a:bodyPr>
            <a:lstStyle/>
            <a:p>
              <a:pPr lvl="0" algn="ctr">
                <a:spcBef>
                  <a:spcPts val="1000"/>
                </a:spcBef>
                <a:defRPr/>
              </a:pPr>
              <a:r>
                <a:rPr lang="en-GB"/>
                <a:t>SA Power Networks Acknowledges the multiple Traditional Owners of the lands that host the South Australian electricity network and their connections to land, sea, and community. </a:t>
              </a:r>
            </a:p>
            <a:p>
              <a:pPr lvl="0" algn="ctr">
                <a:spcBef>
                  <a:spcPts val="1000"/>
                </a:spcBef>
                <a:defRPr/>
              </a:pPr>
              <a:r>
                <a:rPr lang="en-GB"/>
                <a:t>We would also like to pay our respects to all First Nations’ Peoples past and present and acknowledge these living cultures.</a:t>
              </a:r>
              <a:endParaRPr lang="en-US"/>
            </a:p>
          </p:txBody>
        </p:sp>
      </p:grpSp>
      <p:pic>
        <p:nvPicPr>
          <p:cNvPr id="2052" name="Picture 4">
            <a:extLst>
              <a:ext uri="{FF2B5EF4-FFF2-40B4-BE49-F238E27FC236}">
                <a16:creationId xmlns:a16="http://schemas.microsoft.com/office/drawing/2014/main" id="{E7CD24F0-E611-B378-9E40-D336A3AEFFE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03090" y="6529264"/>
            <a:ext cx="4082902" cy="3287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63784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AD2661E-0FA5-30EC-6A95-3CF4919789EB}"/>
              </a:ext>
            </a:extLst>
          </p:cNvPr>
          <p:cNvSpPr/>
          <p:nvPr/>
        </p:nvSpPr>
        <p:spPr>
          <a:xfrm>
            <a:off x="11298733" y="0"/>
            <a:ext cx="893267" cy="68580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3EE6CD30-7606-BC1E-52B6-0D2F2D60840D}"/>
              </a:ext>
            </a:extLst>
          </p:cNvPr>
          <p:cNvSpPr>
            <a:spLocks noGrp="1"/>
          </p:cNvSpPr>
          <p:nvPr>
            <p:ph type="title"/>
          </p:nvPr>
        </p:nvSpPr>
        <p:spPr>
          <a:xfrm>
            <a:off x="385875" y="403199"/>
            <a:ext cx="11420858" cy="1073907"/>
          </a:xfrm>
        </p:spPr>
        <p:txBody>
          <a:bodyPr/>
          <a:lstStyle/>
          <a:p>
            <a:br>
              <a:rPr lang="en-GB" sz="4000"/>
            </a:br>
            <a:r>
              <a:rPr lang="en-GB" sz="4000"/>
              <a:t>Welcome</a:t>
            </a:r>
            <a:endParaRPr lang="en-AU"/>
          </a:p>
        </p:txBody>
      </p:sp>
      <p:sp>
        <p:nvSpPr>
          <p:cNvPr id="3" name="Content Placeholder 2">
            <a:extLst>
              <a:ext uri="{FF2B5EF4-FFF2-40B4-BE49-F238E27FC236}">
                <a16:creationId xmlns:a16="http://schemas.microsoft.com/office/drawing/2014/main" id="{FE2D10E6-0CCA-73E9-1456-F056606D6B37}"/>
              </a:ext>
            </a:extLst>
          </p:cNvPr>
          <p:cNvSpPr>
            <a:spLocks noGrp="1"/>
          </p:cNvSpPr>
          <p:nvPr>
            <p:ph idx="1"/>
          </p:nvPr>
        </p:nvSpPr>
        <p:spPr>
          <a:xfrm>
            <a:off x="385874" y="1477107"/>
            <a:ext cx="10104325" cy="4939565"/>
          </a:xfrm>
        </p:spPr>
        <p:txBody>
          <a:bodyPr>
            <a:normAutofit/>
          </a:bodyPr>
          <a:lstStyle/>
          <a:p>
            <a:pPr marL="0" indent="0">
              <a:buNone/>
            </a:pPr>
            <a:endParaRPr lang="en-GB" sz="2800"/>
          </a:p>
          <a:p>
            <a:pPr marL="0" indent="0">
              <a:buNone/>
            </a:pPr>
            <a:r>
              <a:rPr lang="en-GB" sz="2800"/>
              <a:t>This is module 2 of our Energy Literacy program:</a:t>
            </a:r>
          </a:p>
          <a:p>
            <a:pPr marL="514350" indent="-514350">
              <a:buFont typeface="+mj-lt"/>
              <a:buAutoNum type="arabicPeriod"/>
            </a:pPr>
            <a:r>
              <a:rPr lang="en-GB" sz="2800"/>
              <a:t>Module 1 – Introduction to energy and your energy bill</a:t>
            </a:r>
          </a:p>
          <a:p>
            <a:pPr marL="514350" indent="-514350">
              <a:buFont typeface="+mj-lt"/>
              <a:buAutoNum type="arabicPeriod"/>
            </a:pPr>
            <a:r>
              <a:rPr lang="en-GB" sz="2800" b="1">
                <a:solidFill>
                  <a:schemeClr val="tx2"/>
                </a:solidFill>
              </a:rPr>
              <a:t>Module 2 – </a:t>
            </a:r>
            <a:r>
              <a:rPr lang="en-GB" sz="2800" b="1">
                <a:solidFill>
                  <a:srgbClr val="FA780A"/>
                </a:solidFill>
              </a:rPr>
              <a:t>Saving</a:t>
            </a:r>
            <a:r>
              <a:rPr lang="en-GB" sz="2800" b="1">
                <a:solidFill>
                  <a:schemeClr val="tx2"/>
                </a:solidFill>
              </a:rPr>
              <a:t> energy and money</a:t>
            </a:r>
          </a:p>
          <a:p>
            <a:pPr marL="0" indent="0">
              <a:buNone/>
            </a:pPr>
            <a:endParaRPr lang="en-GB" sz="2800"/>
          </a:p>
          <a:p>
            <a:r>
              <a:rPr lang="en-GB" sz="2800"/>
              <a:t>Focus is on </a:t>
            </a:r>
            <a:r>
              <a:rPr lang="en-GB" sz="2800" b="1"/>
              <a:t>simple, easy tips and tricks </a:t>
            </a:r>
            <a:r>
              <a:rPr lang="en-GB" sz="2800"/>
              <a:t>to remember</a:t>
            </a:r>
          </a:p>
          <a:p>
            <a:r>
              <a:rPr lang="en-GB" sz="2800"/>
              <a:t>Relaxed session, feel free to </a:t>
            </a:r>
            <a:r>
              <a:rPr lang="en-GB" sz="2800" b="1"/>
              <a:t>ask questions</a:t>
            </a:r>
            <a:r>
              <a:rPr lang="en-GB" sz="2800"/>
              <a:t>!</a:t>
            </a:r>
          </a:p>
          <a:p>
            <a:r>
              <a:rPr lang="en-GB" sz="2800"/>
              <a:t>You will receive a </a:t>
            </a:r>
            <a:r>
              <a:rPr lang="en-GB" sz="2800" b="1"/>
              <a:t>take home guide </a:t>
            </a:r>
            <a:r>
              <a:rPr lang="en-GB" sz="2800"/>
              <a:t>to help remember key points</a:t>
            </a:r>
          </a:p>
        </p:txBody>
      </p:sp>
      <p:sp>
        <p:nvSpPr>
          <p:cNvPr id="4" name="Slide Number Placeholder 3">
            <a:extLst>
              <a:ext uri="{FF2B5EF4-FFF2-40B4-BE49-F238E27FC236}">
                <a16:creationId xmlns:a16="http://schemas.microsoft.com/office/drawing/2014/main" id="{87403842-A0E4-065B-4D94-4631C071DBAF}"/>
              </a:ext>
            </a:extLst>
          </p:cNvPr>
          <p:cNvSpPr>
            <a:spLocks noGrp="1"/>
          </p:cNvSpPr>
          <p:nvPr>
            <p:ph type="sldNum" sz="quarter" idx="4"/>
          </p:nvPr>
        </p:nvSpPr>
        <p:spPr/>
        <p:txBody>
          <a:bodyPr/>
          <a:lstStyle/>
          <a:p>
            <a:fld id="{DF28FB93-0A08-4E7D-8E63-9EFA29F1E093}" type="slidenum">
              <a:rPr lang="en-US" smtClean="0"/>
              <a:pPr/>
              <a:t>3</a:t>
            </a:fld>
            <a:endParaRPr lang="en-US"/>
          </a:p>
        </p:txBody>
      </p:sp>
    </p:spTree>
    <p:extLst>
      <p:ext uri="{BB962C8B-B14F-4D97-AF65-F5344CB8AC3E}">
        <p14:creationId xmlns:p14="http://schemas.microsoft.com/office/powerpoint/2010/main" val="7215991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277B38-156C-E9B6-3953-FF80726A302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3E6E4D3B-5193-51FC-DA58-ED7ABC9B98FC}"/>
              </a:ext>
            </a:extLst>
          </p:cNvPr>
          <p:cNvSpPr/>
          <p:nvPr/>
        </p:nvSpPr>
        <p:spPr>
          <a:xfrm>
            <a:off x="11298733" y="0"/>
            <a:ext cx="893267" cy="68580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B434928D-8C3C-89B3-2ACD-E1BC1AB5C2FB}"/>
              </a:ext>
            </a:extLst>
          </p:cNvPr>
          <p:cNvSpPr>
            <a:spLocks noGrp="1"/>
          </p:cNvSpPr>
          <p:nvPr>
            <p:ph type="title"/>
          </p:nvPr>
        </p:nvSpPr>
        <p:spPr/>
        <p:txBody>
          <a:bodyPr>
            <a:normAutofit/>
          </a:bodyPr>
          <a:lstStyle/>
          <a:p>
            <a:br>
              <a:rPr lang="en-GB" sz="4000"/>
            </a:br>
            <a:r>
              <a:rPr lang="en-GB" sz="4000"/>
              <a:t>Module 2 - </a:t>
            </a:r>
            <a:r>
              <a:rPr lang="en-GB" sz="4000">
                <a:solidFill>
                  <a:srgbClr val="FA780A"/>
                </a:solidFill>
              </a:rPr>
              <a:t>Learning Objectives</a:t>
            </a:r>
            <a:endParaRPr lang="en-AU" sz="4000">
              <a:solidFill>
                <a:srgbClr val="FA780A"/>
              </a:solidFill>
            </a:endParaRPr>
          </a:p>
        </p:txBody>
      </p:sp>
      <p:sp>
        <p:nvSpPr>
          <p:cNvPr id="3" name="Content Placeholder 2">
            <a:extLst>
              <a:ext uri="{FF2B5EF4-FFF2-40B4-BE49-F238E27FC236}">
                <a16:creationId xmlns:a16="http://schemas.microsoft.com/office/drawing/2014/main" id="{7B8810CF-26E6-E0CD-0D80-D14BBECA2D75}"/>
              </a:ext>
            </a:extLst>
          </p:cNvPr>
          <p:cNvSpPr>
            <a:spLocks noGrp="1"/>
          </p:cNvSpPr>
          <p:nvPr>
            <p:ph idx="1"/>
          </p:nvPr>
        </p:nvSpPr>
        <p:spPr>
          <a:xfrm>
            <a:off x="385267" y="1775348"/>
            <a:ext cx="9799525" cy="4679452"/>
          </a:xfrm>
        </p:spPr>
        <p:txBody>
          <a:bodyPr>
            <a:normAutofit/>
          </a:bodyPr>
          <a:lstStyle/>
          <a:p>
            <a:pPr marL="0" indent="0">
              <a:buNone/>
            </a:pPr>
            <a:r>
              <a:rPr lang="en-GB" sz="3200"/>
              <a:t>The main things we want you to take away from today:</a:t>
            </a:r>
          </a:p>
          <a:p>
            <a:pPr marL="0" indent="0">
              <a:buNone/>
            </a:pPr>
            <a:endParaRPr lang="en-GB" sz="3200"/>
          </a:p>
          <a:p>
            <a:pPr marL="514350" indent="-514350">
              <a:buFont typeface="+mj-lt"/>
              <a:buAutoNum type="arabicPeriod"/>
            </a:pPr>
            <a:r>
              <a:rPr lang="en-GB" sz="3200"/>
              <a:t>Understand how energy is used in the home</a:t>
            </a:r>
          </a:p>
          <a:p>
            <a:pPr marL="514350" indent="-514350">
              <a:buFont typeface="+mj-lt"/>
              <a:buAutoNum type="arabicPeriod"/>
            </a:pPr>
            <a:r>
              <a:rPr lang="en-GB" sz="3200"/>
              <a:t>Learn easy ways to save energy</a:t>
            </a:r>
          </a:p>
          <a:p>
            <a:pPr marL="514350" indent="-514350">
              <a:buFont typeface="+mj-lt"/>
              <a:buAutoNum type="arabicPeriod"/>
            </a:pPr>
            <a:r>
              <a:rPr lang="en-GB" sz="3200"/>
              <a:t>Know how to heat and cool your home efficiently</a:t>
            </a:r>
          </a:p>
          <a:p>
            <a:pPr marL="514350" indent="-514350">
              <a:buFont typeface="+mj-lt"/>
              <a:buAutoNum type="arabicPeriod"/>
            </a:pPr>
            <a:r>
              <a:rPr lang="en-GB" sz="3200"/>
              <a:t>Understand how to choose energy-efficient appliances</a:t>
            </a:r>
            <a:endParaRPr lang="en-AU" sz="3200"/>
          </a:p>
        </p:txBody>
      </p:sp>
      <p:sp>
        <p:nvSpPr>
          <p:cNvPr id="4" name="Slide Number Placeholder 3">
            <a:extLst>
              <a:ext uri="{FF2B5EF4-FFF2-40B4-BE49-F238E27FC236}">
                <a16:creationId xmlns:a16="http://schemas.microsoft.com/office/drawing/2014/main" id="{488C0881-3B71-C0BF-BBD7-BC64230C6054}"/>
              </a:ext>
            </a:extLst>
          </p:cNvPr>
          <p:cNvSpPr>
            <a:spLocks noGrp="1"/>
          </p:cNvSpPr>
          <p:nvPr>
            <p:ph type="sldNum" sz="quarter" idx="4"/>
          </p:nvPr>
        </p:nvSpPr>
        <p:spPr/>
        <p:txBody>
          <a:bodyPr/>
          <a:lstStyle/>
          <a:p>
            <a:fld id="{DF28FB93-0A08-4E7D-8E63-9EFA29F1E093}" type="slidenum">
              <a:rPr lang="en-US" smtClean="0"/>
              <a:pPr/>
              <a:t>4</a:t>
            </a:fld>
            <a:endParaRPr lang="en-US"/>
          </a:p>
        </p:txBody>
      </p:sp>
    </p:spTree>
    <p:extLst>
      <p:ext uri="{BB962C8B-B14F-4D97-AF65-F5344CB8AC3E}">
        <p14:creationId xmlns:p14="http://schemas.microsoft.com/office/powerpoint/2010/main" val="16177538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person and person looking at a refrigerator&#10;&#10;AI-generated content may be incorrect.">
            <a:extLst>
              <a:ext uri="{FF2B5EF4-FFF2-40B4-BE49-F238E27FC236}">
                <a16:creationId xmlns:a16="http://schemas.microsoft.com/office/drawing/2014/main" id="{FBF31652-0D94-40B3-4AE5-9067A856CD6B}"/>
              </a:ext>
            </a:extLst>
          </p:cNvPr>
          <p:cNvPicPr>
            <a:picLocks noChangeAspect="1"/>
          </p:cNvPicPr>
          <p:nvPr/>
        </p:nvPicPr>
        <p:blipFill>
          <a:blip r:embed="rId3" cstate="print">
            <a:extLst>
              <a:ext uri="{28A0092B-C50C-407E-A947-70E740481C1C}">
                <a14:useLocalDpi xmlns:a14="http://schemas.microsoft.com/office/drawing/2010/main" val="0"/>
              </a:ext>
            </a:extLst>
          </a:blip>
          <a:srcRect l="32702" r="6688"/>
          <a:stretch>
            <a:fillRect/>
          </a:stretch>
        </p:blipFill>
        <p:spPr>
          <a:xfrm>
            <a:off x="6772758" y="0"/>
            <a:ext cx="5419241" cy="6858000"/>
          </a:xfrm>
          <a:prstGeom prst="rect">
            <a:avLst/>
          </a:prstGeom>
        </p:spPr>
      </p:pic>
      <p:sp>
        <p:nvSpPr>
          <p:cNvPr id="2" name="Title 1">
            <a:extLst>
              <a:ext uri="{FF2B5EF4-FFF2-40B4-BE49-F238E27FC236}">
                <a16:creationId xmlns:a16="http://schemas.microsoft.com/office/drawing/2014/main" id="{44C4DF28-9DC7-D1C0-7F9F-6F88192DBF9B}"/>
              </a:ext>
            </a:extLst>
          </p:cNvPr>
          <p:cNvSpPr>
            <a:spLocks noGrp="1"/>
          </p:cNvSpPr>
          <p:nvPr>
            <p:ph type="title"/>
          </p:nvPr>
        </p:nvSpPr>
        <p:spPr/>
        <p:txBody>
          <a:bodyPr>
            <a:normAutofit/>
          </a:bodyPr>
          <a:lstStyle/>
          <a:p>
            <a:r>
              <a:rPr lang="en-GB" sz="4000"/>
              <a:t>Agenda</a:t>
            </a:r>
            <a:endParaRPr lang="en-AU" sz="4000"/>
          </a:p>
        </p:txBody>
      </p:sp>
      <p:sp>
        <p:nvSpPr>
          <p:cNvPr id="4" name="Slide Number Placeholder 3">
            <a:extLst>
              <a:ext uri="{FF2B5EF4-FFF2-40B4-BE49-F238E27FC236}">
                <a16:creationId xmlns:a16="http://schemas.microsoft.com/office/drawing/2014/main" id="{6B1415CE-4EEE-98ED-4049-F6E6676DE620}"/>
              </a:ext>
            </a:extLst>
          </p:cNvPr>
          <p:cNvSpPr>
            <a:spLocks noGrp="1"/>
          </p:cNvSpPr>
          <p:nvPr>
            <p:ph type="sldNum" sz="quarter" idx="4"/>
          </p:nvPr>
        </p:nvSpPr>
        <p:spPr/>
        <p:txBody>
          <a:bodyPr/>
          <a:lstStyle/>
          <a:p>
            <a:fld id="{DF28FB93-0A08-4E7D-8E63-9EFA29F1E093}" type="slidenum">
              <a:rPr lang="en-US" smtClean="0"/>
              <a:pPr/>
              <a:t>5</a:t>
            </a:fld>
            <a:endParaRPr lang="en-US"/>
          </a:p>
        </p:txBody>
      </p:sp>
      <p:sp>
        <p:nvSpPr>
          <p:cNvPr id="6" name="Content Placeholder 5">
            <a:extLst>
              <a:ext uri="{FF2B5EF4-FFF2-40B4-BE49-F238E27FC236}">
                <a16:creationId xmlns:a16="http://schemas.microsoft.com/office/drawing/2014/main" id="{70BA5441-367C-5C12-E09F-92E3BF5C1DF0}"/>
              </a:ext>
            </a:extLst>
          </p:cNvPr>
          <p:cNvSpPr>
            <a:spLocks noGrp="1"/>
          </p:cNvSpPr>
          <p:nvPr>
            <p:ph idx="1"/>
          </p:nvPr>
        </p:nvSpPr>
        <p:spPr>
          <a:xfrm>
            <a:off x="385267" y="1658187"/>
            <a:ext cx="6282211" cy="5513005"/>
          </a:xfrm>
        </p:spPr>
        <p:txBody>
          <a:bodyPr>
            <a:normAutofit/>
          </a:bodyPr>
          <a:lstStyle/>
          <a:p>
            <a:pPr marL="0" indent="0">
              <a:buNone/>
            </a:pPr>
            <a:r>
              <a:rPr lang="en-GB" b="1"/>
              <a:t>Today we will talk about</a:t>
            </a:r>
          </a:p>
          <a:p>
            <a:pPr lvl="1">
              <a:lnSpc>
                <a:spcPct val="110000"/>
              </a:lnSpc>
              <a:buFont typeface="+mj-lt"/>
              <a:buAutoNum type="arabicPeriod"/>
            </a:pPr>
            <a:r>
              <a:rPr lang="en-AU"/>
              <a:t>Why save energy?</a:t>
            </a:r>
          </a:p>
          <a:p>
            <a:pPr lvl="1">
              <a:lnSpc>
                <a:spcPct val="110000"/>
              </a:lnSpc>
              <a:buFont typeface="+mj-lt"/>
              <a:buAutoNum type="arabicPeriod"/>
            </a:pPr>
            <a:r>
              <a:rPr lang="en-AU"/>
              <a:t>Using energy in your home</a:t>
            </a:r>
          </a:p>
          <a:p>
            <a:pPr lvl="1">
              <a:lnSpc>
                <a:spcPct val="110000"/>
              </a:lnSpc>
              <a:buFont typeface="+mj-lt"/>
              <a:buAutoNum type="arabicPeriod"/>
            </a:pPr>
            <a:r>
              <a:rPr lang="en-AU"/>
              <a:t>Keeping the home cool or warm</a:t>
            </a:r>
          </a:p>
          <a:p>
            <a:pPr lvl="1">
              <a:lnSpc>
                <a:spcPct val="110000"/>
              </a:lnSpc>
              <a:buFont typeface="+mj-lt"/>
              <a:buAutoNum type="arabicPeriod"/>
            </a:pPr>
            <a:r>
              <a:rPr lang="en-AU"/>
              <a:t>Using hot water and lighting in your home</a:t>
            </a:r>
          </a:p>
          <a:p>
            <a:pPr lvl="1">
              <a:lnSpc>
                <a:spcPct val="110000"/>
              </a:lnSpc>
              <a:buFont typeface="+mj-lt"/>
              <a:buAutoNum type="arabicPeriod"/>
            </a:pPr>
            <a:r>
              <a:rPr lang="en-GB"/>
              <a:t>Using and buying energy efficient appliances </a:t>
            </a:r>
            <a:endParaRPr lang="en-AU"/>
          </a:p>
          <a:p>
            <a:pPr lvl="1">
              <a:lnSpc>
                <a:spcPct val="110000"/>
              </a:lnSpc>
              <a:buFont typeface="+mj-lt"/>
              <a:buAutoNum type="arabicPeriod"/>
            </a:pPr>
            <a:r>
              <a:rPr lang="en-AU"/>
              <a:t>Saving energy when renting</a:t>
            </a:r>
          </a:p>
          <a:p>
            <a:pPr lvl="1">
              <a:lnSpc>
                <a:spcPct val="110000"/>
              </a:lnSpc>
              <a:buFont typeface="+mj-lt"/>
              <a:buAutoNum type="arabicPeriod"/>
            </a:pPr>
            <a:r>
              <a:rPr lang="en-AU"/>
              <a:t>Your take-home action plan</a:t>
            </a:r>
          </a:p>
          <a:p>
            <a:pPr marL="0" indent="0">
              <a:lnSpc>
                <a:spcPct val="110000"/>
              </a:lnSpc>
              <a:buNone/>
            </a:pPr>
            <a:endParaRPr lang="en-AU" sz="1800"/>
          </a:p>
          <a:p>
            <a:pPr>
              <a:lnSpc>
                <a:spcPct val="110000"/>
              </a:lnSpc>
              <a:buFont typeface="+mj-lt"/>
              <a:buAutoNum type="arabicPeriod"/>
            </a:pPr>
            <a:endParaRPr lang="en-AU" sz="1800"/>
          </a:p>
          <a:p>
            <a:pPr marL="0" indent="0">
              <a:lnSpc>
                <a:spcPct val="110000"/>
              </a:lnSpc>
              <a:buNone/>
            </a:pPr>
            <a:endParaRPr lang="en-AU"/>
          </a:p>
        </p:txBody>
      </p:sp>
    </p:spTree>
    <p:extLst>
      <p:ext uri="{BB962C8B-B14F-4D97-AF65-F5344CB8AC3E}">
        <p14:creationId xmlns:p14="http://schemas.microsoft.com/office/powerpoint/2010/main" val="8108100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6DBC1-F103-5B56-DEED-6A119D956984}"/>
              </a:ext>
            </a:extLst>
          </p:cNvPr>
          <p:cNvSpPr>
            <a:spLocks noGrp="1"/>
          </p:cNvSpPr>
          <p:nvPr>
            <p:ph type="title"/>
          </p:nvPr>
        </p:nvSpPr>
        <p:spPr>
          <a:xfrm>
            <a:off x="563675" y="2614600"/>
            <a:ext cx="11420858" cy="1628800"/>
          </a:xfrm>
        </p:spPr>
        <p:txBody>
          <a:bodyPr>
            <a:normAutofit/>
          </a:bodyPr>
          <a:lstStyle/>
          <a:p>
            <a:pPr>
              <a:lnSpc>
                <a:spcPct val="100000"/>
              </a:lnSpc>
            </a:pPr>
            <a:r>
              <a:rPr lang="en-GB" sz="5400">
                <a:solidFill>
                  <a:schemeClr val="bg2"/>
                </a:solidFill>
              </a:rPr>
              <a:t>1 – Why save energy?</a:t>
            </a:r>
            <a:endParaRPr lang="en-AU" sz="5400">
              <a:solidFill>
                <a:schemeClr val="bg2"/>
              </a:solidFill>
            </a:endParaRPr>
          </a:p>
        </p:txBody>
      </p:sp>
      <p:sp>
        <p:nvSpPr>
          <p:cNvPr id="4" name="Slide Number Placeholder 3">
            <a:extLst>
              <a:ext uri="{FF2B5EF4-FFF2-40B4-BE49-F238E27FC236}">
                <a16:creationId xmlns:a16="http://schemas.microsoft.com/office/drawing/2014/main" id="{25010CB2-3DB4-13BC-F533-FE8E7F353762}"/>
              </a:ext>
            </a:extLst>
          </p:cNvPr>
          <p:cNvSpPr>
            <a:spLocks noGrp="1"/>
          </p:cNvSpPr>
          <p:nvPr>
            <p:ph type="sldNum" sz="quarter" idx="4"/>
          </p:nvPr>
        </p:nvSpPr>
        <p:spPr/>
        <p:txBody>
          <a:bodyPr/>
          <a:lstStyle/>
          <a:p>
            <a:fld id="{DF28FB93-0A08-4E7D-8E63-9EFA29F1E093}" type="slidenum">
              <a:rPr lang="en-US" smtClean="0"/>
              <a:pPr/>
              <a:t>6</a:t>
            </a:fld>
            <a:endParaRPr lang="en-US"/>
          </a:p>
        </p:txBody>
      </p:sp>
    </p:spTree>
    <p:extLst>
      <p:ext uri="{BB962C8B-B14F-4D97-AF65-F5344CB8AC3E}">
        <p14:creationId xmlns:p14="http://schemas.microsoft.com/office/powerpoint/2010/main" val="9402237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76144-C6DD-0F60-35EB-17067ABCDF18}"/>
              </a:ext>
            </a:extLst>
          </p:cNvPr>
          <p:cNvSpPr>
            <a:spLocks noGrp="1"/>
          </p:cNvSpPr>
          <p:nvPr>
            <p:ph type="title"/>
          </p:nvPr>
        </p:nvSpPr>
        <p:spPr/>
        <p:txBody>
          <a:bodyPr>
            <a:normAutofit/>
          </a:bodyPr>
          <a:lstStyle/>
          <a:p>
            <a:r>
              <a:rPr lang="en-AU" sz="4000"/>
              <a:t>1. Refresh on kWh</a:t>
            </a:r>
          </a:p>
        </p:txBody>
      </p:sp>
      <p:sp>
        <p:nvSpPr>
          <p:cNvPr id="3" name="Content Placeholder 2">
            <a:extLst>
              <a:ext uri="{FF2B5EF4-FFF2-40B4-BE49-F238E27FC236}">
                <a16:creationId xmlns:a16="http://schemas.microsoft.com/office/drawing/2014/main" id="{0AC61FC8-EC4F-0CF3-7EFC-551995E5553F}"/>
              </a:ext>
            </a:extLst>
          </p:cNvPr>
          <p:cNvSpPr>
            <a:spLocks noGrp="1"/>
          </p:cNvSpPr>
          <p:nvPr>
            <p:ph idx="1"/>
          </p:nvPr>
        </p:nvSpPr>
        <p:spPr>
          <a:xfrm>
            <a:off x="385876" y="1013791"/>
            <a:ext cx="5454520" cy="5142769"/>
          </a:xfrm>
        </p:spPr>
        <p:txBody>
          <a:bodyPr/>
          <a:lstStyle/>
          <a:p>
            <a:pPr marL="0" indent="0">
              <a:buNone/>
            </a:pPr>
            <a:endParaRPr lang="en-GB"/>
          </a:p>
          <a:p>
            <a:pPr marL="0" indent="0">
              <a:buNone/>
            </a:pPr>
            <a:r>
              <a:rPr lang="en-AU"/>
              <a:t>Let’s refresh on kWh</a:t>
            </a:r>
          </a:p>
          <a:p>
            <a:pPr marL="0" indent="0">
              <a:buNone/>
            </a:pPr>
            <a:endParaRPr lang="en-AU"/>
          </a:p>
          <a:p>
            <a:pPr marL="0" indent="0">
              <a:buNone/>
            </a:pPr>
            <a:endParaRPr lang="en-AU"/>
          </a:p>
          <a:p>
            <a:r>
              <a:rPr lang="en-GB" sz="2200"/>
              <a:t>A kilowatt hour is the measure or metric for measuring electricity use.</a:t>
            </a:r>
          </a:p>
          <a:p>
            <a:r>
              <a:rPr lang="en-GB" sz="2200"/>
              <a:t>The more appliances you have in use, turned on, the more electricity you use.</a:t>
            </a:r>
          </a:p>
          <a:p>
            <a:r>
              <a:rPr lang="en-GB" sz="2200"/>
              <a:t>The more watts or kilowatts those appliances use, the more electricity you use.</a:t>
            </a:r>
          </a:p>
          <a:p>
            <a:endParaRPr lang="en-GB"/>
          </a:p>
          <a:p>
            <a:endParaRPr lang="en-GB"/>
          </a:p>
          <a:p>
            <a:endParaRPr lang="en-AU"/>
          </a:p>
          <a:p>
            <a:pPr marL="0" indent="0">
              <a:buNone/>
            </a:pPr>
            <a:endParaRPr lang="en-AU"/>
          </a:p>
        </p:txBody>
      </p:sp>
      <p:pic>
        <p:nvPicPr>
          <p:cNvPr id="6" name="Picture 5" descr="A diagram of energy consumption&#10;&#10;AI-generated content may be incorrect.">
            <a:extLst>
              <a:ext uri="{FF2B5EF4-FFF2-40B4-BE49-F238E27FC236}">
                <a16:creationId xmlns:a16="http://schemas.microsoft.com/office/drawing/2014/main" id="{0F21585C-46F0-8804-9C11-5F6F8DAC8E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51604" y="1155962"/>
            <a:ext cx="5454520" cy="4546075"/>
          </a:xfrm>
          <a:prstGeom prst="rect">
            <a:avLst/>
          </a:prstGeom>
          <a:effectLst>
            <a:outerShdw blurRad="63500" sx="102000" sy="102000" algn="ctr" rotWithShape="0">
              <a:prstClr val="black">
                <a:alpha val="40000"/>
              </a:prstClr>
            </a:outerShdw>
          </a:effectLst>
        </p:spPr>
      </p:pic>
      <p:sp>
        <p:nvSpPr>
          <p:cNvPr id="4" name="Slide Number Placeholder 3">
            <a:extLst>
              <a:ext uri="{FF2B5EF4-FFF2-40B4-BE49-F238E27FC236}">
                <a16:creationId xmlns:a16="http://schemas.microsoft.com/office/drawing/2014/main" id="{E81C8972-2F7A-88FF-B9C5-639CBF3ECEC1}"/>
              </a:ext>
            </a:extLst>
          </p:cNvPr>
          <p:cNvSpPr>
            <a:spLocks noGrp="1"/>
          </p:cNvSpPr>
          <p:nvPr>
            <p:ph type="sldNum" sz="quarter" idx="4"/>
          </p:nvPr>
        </p:nvSpPr>
        <p:spPr/>
        <p:txBody>
          <a:bodyPr/>
          <a:lstStyle/>
          <a:p>
            <a:fld id="{DF28FB93-0A08-4E7D-8E63-9EFA29F1E093}" type="slidenum">
              <a:rPr lang="en-US" smtClean="0"/>
              <a:pPr/>
              <a:t>7</a:t>
            </a:fld>
            <a:endParaRPr lang="en-US"/>
          </a:p>
        </p:txBody>
      </p:sp>
    </p:spTree>
    <p:extLst>
      <p:ext uri="{BB962C8B-B14F-4D97-AF65-F5344CB8AC3E}">
        <p14:creationId xmlns:p14="http://schemas.microsoft.com/office/powerpoint/2010/main" val="3818594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DC62AE8-CDC8-5D41-48E6-EA28C963F497}"/>
              </a:ext>
            </a:extLst>
          </p:cNvPr>
          <p:cNvPicPr>
            <a:picLocks noChangeAspect="1"/>
          </p:cNvPicPr>
          <p:nvPr/>
        </p:nvPicPr>
        <p:blipFill>
          <a:blip r:embed="rId3"/>
          <a:srcRect t="6177" r="24969"/>
          <a:stretch>
            <a:fillRect/>
          </a:stretch>
        </p:blipFill>
        <p:spPr>
          <a:xfrm>
            <a:off x="9439144" y="2920345"/>
            <a:ext cx="1937691" cy="1349221"/>
          </a:xfrm>
          <a:prstGeom prst="rect">
            <a:avLst/>
          </a:prstGeom>
        </p:spPr>
      </p:pic>
      <p:sp>
        <p:nvSpPr>
          <p:cNvPr id="2" name="Title 1">
            <a:extLst>
              <a:ext uri="{FF2B5EF4-FFF2-40B4-BE49-F238E27FC236}">
                <a16:creationId xmlns:a16="http://schemas.microsoft.com/office/drawing/2014/main" id="{4768F371-9D4F-2B75-48ED-D6BC04545AE6}"/>
              </a:ext>
            </a:extLst>
          </p:cNvPr>
          <p:cNvSpPr>
            <a:spLocks noGrp="1"/>
          </p:cNvSpPr>
          <p:nvPr>
            <p:ph type="title"/>
          </p:nvPr>
        </p:nvSpPr>
        <p:spPr/>
        <p:txBody>
          <a:bodyPr>
            <a:normAutofit/>
          </a:bodyPr>
          <a:lstStyle/>
          <a:p>
            <a:r>
              <a:rPr lang="en-GB" sz="4000"/>
              <a:t>1. What is saving energy?</a:t>
            </a:r>
            <a:endParaRPr lang="en-AU" sz="4000"/>
          </a:p>
        </p:txBody>
      </p:sp>
      <p:sp>
        <p:nvSpPr>
          <p:cNvPr id="3" name="Content Placeholder 2">
            <a:extLst>
              <a:ext uri="{FF2B5EF4-FFF2-40B4-BE49-F238E27FC236}">
                <a16:creationId xmlns:a16="http://schemas.microsoft.com/office/drawing/2014/main" id="{266D72CC-EAED-C4CA-5C15-D3596944FCD7}"/>
              </a:ext>
            </a:extLst>
          </p:cNvPr>
          <p:cNvSpPr>
            <a:spLocks noGrp="1"/>
          </p:cNvSpPr>
          <p:nvPr>
            <p:ph idx="1"/>
          </p:nvPr>
        </p:nvSpPr>
        <p:spPr>
          <a:xfrm>
            <a:off x="385873" y="1477109"/>
            <a:ext cx="8634301" cy="400318"/>
          </a:xfrm>
        </p:spPr>
        <p:txBody>
          <a:bodyPr/>
          <a:lstStyle/>
          <a:p>
            <a:pPr marL="0" indent="0">
              <a:buNone/>
            </a:pPr>
            <a:r>
              <a:rPr lang="en-US" sz="2200"/>
              <a:t>In our daily lives, we use lots of energy. Sometimes more than we need to. </a:t>
            </a:r>
            <a:endParaRPr lang="en-AU"/>
          </a:p>
        </p:txBody>
      </p:sp>
      <p:pic>
        <p:nvPicPr>
          <p:cNvPr id="6" name="Picture 5">
            <a:extLst>
              <a:ext uri="{FF2B5EF4-FFF2-40B4-BE49-F238E27FC236}">
                <a16:creationId xmlns:a16="http://schemas.microsoft.com/office/drawing/2014/main" id="{D58A6C39-F287-F888-B345-F8B055C7DFA0}"/>
              </a:ext>
            </a:extLst>
          </p:cNvPr>
          <p:cNvPicPr>
            <a:picLocks noChangeAspect="1"/>
          </p:cNvPicPr>
          <p:nvPr/>
        </p:nvPicPr>
        <p:blipFill>
          <a:blip r:embed="rId4"/>
          <a:srcRect r="4606"/>
          <a:stretch>
            <a:fillRect/>
          </a:stretch>
        </p:blipFill>
        <p:spPr>
          <a:xfrm>
            <a:off x="9439144" y="4383202"/>
            <a:ext cx="1937689" cy="1349220"/>
          </a:xfrm>
          <a:prstGeom prst="rect">
            <a:avLst/>
          </a:prstGeom>
        </p:spPr>
      </p:pic>
      <p:pic>
        <p:nvPicPr>
          <p:cNvPr id="12" name="Picture 11">
            <a:extLst>
              <a:ext uri="{FF2B5EF4-FFF2-40B4-BE49-F238E27FC236}">
                <a16:creationId xmlns:a16="http://schemas.microsoft.com/office/drawing/2014/main" id="{BE0EF51E-C9E9-BE01-DCB1-12B18BFC6B59}"/>
              </a:ext>
            </a:extLst>
          </p:cNvPr>
          <p:cNvPicPr>
            <a:picLocks noChangeAspect="1"/>
          </p:cNvPicPr>
          <p:nvPr/>
        </p:nvPicPr>
        <p:blipFill>
          <a:blip r:embed="rId5"/>
          <a:srcRect r="3181" b="-363"/>
          <a:stretch>
            <a:fillRect/>
          </a:stretch>
        </p:blipFill>
        <p:spPr>
          <a:xfrm>
            <a:off x="9439145" y="1457488"/>
            <a:ext cx="1937690" cy="1349221"/>
          </a:xfrm>
          <a:prstGeom prst="rect">
            <a:avLst/>
          </a:prstGeom>
        </p:spPr>
      </p:pic>
      <p:pic>
        <p:nvPicPr>
          <p:cNvPr id="9" name="Picture 8">
            <a:extLst>
              <a:ext uri="{FF2B5EF4-FFF2-40B4-BE49-F238E27FC236}">
                <a16:creationId xmlns:a16="http://schemas.microsoft.com/office/drawing/2014/main" id="{6BDACF5E-0423-2EBB-3930-3A80A4F69E1A}"/>
              </a:ext>
            </a:extLst>
          </p:cNvPr>
          <p:cNvPicPr>
            <a:picLocks noChangeAspect="1"/>
          </p:cNvPicPr>
          <p:nvPr/>
        </p:nvPicPr>
        <p:blipFill>
          <a:blip r:embed="rId6"/>
          <a:stretch>
            <a:fillRect/>
          </a:stretch>
        </p:blipFill>
        <p:spPr>
          <a:xfrm>
            <a:off x="843203" y="2199565"/>
            <a:ext cx="1302452" cy="1142405"/>
          </a:xfrm>
          <a:prstGeom prst="rect">
            <a:avLst/>
          </a:prstGeom>
        </p:spPr>
      </p:pic>
      <p:pic>
        <p:nvPicPr>
          <p:cNvPr id="13" name="Picture 12">
            <a:extLst>
              <a:ext uri="{FF2B5EF4-FFF2-40B4-BE49-F238E27FC236}">
                <a16:creationId xmlns:a16="http://schemas.microsoft.com/office/drawing/2014/main" id="{8CFA40A8-19AF-42BC-55A1-BE7F1AED7D2C}"/>
              </a:ext>
            </a:extLst>
          </p:cNvPr>
          <p:cNvPicPr>
            <a:picLocks noChangeAspect="1"/>
          </p:cNvPicPr>
          <p:nvPr/>
        </p:nvPicPr>
        <p:blipFill>
          <a:blip r:embed="rId7"/>
          <a:stretch>
            <a:fillRect/>
          </a:stretch>
        </p:blipFill>
        <p:spPr>
          <a:xfrm>
            <a:off x="929059" y="3736319"/>
            <a:ext cx="1130741" cy="1201412"/>
          </a:xfrm>
          <a:prstGeom prst="rect">
            <a:avLst/>
          </a:prstGeom>
        </p:spPr>
      </p:pic>
      <p:sp>
        <p:nvSpPr>
          <p:cNvPr id="15" name="TextBox 14">
            <a:extLst>
              <a:ext uri="{FF2B5EF4-FFF2-40B4-BE49-F238E27FC236}">
                <a16:creationId xmlns:a16="http://schemas.microsoft.com/office/drawing/2014/main" id="{7B39C421-FF2E-3992-D383-CC172E4DB03F}"/>
              </a:ext>
            </a:extLst>
          </p:cNvPr>
          <p:cNvSpPr txBox="1"/>
          <p:nvPr/>
        </p:nvSpPr>
        <p:spPr>
          <a:xfrm>
            <a:off x="2564625" y="2365408"/>
            <a:ext cx="6255525" cy="769441"/>
          </a:xfrm>
          <a:prstGeom prst="rect">
            <a:avLst/>
          </a:prstGeom>
          <a:noFill/>
        </p:spPr>
        <p:txBody>
          <a:bodyPr wrap="square">
            <a:spAutoFit/>
          </a:bodyPr>
          <a:lstStyle/>
          <a:p>
            <a:r>
              <a:rPr lang="en-US" sz="2200" b="1"/>
              <a:t>Efficiency</a:t>
            </a:r>
          </a:p>
          <a:p>
            <a:r>
              <a:rPr lang="en-US" sz="2200"/>
              <a:t>Reducing use and getting the same benefit</a:t>
            </a:r>
          </a:p>
        </p:txBody>
      </p:sp>
      <p:sp>
        <p:nvSpPr>
          <p:cNvPr id="18" name="TextBox 17">
            <a:extLst>
              <a:ext uri="{FF2B5EF4-FFF2-40B4-BE49-F238E27FC236}">
                <a16:creationId xmlns:a16="http://schemas.microsoft.com/office/drawing/2014/main" id="{880ED471-CF90-D9CC-D394-CA8095DF44BA}"/>
              </a:ext>
            </a:extLst>
          </p:cNvPr>
          <p:cNvSpPr txBox="1"/>
          <p:nvPr/>
        </p:nvSpPr>
        <p:spPr>
          <a:xfrm>
            <a:off x="2564625" y="3952304"/>
            <a:ext cx="5718604" cy="769441"/>
          </a:xfrm>
          <a:prstGeom prst="rect">
            <a:avLst/>
          </a:prstGeom>
          <a:noFill/>
        </p:spPr>
        <p:txBody>
          <a:bodyPr wrap="square">
            <a:spAutoFit/>
          </a:bodyPr>
          <a:lstStyle/>
          <a:p>
            <a:r>
              <a:rPr lang="en-US" sz="2200" b="1"/>
              <a:t>Conservation</a:t>
            </a:r>
          </a:p>
          <a:p>
            <a:r>
              <a:rPr lang="en-US" sz="2200"/>
              <a:t>Going without to reduce use and cost</a:t>
            </a:r>
          </a:p>
        </p:txBody>
      </p:sp>
      <p:sp>
        <p:nvSpPr>
          <p:cNvPr id="20" name="TextBox 19">
            <a:extLst>
              <a:ext uri="{FF2B5EF4-FFF2-40B4-BE49-F238E27FC236}">
                <a16:creationId xmlns:a16="http://schemas.microsoft.com/office/drawing/2014/main" id="{B499388B-B91A-1939-2FFD-12C33749C1B2}"/>
              </a:ext>
            </a:extLst>
          </p:cNvPr>
          <p:cNvSpPr txBox="1"/>
          <p:nvPr/>
        </p:nvSpPr>
        <p:spPr>
          <a:xfrm>
            <a:off x="385873" y="5501589"/>
            <a:ext cx="6150394" cy="461665"/>
          </a:xfrm>
          <a:prstGeom prst="rect">
            <a:avLst/>
          </a:prstGeom>
          <a:noFill/>
        </p:spPr>
        <p:txBody>
          <a:bodyPr wrap="square">
            <a:spAutoFit/>
          </a:bodyPr>
          <a:lstStyle/>
          <a:p>
            <a:pPr rtl="0" fontAlgn="base">
              <a:buNone/>
            </a:pPr>
            <a:r>
              <a:rPr lang="en-US" sz="2400" b="1" i="0" u="none" strike="noStrike">
                <a:solidFill>
                  <a:srgbClr val="525252"/>
                </a:solidFill>
                <a:effectLst/>
                <a:latin typeface="Calibri" panose="020F0502020204030204" pitchFamily="34" charset="0"/>
              </a:rPr>
              <a:t>Let’s discuss how we use energy in the home </a:t>
            </a:r>
            <a:endParaRPr lang="en-US" sz="2400" b="0" i="0">
              <a:solidFill>
                <a:srgbClr val="525252"/>
              </a:solidFill>
              <a:effectLst/>
              <a:latin typeface="Segoe UI" panose="020B0502040204020203" pitchFamily="34" charset="0"/>
            </a:endParaRPr>
          </a:p>
        </p:txBody>
      </p:sp>
      <p:sp>
        <p:nvSpPr>
          <p:cNvPr id="4" name="Slide Number Placeholder 3">
            <a:extLst>
              <a:ext uri="{FF2B5EF4-FFF2-40B4-BE49-F238E27FC236}">
                <a16:creationId xmlns:a16="http://schemas.microsoft.com/office/drawing/2014/main" id="{BB450FA4-3D74-81F9-89DC-32A9C82EE163}"/>
              </a:ext>
            </a:extLst>
          </p:cNvPr>
          <p:cNvSpPr>
            <a:spLocks noGrp="1"/>
          </p:cNvSpPr>
          <p:nvPr>
            <p:ph type="sldNum" sz="quarter" idx="4"/>
          </p:nvPr>
        </p:nvSpPr>
        <p:spPr/>
        <p:txBody>
          <a:bodyPr/>
          <a:lstStyle/>
          <a:p>
            <a:fld id="{DF28FB93-0A08-4E7D-8E63-9EFA29F1E093}" type="slidenum">
              <a:rPr lang="en-US" smtClean="0"/>
              <a:pPr/>
              <a:t>8</a:t>
            </a:fld>
            <a:endParaRPr lang="en-US"/>
          </a:p>
        </p:txBody>
      </p:sp>
    </p:spTree>
    <p:extLst>
      <p:ext uri="{BB962C8B-B14F-4D97-AF65-F5344CB8AC3E}">
        <p14:creationId xmlns:p14="http://schemas.microsoft.com/office/powerpoint/2010/main" val="21559715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74CBF-B197-7830-B6D2-E4D8E60CB0FD}"/>
              </a:ext>
            </a:extLst>
          </p:cNvPr>
          <p:cNvSpPr>
            <a:spLocks noGrp="1"/>
          </p:cNvSpPr>
          <p:nvPr>
            <p:ph type="title"/>
          </p:nvPr>
        </p:nvSpPr>
        <p:spPr>
          <a:xfrm>
            <a:off x="385571" y="514004"/>
            <a:ext cx="11420858" cy="886338"/>
          </a:xfrm>
        </p:spPr>
        <p:txBody>
          <a:bodyPr>
            <a:normAutofit/>
          </a:bodyPr>
          <a:lstStyle/>
          <a:p>
            <a:r>
              <a:rPr lang="en-AU" sz="4000"/>
              <a:t>1. Why save energy?</a:t>
            </a:r>
          </a:p>
        </p:txBody>
      </p:sp>
      <p:pic>
        <p:nvPicPr>
          <p:cNvPr id="23" name="Picture 22">
            <a:extLst>
              <a:ext uri="{FF2B5EF4-FFF2-40B4-BE49-F238E27FC236}">
                <a16:creationId xmlns:a16="http://schemas.microsoft.com/office/drawing/2014/main" id="{A6507972-EE3D-1528-B3BE-9D3A0B0414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0331" y="1492565"/>
            <a:ext cx="10471337" cy="3872869"/>
          </a:xfrm>
          <a:prstGeom prst="rect">
            <a:avLst/>
          </a:prstGeom>
        </p:spPr>
      </p:pic>
      <p:sp>
        <p:nvSpPr>
          <p:cNvPr id="3" name="Slide Number Placeholder 2">
            <a:extLst>
              <a:ext uri="{FF2B5EF4-FFF2-40B4-BE49-F238E27FC236}">
                <a16:creationId xmlns:a16="http://schemas.microsoft.com/office/drawing/2014/main" id="{44C71288-76B8-C0D3-3D43-B11FC9957993}"/>
              </a:ext>
            </a:extLst>
          </p:cNvPr>
          <p:cNvSpPr>
            <a:spLocks noGrp="1"/>
          </p:cNvSpPr>
          <p:nvPr>
            <p:ph type="sldNum" sz="quarter" idx="4"/>
          </p:nvPr>
        </p:nvSpPr>
        <p:spPr/>
        <p:txBody>
          <a:bodyPr/>
          <a:lstStyle/>
          <a:p>
            <a:fld id="{DF28FB93-0A08-4E7D-8E63-9EFA29F1E093}" type="slidenum">
              <a:rPr lang="en-US" smtClean="0"/>
              <a:pPr/>
              <a:t>9</a:t>
            </a:fld>
            <a:endParaRPr lang="en-US"/>
          </a:p>
        </p:txBody>
      </p:sp>
    </p:spTree>
    <p:extLst>
      <p:ext uri="{BB962C8B-B14F-4D97-AF65-F5344CB8AC3E}">
        <p14:creationId xmlns:p14="http://schemas.microsoft.com/office/powerpoint/2010/main" val="11093166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D3B6F2-8F3D-2FCF-316E-BEB70F383E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43E028-792D-2CC0-F6DB-96039CD61855}"/>
              </a:ext>
            </a:extLst>
          </p:cNvPr>
          <p:cNvSpPr>
            <a:spLocks noGrp="1"/>
          </p:cNvSpPr>
          <p:nvPr>
            <p:ph type="title"/>
          </p:nvPr>
        </p:nvSpPr>
        <p:spPr/>
        <p:txBody>
          <a:bodyPr>
            <a:noAutofit/>
          </a:bodyPr>
          <a:lstStyle/>
          <a:p>
            <a:pPr>
              <a:lnSpc>
                <a:spcPct val="100000"/>
              </a:lnSpc>
            </a:pPr>
            <a:r>
              <a:rPr lang="en-GB" sz="4000"/>
              <a:t>ACTIVITY</a:t>
            </a:r>
            <a:br>
              <a:rPr lang="en-GB" sz="4000"/>
            </a:br>
            <a:r>
              <a:rPr lang="en-GB" sz="4000">
                <a:solidFill>
                  <a:srgbClr val="FA780A"/>
                </a:solidFill>
              </a:rPr>
              <a:t>Your Energy Priorities</a:t>
            </a:r>
            <a:br>
              <a:rPr lang="en-GB">
                <a:solidFill>
                  <a:srgbClr val="FA780A"/>
                </a:solidFill>
              </a:rPr>
            </a:br>
            <a:endParaRPr lang="en-AU">
              <a:solidFill>
                <a:schemeClr val="bg1">
                  <a:lumMod val="10000"/>
                </a:schemeClr>
              </a:solidFill>
            </a:endParaRPr>
          </a:p>
        </p:txBody>
      </p:sp>
      <p:sp>
        <p:nvSpPr>
          <p:cNvPr id="3" name="Content Placeholder 2">
            <a:extLst>
              <a:ext uri="{FF2B5EF4-FFF2-40B4-BE49-F238E27FC236}">
                <a16:creationId xmlns:a16="http://schemas.microsoft.com/office/drawing/2014/main" id="{CA98E5A8-98A5-4B9F-9384-129EE1E2A74C}"/>
              </a:ext>
            </a:extLst>
          </p:cNvPr>
          <p:cNvSpPr>
            <a:spLocks noGrp="1"/>
          </p:cNvSpPr>
          <p:nvPr>
            <p:ph idx="1"/>
          </p:nvPr>
        </p:nvSpPr>
        <p:spPr>
          <a:xfrm>
            <a:off x="385875" y="1561516"/>
            <a:ext cx="9510600" cy="4717580"/>
          </a:xfrm>
        </p:spPr>
        <p:txBody>
          <a:bodyPr>
            <a:normAutofit/>
          </a:bodyPr>
          <a:lstStyle/>
          <a:p>
            <a:pPr marL="0" indent="0">
              <a:buNone/>
            </a:pPr>
            <a:endParaRPr lang="en-GB" sz="2800" b="1"/>
          </a:p>
          <a:p>
            <a:pPr marL="0" indent="0">
              <a:buNone/>
            </a:pPr>
            <a:r>
              <a:rPr lang="en-GB" b="1"/>
              <a:t>Your Energy Priorities</a:t>
            </a:r>
          </a:p>
          <a:p>
            <a:pPr marL="0" indent="0">
              <a:buNone/>
            </a:pPr>
            <a:r>
              <a:rPr lang="en-GB" i="1"/>
              <a:t>“When you are using energy in your home, what’s most important to you?”</a:t>
            </a:r>
          </a:p>
          <a:p>
            <a:pPr marL="0" indent="0">
              <a:buNone/>
            </a:pPr>
            <a:endParaRPr lang="en-GB" b="1"/>
          </a:p>
          <a:p>
            <a:pPr marL="0" indent="0">
              <a:buNone/>
            </a:pPr>
            <a:endParaRPr lang="en-GB" b="1"/>
          </a:p>
          <a:p>
            <a:pPr defTabSz="695325"/>
            <a:r>
              <a:rPr lang="en-GB" sz="2200"/>
              <a:t>Review cards on the table</a:t>
            </a:r>
          </a:p>
          <a:p>
            <a:r>
              <a:rPr lang="en-GB" sz="2200"/>
              <a:t>Pick the top 3 that are most important to you</a:t>
            </a:r>
          </a:p>
          <a:p>
            <a:r>
              <a:rPr lang="en-GB" sz="2200"/>
              <a:t>Pick a partner and share with your partner </a:t>
            </a:r>
          </a:p>
          <a:p>
            <a:r>
              <a:rPr lang="en-GB" sz="2200"/>
              <a:t>We will come back as a group and invite volunteers to share</a:t>
            </a:r>
          </a:p>
          <a:p>
            <a:endParaRPr lang="en-AU"/>
          </a:p>
        </p:txBody>
      </p:sp>
      <p:pic>
        <p:nvPicPr>
          <p:cNvPr id="4" name="Picture 3">
            <a:extLst>
              <a:ext uri="{FF2B5EF4-FFF2-40B4-BE49-F238E27FC236}">
                <a16:creationId xmlns:a16="http://schemas.microsoft.com/office/drawing/2014/main" id="{F9E23E80-0CA6-C1FD-956B-20D349692D4E}"/>
              </a:ext>
            </a:extLst>
          </p:cNvPr>
          <p:cNvPicPr>
            <a:picLocks noChangeAspect="1"/>
          </p:cNvPicPr>
          <p:nvPr/>
        </p:nvPicPr>
        <p:blipFill>
          <a:blip r:embed="rId3"/>
          <a:stretch>
            <a:fillRect/>
          </a:stretch>
        </p:blipFill>
        <p:spPr>
          <a:xfrm>
            <a:off x="10149867" y="95998"/>
            <a:ext cx="1656258" cy="1500742"/>
          </a:xfrm>
          <a:prstGeom prst="rect">
            <a:avLst/>
          </a:prstGeom>
        </p:spPr>
      </p:pic>
      <p:sp>
        <p:nvSpPr>
          <p:cNvPr id="7" name="Rectangle: Rounded Corners 6">
            <a:extLst>
              <a:ext uri="{FF2B5EF4-FFF2-40B4-BE49-F238E27FC236}">
                <a16:creationId xmlns:a16="http://schemas.microsoft.com/office/drawing/2014/main" id="{18592193-DFA6-D438-CE06-09B8F438F30D}"/>
              </a:ext>
            </a:extLst>
          </p:cNvPr>
          <p:cNvSpPr/>
          <p:nvPr/>
        </p:nvSpPr>
        <p:spPr>
          <a:xfrm>
            <a:off x="7394001" y="315348"/>
            <a:ext cx="2755258" cy="1062042"/>
          </a:xfrm>
          <a:prstGeom prst="roundRect">
            <a:avLst/>
          </a:prstGeom>
          <a:solidFill>
            <a:schemeClr val="tx2"/>
          </a:solidFill>
        </p:spPr>
        <p:style>
          <a:lnRef idx="3">
            <a:schemeClr val="lt1"/>
          </a:lnRef>
          <a:fillRef idx="1">
            <a:schemeClr val="accent3"/>
          </a:fillRef>
          <a:effectRef idx="1">
            <a:schemeClr val="accent3"/>
          </a:effectRef>
          <a:fontRef idx="minor">
            <a:schemeClr val="lt1"/>
          </a:fontRef>
        </p:style>
        <p:txBody>
          <a:bodyPr rtlCol="0" anchor="ctr"/>
          <a:lstStyle/>
          <a:p>
            <a:pPr algn="ctr"/>
            <a:r>
              <a:rPr lang="en-GB" sz="2400" b="1">
                <a:solidFill>
                  <a:schemeClr val="bg2"/>
                </a:solidFill>
                <a:effectLst>
                  <a:outerShdw blurRad="50800" dist="38100" dir="2700000" algn="tl" rotWithShape="0">
                    <a:prstClr val="black">
                      <a:alpha val="40000"/>
                    </a:prstClr>
                  </a:outerShdw>
                </a:effectLst>
              </a:rPr>
              <a:t>Activity</a:t>
            </a:r>
          </a:p>
          <a:p>
            <a:pPr algn="ctr"/>
            <a:r>
              <a:rPr lang="en-GB" sz="1600" b="1">
                <a:solidFill>
                  <a:schemeClr val="bg2"/>
                </a:solidFill>
                <a:effectLst>
                  <a:outerShdw blurRad="50800" dist="38100" dir="2700000" algn="tl" rotWithShape="0">
                    <a:prstClr val="black">
                      <a:alpha val="40000"/>
                    </a:prstClr>
                  </a:outerShdw>
                </a:effectLst>
              </a:rPr>
              <a:t>5 minutes</a:t>
            </a:r>
          </a:p>
        </p:txBody>
      </p:sp>
      <p:sp>
        <p:nvSpPr>
          <p:cNvPr id="5" name="Slide Number Placeholder 4">
            <a:extLst>
              <a:ext uri="{FF2B5EF4-FFF2-40B4-BE49-F238E27FC236}">
                <a16:creationId xmlns:a16="http://schemas.microsoft.com/office/drawing/2014/main" id="{7C70A95D-F2D6-0DB2-393C-EC52FDE60436}"/>
              </a:ext>
            </a:extLst>
          </p:cNvPr>
          <p:cNvSpPr>
            <a:spLocks noGrp="1"/>
          </p:cNvSpPr>
          <p:nvPr>
            <p:ph type="sldNum" sz="quarter" idx="4"/>
          </p:nvPr>
        </p:nvSpPr>
        <p:spPr/>
        <p:txBody>
          <a:bodyPr/>
          <a:lstStyle/>
          <a:p>
            <a:fld id="{DF28FB93-0A08-4E7D-8E63-9EFA29F1E093}" type="slidenum">
              <a:rPr lang="en-US" smtClean="0"/>
              <a:pPr/>
              <a:t>10</a:t>
            </a:fld>
            <a:endParaRPr lang="en-US"/>
          </a:p>
        </p:txBody>
      </p:sp>
    </p:spTree>
    <p:extLst>
      <p:ext uri="{BB962C8B-B14F-4D97-AF65-F5344CB8AC3E}">
        <p14:creationId xmlns:p14="http://schemas.microsoft.com/office/powerpoint/2010/main" val="4567912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1738DD2B-FE93-0825-3B71-3B4C27C32F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61676E-4A99-CB43-46B8-2397083B4683}"/>
              </a:ext>
            </a:extLst>
          </p:cNvPr>
          <p:cNvSpPr>
            <a:spLocks noGrp="1"/>
          </p:cNvSpPr>
          <p:nvPr>
            <p:ph type="title"/>
          </p:nvPr>
        </p:nvSpPr>
        <p:spPr>
          <a:xfrm>
            <a:off x="385875" y="2614600"/>
            <a:ext cx="11420858" cy="1628800"/>
          </a:xfrm>
        </p:spPr>
        <p:txBody>
          <a:bodyPr>
            <a:normAutofit/>
          </a:bodyPr>
          <a:lstStyle/>
          <a:p>
            <a:pPr>
              <a:lnSpc>
                <a:spcPct val="100000"/>
              </a:lnSpc>
            </a:pPr>
            <a:r>
              <a:rPr lang="en-GB" sz="5400">
                <a:solidFill>
                  <a:schemeClr val="bg2"/>
                </a:solidFill>
              </a:rPr>
              <a:t>2 – Using energy in your home</a:t>
            </a:r>
            <a:endParaRPr lang="en-AU" sz="5400">
              <a:solidFill>
                <a:schemeClr val="bg2"/>
              </a:solidFill>
            </a:endParaRPr>
          </a:p>
        </p:txBody>
      </p:sp>
      <p:sp>
        <p:nvSpPr>
          <p:cNvPr id="4" name="Slide Number Placeholder 3">
            <a:extLst>
              <a:ext uri="{FF2B5EF4-FFF2-40B4-BE49-F238E27FC236}">
                <a16:creationId xmlns:a16="http://schemas.microsoft.com/office/drawing/2014/main" id="{A6570716-88AD-F966-B2FD-41F783D43020}"/>
              </a:ext>
            </a:extLst>
          </p:cNvPr>
          <p:cNvSpPr>
            <a:spLocks noGrp="1"/>
          </p:cNvSpPr>
          <p:nvPr>
            <p:ph type="sldNum" sz="quarter" idx="4"/>
          </p:nvPr>
        </p:nvSpPr>
        <p:spPr/>
        <p:txBody>
          <a:bodyPr/>
          <a:lstStyle/>
          <a:p>
            <a:fld id="{DF28FB93-0A08-4E7D-8E63-9EFA29F1E093}" type="slidenum">
              <a:rPr lang="en-US" smtClean="0"/>
              <a:pPr/>
              <a:t>11</a:t>
            </a:fld>
            <a:endParaRPr lang="en-US"/>
          </a:p>
        </p:txBody>
      </p:sp>
    </p:spTree>
    <p:extLst>
      <p:ext uri="{BB962C8B-B14F-4D97-AF65-F5344CB8AC3E}">
        <p14:creationId xmlns:p14="http://schemas.microsoft.com/office/powerpoint/2010/main" val="3223190850"/>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39FB5E-751D-3A5E-1B0D-864DECE1BD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EC709E-AB1F-BD17-1715-F81EB4B9A636}"/>
              </a:ext>
            </a:extLst>
          </p:cNvPr>
          <p:cNvSpPr>
            <a:spLocks noGrp="1"/>
          </p:cNvSpPr>
          <p:nvPr>
            <p:ph type="title"/>
          </p:nvPr>
        </p:nvSpPr>
        <p:spPr/>
        <p:txBody>
          <a:bodyPr>
            <a:noAutofit/>
          </a:bodyPr>
          <a:lstStyle/>
          <a:p>
            <a:r>
              <a:rPr lang="en-GB" sz="4000"/>
              <a:t>2. Using energy in your home</a:t>
            </a:r>
            <a:endParaRPr lang="en-AU" sz="4000"/>
          </a:p>
        </p:txBody>
      </p:sp>
      <p:sp>
        <p:nvSpPr>
          <p:cNvPr id="7" name="Content Placeholder 2">
            <a:extLst>
              <a:ext uri="{FF2B5EF4-FFF2-40B4-BE49-F238E27FC236}">
                <a16:creationId xmlns:a16="http://schemas.microsoft.com/office/drawing/2014/main" id="{2EA75BC8-F777-B86B-713A-6262E97EB5C7}"/>
              </a:ext>
            </a:extLst>
          </p:cNvPr>
          <p:cNvSpPr>
            <a:spLocks noGrp="1"/>
          </p:cNvSpPr>
          <p:nvPr>
            <p:ph idx="1"/>
          </p:nvPr>
        </p:nvSpPr>
        <p:spPr>
          <a:xfrm>
            <a:off x="281353" y="1301994"/>
            <a:ext cx="6718738" cy="4679452"/>
          </a:xfrm>
        </p:spPr>
        <p:txBody>
          <a:bodyPr>
            <a:normAutofit/>
          </a:bodyPr>
          <a:lstStyle/>
          <a:p>
            <a:pPr marL="0" indent="0" fontAlgn="base">
              <a:buNone/>
            </a:pPr>
            <a:r>
              <a:rPr lang="en-GB" sz="2200"/>
              <a:t>Let’s look at the SA Government estimated average energy use in the home by cost*</a:t>
            </a:r>
          </a:p>
          <a:p>
            <a:pPr marL="0" indent="0" fontAlgn="base">
              <a:buNone/>
            </a:pPr>
            <a:endParaRPr lang="en-GB" sz="2200"/>
          </a:p>
          <a:p>
            <a:pPr marL="0" indent="0" fontAlgn="base">
              <a:buNone/>
            </a:pPr>
            <a:r>
              <a:rPr lang="en-GB" b="1"/>
              <a:t>What do you think costs the most?</a:t>
            </a:r>
            <a:endParaRPr lang="en-GB" sz="2200"/>
          </a:p>
          <a:p>
            <a:pPr marL="0" indent="0">
              <a:buNone/>
            </a:pPr>
            <a:r>
              <a:rPr lang="en-AU" sz="2200"/>
              <a:t>Looking at the options, which one do you think uses</a:t>
            </a:r>
          </a:p>
        </p:txBody>
      </p:sp>
      <p:pic>
        <p:nvPicPr>
          <p:cNvPr id="6" name="Picture 5">
            <a:extLst>
              <a:ext uri="{FF2B5EF4-FFF2-40B4-BE49-F238E27FC236}">
                <a16:creationId xmlns:a16="http://schemas.microsoft.com/office/drawing/2014/main" id="{439451D8-AA49-A149-CC0F-EA95CA351B06}"/>
              </a:ext>
            </a:extLst>
          </p:cNvPr>
          <p:cNvPicPr>
            <a:picLocks noChangeAspect="1"/>
          </p:cNvPicPr>
          <p:nvPr/>
        </p:nvPicPr>
        <p:blipFill>
          <a:blip r:embed="rId3"/>
          <a:stretch>
            <a:fillRect/>
          </a:stretch>
        </p:blipFill>
        <p:spPr>
          <a:xfrm>
            <a:off x="7408183" y="1289537"/>
            <a:ext cx="4397942" cy="4715865"/>
          </a:xfrm>
          <a:prstGeom prst="rect">
            <a:avLst/>
          </a:prstGeom>
        </p:spPr>
      </p:pic>
      <p:grpSp>
        <p:nvGrpSpPr>
          <p:cNvPr id="15" name="Group 14">
            <a:extLst>
              <a:ext uri="{FF2B5EF4-FFF2-40B4-BE49-F238E27FC236}">
                <a16:creationId xmlns:a16="http://schemas.microsoft.com/office/drawing/2014/main" id="{0EA04754-5B44-4876-655B-2A1008DD7F0A}"/>
              </a:ext>
            </a:extLst>
          </p:cNvPr>
          <p:cNvGrpSpPr/>
          <p:nvPr/>
        </p:nvGrpSpPr>
        <p:grpSpPr>
          <a:xfrm>
            <a:off x="280745" y="4627991"/>
            <a:ext cx="6450815" cy="1377411"/>
            <a:chOff x="487824" y="4627991"/>
            <a:chExt cx="6450815" cy="1377411"/>
          </a:xfrm>
        </p:grpSpPr>
        <p:sp>
          <p:nvSpPr>
            <p:cNvPr id="8" name="Rectangle: Rounded Corners 7">
              <a:extLst>
                <a:ext uri="{FF2B5EF4-FFF2-40B4-BE49-F238E27FC236}">
                  <a16:creationId xmlns:a16="http://schemas.microsoft.com/office/drawing/2014/main" id="{7906315D-DE21-A827-908E-95B972085876}"/>
                </a:ext>
              </a:extLst>
            </p:cNvPr>
            <p:cNvSpPr/>
            <p:nvPr/>
          </p:nvSpPr>
          <p:spPr>
            <a:xfrm>
              <a:off x="487824" y="4627991"/>
              <a:ext cx="6138605" cy="1106312"/>
            </a:xfrm>
            <a:prstGeom prst="roundRect">
              <a:avLst/>
            </a:prstGeom>
            <a:solidFill>
              <a:srgbClr val="FA780A"/>
            </a:solidFill>
            <a:ln>
              <a:solidFill>
                <a:srgbClr val="FA780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AU" b="1">
                <a:solidFill>
                  <a:schemeClr val="tx1"/>
                </a:solidFill>
              </a:endParaRPr>
            </a:p>
          </p:txBody>
        </p:sp>
        <p:sp>
          <p:nvSpPr>
            <p:cNvPr id="3" name="Content Placeholder 2">
              <a:extLst>
                <a:ext uri="{FF2B5EF4-FFF2-40B4-BE49-F238E27FC236}">
                  <a16:creationId xmlns:a16="http://schemas.microsoft.com/office/drawing/2014/main" id="{A1651690-8FC2-08C2-4216-865016DF08F8}"/>
                </a:ext>
              </a:extLst>
            </p:cNvPr>
            <p:cNvSpPr txBox="1">
              <a:spLocks/>
            </p:cNvSpPr>
            <p:nvPr/>
          </p:nvSpPr>
          <p:spPr>
            <a:xfrm>
              <a:off x="487824" y="4755264"/>
              <a:ext cx="6450815" cy="1250138"/>
            </a:xfrm>
            <a:prstGeom prst="rect">
              <a:avLst/>
            </a:prstGeom>
          </p:spPr>
          <p:txBody>
            <a:bodyPr vert="horz" lIns="91440" tIns="45720" rIns="91440" bIns="45720" numCol="2" rtlCol="0" anchor="t">
              <a:normAutofit fontScale="77500" lnSpcReduction="20000"/>
            </a:bodyPr>
            <a:lstStyle>
              <a:defPPr>
                <a:defRPr lang="en-US"/>
              </a:defPPr>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algn="ctr">
                <a:buClr>
                  <a:schemeClr val="bg2"/>
                </a:buClr>
              </a:pPr>
              <a:r>
                <a:rPr lang="en-AU" sz="3200" b="1">
                  <a:solidFill>
                    <a:schemeClr val="bg2"/>
                  </a:solidFill>
                </a:rPr>
                <a:t>Hot water?</a:t>
              </a:r>
            </a:p>
            <a:p>
              <a:pPr algn="ctr">
                <a:buClr>
                  <a:schemeClr val="bg2"/>
                </a:buClr>
              </a:pPr>
              <a:r>
                <a:rPr lang="en-AU" sz="3200" b="1">
                  <a:solidFill>
                    <a:schemeClr val="bg2"/>
                  </a:solidFill>
                </a:rPr>
                <a:t>Heating and Cooling?</a:t>
              </a:r>
            </a:p>
            <a:p>
              <a:pPr algn="ctr">
                <a:buClr>
                  <a:schemeClr val="bg2"/>
                </a:buClr>
              </a:pPr>
              <a:endParaRPr lang="en-AU" sz="3200" b="1">
                <a:solidFill>
                  <a:schemeClr val="bg2"/>
                </a:solidFill>
              </a:endParaRPr>
            </a:p>
            <a:p>
              <a:pPr algn="ctr">
                <a:buClr>
                  <a:schemeClr val="bg2"/>
                </a:buClr>
              </a:pPr>
              <a:r>
                <a:rPr lang="en-AU" sz="3200" b="1">
                  <a:solidFill>
                    <a:schemeClr val="bg2"/>
                  </a:solidFill>
                </a:rPr>
                <a:t>Lighting?</a:t>
              </a:r>
            </a:p>
            <a:p>
              <a:pPr algn="ctr">
                <a:buClr>
                  <a:schemeClr val="bg2"/>
                </a:buClr>
              </a:pPr>
              <a:r>
                <a:rPr lang="en-AU" sz="3200" b="1">
                  <a:solidFill>
                    <a:schemeClr val="bg2"/>
                  </a:solidFill>
                </a:rPr>
                <a:t>Appliances?</a:t>
              </a:r>
            </a:p>
            <a:p>
              <a:pPr marL="0" indent="0">
                <a:buNone/>
              </a:pPr>
              <a:endParaRPr lang="en-AU" b="1">
                <a:solidFill>
                  <a:schemeClr val="tx1"/>
                </a:solidFill>
              </a:endParaRPr>
            </a:p>
          </p:txBody>
        </p:sp>
      </p:grpSp>
      <p:pic>
        <p:nvPicPr>
          <p:cNvPr id="14" name="Picture 13">
            <a:extLst>
              <a:ext uri="{FF2B5EF4-FFF2-40B4-BE49-F238E27FC236}">
                <a16:creationId xmlns:a16="http://schemas.microsoft.com/office/drawing/2014/main" id="{06C8D005-C948-6FF0-569E-E7407A4EAE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0745" y="3641720"/>
            <a:ext cx="4598643" cy="599823"/>
          </a:xfrm>
          <a:prstGeom prst="rect">
            <a:avLst/>
          </a:prstGeom>
        </p:spPr>
      </p:pic>
      <p:sp>
        <p:nvSpPr>
          <p:cNvPr id="4" name="Slide Number Placeholder 3">
            <a:extLst>
              <a:ext uri="{FF2B5EF4-FFF2-40B4-BE49-F238E27FC236}">
                <a16:creationId xmlns:a16="http://schemas.microsoft.com/office/drawing/2014/main" id="{F815BBA4-F4CF-0FD3-D38A-49E4065B6F59}"/>
              </a:ext>
            </a:extLst>
          </p:cNvPr>
          <p:cNvSpPr>
            <a:spLocks noGrp="1"/>
          </p:cNvSpPr>
          <p:nvPr>
            <p:ph type="sldNum" sz="quarter" idx="4"/>
          </p:nvPr>
        </p:nvSpPr>
        <p:spPr/>
        <p:txBody>
          <a:bodyPr/>
          <a:lstStyle/>
          <a:p>
            <a:fld id="{DF28FB93-0A08-4E7D-8E63-9EFA29F1E093}" type="slidenum">
              <a:rPr lang="en-US" smtClean="0"/>
              <a:pPr/>
              <a:t>12</a:t>
            </a:fld>
            <a:endParaRPr lang="en-US"/>
          </a:p>
        </p:txBody>
      </p:sp>
    </p:spTree>
    <p:extLst>
      <p:ext uri="{BB962C8B-B14F-4D97-AF65-F5344CB8AC3E}">
        <p14:creationId xmlns:p14="http://schemas.microsoft.com/office/powerpoint/2010/main" val="30193785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C7494-BDFF-A43C-DA47-C4B470EDA0F1}"/>
              </a:ext>
            </a:extLst>
          </p:cNvPr>
          <p:cNvSpPr>
            <a:spLocks noGrp="1"/>
          </p:cNvSpPr>
          <p:nvPr>
            <p:ph type="title"/>
          </p:nvPr>
        </p:nvSpPr>
        <p:spPr/>
        <p:txBody>
          <a:bodyPr>
            <a:noAutofit/>
          </a:bodyPr>
          <a:lstStyle/>
          <a:p>
            <a:r>
              <a:rPr lang="en-GB" sz="4000"/>
              <a:t>2. Energy use in the home</a:t>
            </a:r>
            <a:endParaRPr lang="en-AU" sz="4000"/>
          </a:p>
        </p:txBody>
      </p:sp>
      <p:pic>
        <p:nvPicPr>
          <p:cNvPr id="3" name="Picture 2">
            <a:extLst>
              <a:ext uri="{FF2B5EF4-FFF2-40B4-BE49-F238E27FC236}">
                <a16:creationId xmlns:a16="http://schemas.microsoft.com/office/drawing/2014/main" id="{DED4D27D-3A27-2659-0368-70FC9D95AC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2191" y="2034303"/>
            <a:ext cx="4515556" cy="3248910"/>
          </a:xfrm>
          <a:prstGeom prst="rect">
            <a:avLst/>
          </a:prstGeom>
        </p:spPr>
      </p:pic>
      <p:pic>
        <p:nvPicPr>
          <p:cNvPr id="5" name="Picture 4">
            <a:extLst>
              <a:ext uri="{FF2B5EF4-FFF2-40B4-BE49-F238E27FC236}">
                <a16:creationId xmlns:a16="http://schemas.microsoft.com/office/drawing/2014/main" id="{8DA156B6-FB01-6D6E-513F-0938CE7D4B2F}"/>
              </a:ext>
            </a:extLst>
          </p:cNvPr>
          <p:cNvPicPr>
            <a:picLocks noChangeAspect="1"/>
          </p:cNvPicPr>
          <p:nvPr/>
        </p:nvPicPr>
        <p:blipFill>
          <a:blip r:embed="rId4"/>
          <a:stretch>
            <a:fillRect/>
          </a:stretch>
        </p:blipFill>
        <p:spPr>
          <a:xfrm>
            <a:off x="6554254" y="926631"/>
            <a:ext cx="5095879" cy="5464255"/>
          </a:xfrm>
          <a:prstGeom prst="rect">
            <a:avLst/>
          </a:prstGeom>
        </p:spPr>
      </p:pic>
      <p:sp>
        <p:nvSpPr>
          <p:cNvPr id="4" name="Slide Number Placeholder 3">
            <a:extLst>
              <a:ext uri="{FF2B5EF4-FFF2-40B4-BE49-F238E27FC236}">
                <a16:creationId xmlns:a16="http://schemas.microsoft.com/office/drawing/2014/main" id="{F1E66A81-ABCF-DB7F-3E93-FE97563AA5F9}"/>
              </a:ext>
            </a:extLst>
          </p:cNvPr>
          <p:cNvSpPr>
            <a:spLocks noGrp="1"/>
          </p:cNvSpPr>
          <p:nvPr>
            <p:ph type="sldNum" sz="quarter" idx="4"/>
          </p:nvPr>
        </p:nvSpPr>
        <p:spPr/>
        <p:txBody>
          <a:bodyPr/>
          <a:lstStyle/>
          <a:p>
            <a:fld id="{DF28FB93-0A08-4E7D-8E63-9EFA29F1E093}" type="slidenum">
              <a:rPr lang="en-US" smtClean="0"/>
              <a:pPr/>
              <a:t>13</a:t>
            </a:fld>
            <a:endParaRPr lang="en-US"/>
          </a:p>
        </p:txBody>
      </p:sp>
    </p:spTree>
    <p:extLst>
      <p:ext uri="{BB962C8B-B14F-4D97-AF65-F5344CB8AC3E}">
        <p14:creationId xmlns:p14="http://schemas.microsoft.com/office/powerpoint/2010/main" val="20797940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D86F5-2465-6809-836C-A321DFA703D2}"/>
              </a:ext>
            </a:extLst>
          </p:cNvPr>
          <p:cNvSpPr>
            <a:spLocks noGrp="1"/>
          </p:cNvSpPr>
          <p:nvPr>
            <p:ph type="title"/>
          </p:nvPr>
        </p:nvSpPr>
        <p:spPr/>
        <p:txBody>
          <a:bodyPr>
            <a:noAutofit/>
          </a:bodyPr>
          <a:lstStyle/>
          <a:p>
            <a:pPr>
              <a:lnSpc>
                <a:spcPct val="100000"/>
              </a:lnSpc>
            </a:pPr>
            <a:r>
              <a:rPr lang="en-GB" sz="4000"/>
              <a:t>2. A comfortable and affordable home is more than energy</a:t>
            </a:r>
            <a:endParaRPr lang="en-AU" sz="4000"/>
          </a:p>
        </p:txBody>
      </p:sp>
      <p:sp>
        <p:nvSpPr>
          <p:cNvPr id="4" name="Rectangle: Rounded Corners 3">
            <a:extLst>
              <a:ext uri="{FF2B5EF4-FFF2-40B4-BE49-F238E27FC236}">
                <a16:creationId xmlns:a16="http://schemas.microsoft.com/office/drawing/2014/main" id="{93EA21E6-F297-3076-4CCA-C5FDD579C570}"/>
              </a:ext>
            </a:extLst>
          </p:cNvPr>
          <p:cNvSpPr/>
          <p:nvPr/>
        </p:nvSpPr>
        <p:spPr>
          <a:xfrm>
            <a:off x="8685777" y="2976401"/>
            <a:ext cx="3120348" cy="3225790"/>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i="1"/>
              <a:t>Tip: Does sun hit your windows?</a:t>
            </a:r>
          </a:p>
          <a:p>
            <a:pPr algn="ctr"/>
            <a:endParaRPr lang="en-GB" i="1"/>
          </a:p>
          <a:p>
            <a:pPr algn="ctr"/>
            <a:r>
              <a:rPr lang="en-GB" i="1"/>
              <a:t>Winter: Keep the curtains open on a sunny day to heat your house. </a:t>
            </a:r>
            <a:br>
              <a:rPr lang="en-GB" i="1"/>
            </a:br>
            <a:r>
              <a:rPr lang="en-GB" i="1"/>
              <a:t>Summer: Close them to block the heat out.</a:t>
            </a:r>
            <a:endParaRPr lang="en-AU" i="1"/>
          </a:p>
        </p:txBody>
      </p:sp>
      <p:sp>
        <p:nvSpPr>
          <p:cNvPr id="8" name="Content Placeholder 7">
            <a:extLst>
              <a:ext uri="{FF2B5EF4-FFF2-40B4-BE49-F238E27FC236}">
                <a16:creationId xmlns:a16="http://schemas.microsoft.com/office/drawing/2014/main" id="{1E71F470-AFEA-D1DD-4DE5-74FC178800FD}"/>
              </a:ext>
            </a:extLst>
          </p:cNvPr>
          <p:cNvSpPr>
            <a:spLocks noGrp="1"/>
          </p:cNvSpPr>
          <p:nvPr>
            <p:ph idx="1"/>
          </p:nvPr>
        </p:nvSpPr>
        <p:spPr>
          <a:xfrm>
            <a:off x="385875" y="1832021"/>
            <a:ext cx="11420858" cy="999945"/>
          </a:xfrm>
        </p:spPr>
        <p:txBody>
          <a:bodyPr/>
          <a:lstStyle/>
          <a:p>
            <a:pPr marL="0" indent="0">
              <a:buNone/>
            </a:pPr>
            <a:r>
              <a:rPr lang="en-GB" b="1"/>
              <a:t>Thermal efficiency </a:t>
            </a:r>
            <a:r>
              <a:rPr lang="en-GB"/>
              <a:t>of a home is </a:t>
            </a:r>
            <a:r>
              <a:rPr lang="en-GB" b="1">
                <a:solidFill>
                  <a:srgbClr val="FA780A"/>
                </a:solidFill>
              </a:rPr>
              <a:t>how well it keeps heat in during winter and out during summer,</a:t>
            </a:r>
            <a:r>
              <a:rPr lang="en-GB" b="1">
                <a:solidFill>
                  <a:schemeClr val="accent3"/>
                </a:solidFill>
              </a:rPr>
              <a:t> </a:t>
            </a:r>
            <a:r>
              <a:rPr lang="en-GB"/>
              <a:t>using the least energy possible.</a:t>
            </a:r>
            <a:endParaRPr lang="en-AU"/>
          </a:p>
        </p:txBody>
      </p:sp>
      <p:pic>
        <p:nvPicPr>
          <p:cNvPr id="10" name="Picture 9">
            <a:extLst>
              <a:ext uri="{FF2B5EF4-FFF2-40B4-BE49-F238E27FC236}">
                <a16:creationId xmlns:a16="http://schemas.microsoft.com/office/drawing/2014/main" id="{483440DB-B7A6-0C53-F09A-B81BF2F2E312}"/>
              </a:ext>
            </a:extLst>
          </p:cNvPr>
          <p:cNvPicPr>
            <a:picLocks noChangeAspect="1"/>
          </p:cNvPicPr>
          <p:nvPr/>
        </p:nvPicPr>
        <p:blipFill>
          <a:blip r:embed="rId3"/>
          <a:srcRect l="2657" r="4662" b="527"/>
          <a:stretch>
            <a:fillRect/>
          </a:stretch>
        </p:blipFill>
        <p:spPr>
          <a:xfrm>
            <a:off x="249800" y="2579358"/>
            <a:ext cx="8201557" cy="4019877"/>
          </a:xfrm>
          <a:prstGeom prst="rect">
            <a:avLst/>
          </a:prstGeom>
        </p:spPr>
      </p:pic>
      <p:pic>
        <p:nvPicPr>
          <p:cNvPr id="3" name="Graphic 2" descr="Lightbulb with solid fill">
            <a:extLst>
              <a:ext uri="{FF2B5EF4-FFF2-40B4-BE49-F238E27FC236}">
                <a16:creationId xmlns:a16="http://schemas.microsoft.com/office/drawing/2014/main" id="{EC621C42-EF45-2110-7E3C-D80E8D82CE7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835269" y="3374449"/>
            <a:ext cx="483941" cy="483941"/>
          </a:xfrm>
          <a:prstGeom prst="rect">
            <a:avLst/>
          </a:prstGeom>
        </p:spPr>
      </p:pic>
      <p:sp>
        <p:nvSpPr>
          <p:cNvPr id="5" name="Slide Number Placeholder 4">
            <a:extLst>
              <a:ext uri="{FF2B5EF4-FFF2-40B4-BE49-F238E27FC236}">
                <a16:creationId xmlns:a16="http://schemas.microsoft.com/office/drawing/2014/main" id="{09E202A5-6B4B-D439-6342-82913E7A92D4}"/>
              </a:ext>
            </a:extLst>
          </p:cNvPr>
          <p:cNvSpPr>
            <a:spLocks noGrp="1"/>
          </p:cNvSpPr>
          <p:nvPr>
            <p:ph type="sldNum" sz="quarter" idx="4"/>
          </p:nvPr>
        </p:nvSpPr>
        <p:spPr/>
        <p:txBody>
          <a:bodyPr/>
          <a:lstStyle/>
          <a:p>
            <a:fld id="{DF28FB93-0A08-4E7D-8E63-9EFA29F1E093}" type="slidenum">
              <a:rPr lang="en-US" smtClean="0"/>
              <a:pPr/>
              <a:t>14</a:t>
            </a:fld>
            <a:endParaRPr lang="en-US"/>
          </a:p>
        </p:txBody>
      </p:sp>
    </p:spTree>
    <p:extLst>
      <p:ext uri="{BB962C8B-B14F-4D97-AF65-F5344CB8AC3E}">
        <p14:creationId xmlns:p14="http://schemas.microsoft.com/office/powerpoint/2010/main" val="33192109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C2E8B8EE-B62E-297E-FEC6-417B430B6C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9DDF3D-0AB7-F0DC-0E9F-98E75CBAE6AC}"/>
              </a:ext>
            </a:extLst>
          </p:cNvPr>
          <p:cNvSpPr>
            <a:spLocks noGrp="1"/>
          </p:cNvSpPr>
          <p:nvPr>
            <p:ph type="title"/>
          </p:nvPr>
        </p:nvSpPr>
        <p:spPr>
          <a:xfrm>
            <a:off x="385875" y="2614600"/>
            <a:ext cx="11420858" cy="1628800"/>
          </a:xfrm>
        </p:spPr>
        <p:txBody>
          <a:bodyPr>
            <a:normAutofit/>
          </a:bodyPr>
          <a:lstStyle/>
          <a:p>
            <a:pPr>
              <a:lnSpc>
                <a:spcPct val="100000"/>
              </a:lnSpc>
            </a:pPr>
            <a:r>
              <a:rPr lang="en-GB" sz="5400">
                <a:solidFill>
                  <a:schemeClr val="bg2"/>
                </a:solidFill>
              </a:rPr>
              <a:t>3 – Keeping your home cool or warm</a:t>
            </a:r>
            <a:endParaRPr lang="en-AU" sz="5400">
              <a:solidFill>
                <a:schemeClr val="bg2"/>
              </a:solidFill>
            </a:endParaRPr>
          </a:p>
        </p:txBody>
      </p:sp>
      <p:sp>
        <p:nvSpPr>
          <p:cNvPr id="4" name="Slide Number Placeholder 3">
            <a:extLst>
              <a:ext uri="{FF2B5EF4-FFF2-40B4-BE49-F238E27FC236}">
                <a16:creationId xmlns:a16="http://schemas.microsoft.com/office/drawing/2014/main" id="{5D883EBD-A2D0-8B6F-4DB0-2C0EE50266F2}"/>
              </a:ext>
            </a:extLst>
          </p:cNvPr>
          <p:cNvSpPr>
            <a:spLocks noGrp="1"/>
          </p:cNvSpPr>
          <p:nvPr>
            <p:ph type="sldNum" sz="quarter" idx="4"/>
          </p:nvPr>
        </p:nvSpPr>
        <p:spPr/>
        <p:txBody>
          <a:bodyPr/>
          <a:lstStyle/>
          <a:p>
            <a:fld id="{DF28FB93-0A08-4E7D-8E63-9EFA29F1E093}" type="slidenum">
              <a:rPr lang="en-US" smtClean="0"/>
              <a:pPr/>
              <a:t>15</a:t>
            </a:fld>
            <a:endParaRPr lang="en-US"/>
          </a:p>
        </p:txBody>
      </p:sp>
    </p:spTree>
    <p:extLst>
      <p:ext uri="{BB962C8B-B14F-4D97-AF65-F5344CB8AC3E}">
        <p14:creationId xmlns:p14="http://schemas.microsoft.com/office/powerpoint/2010/main" val="1542225948"/>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F0E24-80BB-6120-68B6-6819C8434BE4}"/>
              </a:ext>
            </a:extLst>
          </p:cNvPr>
          <p:cNvSpPr>
            <a:spLocks noGrp="1"/>
          </p:cNvSpPr>
          <p:nvPr>
            <p:ph type="title"/>
          </p:nvPr>
        </p:nvSpPr>
        <p:spPr/>
        <p:txBody>
          <a:bodyPr>
            <a:normAutofit/>
          </a:bodyPr>
          <a:lstStyle/>
          <a:p>
            <a:r>
              <a:rPr lang="en-GB" sz="4000"/>
              <a:t>3. Keeping your home cool and warm</a:t>
            </a:r>
            <a:endParaRPr lang="en-AU" sz="4000"/>
          </a:p>
        </p:txBody>
      </p:sp>
      <p:sp>
        <p:nvSpPr>
          <p:cNvPr id="6" name="Content Placeholder 12">
            <a:extLst>
              <a:ext uri="{FF2B5EF4-FFF2-40B4-BE49-F238E27FC236}">
                <a16:creationId xmlns:a16="http://schemas.microsoft.com/office/drawing/2014/main" id="{3AAA2E82-9700-FBF6-0904-9B2F4304512F}"/>
              </a:ext>
            </a:extLst>
          </p:cNvPr>
          <p:cNvSpPr>
            <a:spLocks noGrp="1"/>
          </p:cNvSpPr>
          <p:nvPr>
            <p:ph idx="1"/>
          </p:nvPr>
        </p:nvSpPr>
        <p:spPr>
          <a:xfrm>
            <a:off x="385875" y="5687119"/>
            <a:ext cx="7843725" cy="575945"/>
          </a:xfrm>
        </p:spPr>
        <p:txBody>
          <a:bodyPr>
            <a:normAutofit/>
          </a:bodyPr>
          <a:lstStyle/>
          <a:p>
            <a:pPr marL="0" indent="0" fontAlgn="base">
              <a:buNone/>
            </a:pPr>
            <a:r>
              <a:rPr lang="en-GB" sz="1600"/>
              <a:t>Handout – Energy Advisory Service summer cooling and winter heating guide – it shows heating and cooling appliances and their costs to run per hour on different tariffs </a:t>
            </a:r>
            <a:endParaRPr lang="en-AU"/>
          </a:p>
        </p:txBody>
      </p:sp>
      <p:pic>
        <p:nvPicPr>
          <p:cNvPr id="3" name="Online Media 2" title="Consumer advice: Want to save money on your energy bill this winter?">
            <a:hlinkClick r:id="" action="ppaction://media"/>
            <a:extLst>
              <a:ext uri="{FF2B5EF4-FFF2-40B4-BE49-F238E27FC236}">
                <a16:creationId xmlns:a16="http://schemas.microsoft.com/office/drawing/2014/main" id="{2E88E3A3-2393-1689-FB6C-E5F1909215A8}"/>
              </a:ext>
            </a:extLst>
          </p:cNvPr>
          <p:cNvPicPr>
            <a:picLocks noRot="1" noChangeAspect="1"/>
          </p:cNvPicPr>
          <p:nvPr>
            <a:videoFile r:link="rId1"/>
          </p:nvPr>
        </p:nvPicPr>
        <p:blipFill>
          <a:blip r:embed="rId4"/>
          <a:stretch>
            <a:fillRect/>
          </a:stretch>
        </p:blipFill>
        <p:spPr>
          <a:xfrm>
            <a:off x="528702" y="1488206"/>
            <a:ext cx="6870047" cy="3881586"/>
          </a:xfrm>
          <a:prstGeom prst="rect">
            <a:avLst/>
          </a:prstGeom>
        </p:spPr>
      </p:pic>
      <p:grpSp>
        <p:nvGrpSpPr>
          <p:cNvPr id="5" name="Group 4">
            <a:extLst>
              <a:ext uri="{FF2B5EF4-FFF2-40B4-BE49-F238E27FC236}">
                <a16:creationId xmlns:a16="http://schemas.microsoft.com/office/drawing/2014/main" id="{F5CD9389-E263-1E75-294A-D2BE3D3B74CA}"/>
              </a:ext>
            </a:extLst>
          </p:cNvPr>
          <p:cNvGrpSpPr/>
          <p:nvPr/>
        </p:nvGrpSpPr>
        <p:grpSpPr>
          <a:xfrm>
            <a:off x="8489244" y="825776"/>
            <a:ext cx="3419975" cy="5206447"/>
            <a:chOff x="8568267" y="1248352"/>
            <a:chExt cx="3419975" cy="5206447"/>
          </a:xfrm>
        </p:grpSpPr>
        <p:sp>
          <p:nvSpPr>
            <p:cNvPr id="7" name="Rectangle: Rounded Corners 6">
              <a:extLst>
                <a:ext uri="{FF2B5EF4-FFF2-40B4-BE49-F238E27FC236}">
                  <a16:creationId xmlns:a16="http://schemas.microsoft.com/office/drawing/2014/main" id="{6E4B512E-7159-22CA-16CA-D5E0C0BDEFED}"/>
                </a:ext>
              </a:extLst>
            </p:cNvPr>
            <p:cNvSpPr/>
            <p:nvPr/>
          </p:nvSpPr>
          <p:spPr>
            <a:xfrm>
              <a:off x="8568267" y="1248352"/>
              <a:ext cx="3419975" cy="5206447"/>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lnSpc>
                  <a:spcPct val="110000"/>
                </a:lnSpc>
              </a:pPr>
              <a:r>
                <a:rPr lang="en-GB" i="1"/>
                <a:t>    Tip: Set your heating between 18-21 degrees in winter, and 24-27 in summer on cool. Every degree above or below this can increase costs by 10%.</a:t>
              </a:r>
              <a:endParaRPr lang="en-AU" sz="2000" i="1"/>
            </a:p>
          </p:txBody>
        </p:sp>
        <p:pic>
          <p:nvPicPr>
            <p:cNvPr id="4" name="Graphic 3" descr="Lightbulb with solid fill">
              <a:extLst>
                <a:ext uri="{FF2B5EF4-FFF2-40B4-BE49-F238E27FC236}">
                  <a16:creationId xmlns:a16="http://schemas.microsoft.com/office/drawing/2014/main" id="{695E5F84-2269-A95E-BB77-A43592B35E5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055147" y="1388533"/>
              <a:ext cx="441357" cy="441357"/>
            </a:xfrm>
            <a:prstGeom prst="rect">
              <a:avLst/>
            </a:prstGeom>
          </p:spPr>
        </p:pic>
        <p:pic>
          <p:nvPicPr>
            <p:cNvPr id="8" name="Picture 7">
              <a:extLst>
                <a:ext uri="{FF2B5EF4-FFF2-40B4-BE49-F238E27FC236}">
                  <a16:creationId xmlns:a16="http://schemas.microsoft.com/office/drawing/2014/main" id="{D34E8997-6BE8-BEB1-F0DC-6212CDBB9CC2}"/>
                </a:ext>
              </a:extLst>
            </p:cNvPr>
            <p:cNvPicPr>
              <a:picLocks noChangeAspect="1"/>
            </p:cNvPicPr>
            <p:nvPr/>
          </p:nvPicPr>
          <p:blipFill>
            <a:blip r:embed="rId6"/>
            <a:stretch>
              <a:fillRect/>
            </a:stretch>
          </p:blipFill>
          <p:spPr>
            <a:xfrm>
              <a:off x="9055147" y="3522248"/>
              <a:ext cx="2445651" cy="2740816"/>
            </a:xfrm>
            <a:prstGeom prst="rect">
              <a:avLst/>
            </a:prstGeom>
          </p:spPr>
        </p:pic>
      </p:grpSp>
      <p:sp>
        <p:nvSpPr>
          <p:cNvPr id="9" name="Slide Number Placeholder 8">
            <a:extLst>
              <a:ext uri="{FF2B5EF4-FFF2-40B4-BE49-F238E27FC236}">
                <a16:creationId xmlns:a16="http://schemas.microsoft.com/office/drawing/2014/main" id="{E6065CB5-080E-888C-3494-F0D77E63F098}"/>
              </a:ext>
            </a:extLst>
          </p:cNvPr>
          <p:cNvSpPr>
            <a:spLocks noGrp="1"/>
          </p:cNvSpPr>
          <p:nvPr>
            <p:ph type="sldNum" sz="quarter" idx="4"/>
          </p:nvPr>
        </p:nvSpPr>
        <p:spPr/>
        <p:txBody>
          <a:bodyPr/>
          <a:lstStyle/>
          <a:p>
            <a:fld id="{DF28FB93-0A08-4E7D-8E63-9EFA29F1E093}" type="slidenum">
              <a:rPr lang="en-US" smtClean="0"/>
              <a:pPr/>
              <a:t>16</a:t>
            </a:fld>
            <a:endParaRPr lang="en-US"/>
          </a:p>
        </p:txBody>
      </p:sp>
    </p:spTree>
    <p:extLst>
      <p:ext uri="{BB962C8B-B14F-4D97-AF65-F5344CB8AC3E}">
        <p14:creationId xmlns:p14="http://schemas.microsoft.com/office/powerpoint/2010/main" val="1540899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266A1-F34C-C348-3BEB-04597C59FA85}"/>
              </a:ext>
            </a:extLst>
          </p:cNvPr>
          <p:cNvSpPr>
            <a:spLocks noGrp="1"/>
          </p:cNvSpPr>
          <p:nvPr>
            <p:ph type="title"/>
          </p:nvPr>
        </p:nvSpPr>
        <p:spPr/>
        <p:txBody>
          <a:bodyPr>
            <a:noAutofit/>
          </a:bodyPr>
          <a:lstStyle/>
          <a:p>
            <a:r>
              <a:rPr lang="en-AU" sz="4000"/>
              <a:t>3. When it’s </a:t>
            </a:r>
            <a:r>
              <a:rPr lang="en-AU" sz="4000">
                <a:solidFill>
                  <a:schemeClr val="accent6"/>
                </a:solidFill>
              </a:rPr>
              <a:t>cold</a:t>
            </a:r>
            <a:r>
              <a:rPr lang="en-AU" sz="4000"/>
              <a:t>…</a:t>
            </a:r>
          </a:p>
        </p:txBody>
      </p:sp>
      <p:graphicFrame>
        <p:nvGraphicFramePr>
          <p:cNvPr id="4" name="Content Placeholder 3">
            <a:extLst>
              <a:ext uri="{FF2B5EF4-FFF2-40B4-BE49-F238E27FC236}">
                <a16:creationId xmlns:a16="http://schemas.microsoft.com/office/drawing/2014/main" id="{43B3FFFA-97B0-7BD9-DF01-76D74E165EA5}"/>
              </a:ext>
            </a:extLst>
          </p:cNvPr>
          <p:cNvGraphicFramePr>
            <a:graphicFrameLocks noGrp="1"/>
          </p:cNvGraphicFramePr>
          <p:nvPr>
            <p:ph idx="1"/>
            <p:extLst>
              <p:ext uri="{D42A27DB-BD31-4B8C-83A1-F6EECF244321}">
                <p14:modId xmlns:p14="http://schemas.microsoft.com/office/powerpoint/2010/main" val="2448613800"/>
              </p:ext>
            </p:extLst>
          </p:nvPr>
        </p:nvGraphicFramePr>
        <p:xfrm>
          <a:off x="4304836" y="1144954"/>
          <a:ext cx="7315200" cy="51212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 name="Picture 8">
            <a:extLst>
              <a:ext uri="{FF2B5EF4-FFF2-40B4-BE49-F238E27FC236}">
                <a16:creationId xmlns:a16="http://schemas.microsoft.com/office/drawing/2014/main" id="{2D0B1438-9615-9266-DFC4-268585737A57}"/>
              </a:ext>
            </a:extLst>
          </p:cNvPr>
          <p:cNvPicPr>
            <a:picLocks noChangeAspect="1"/>
          </p:cNvPicPr>
          <p:nvPr/>
        </p:nvPicPr>
        <p:blipFill>
          <a:blip r:embed="rId8"/>
          <a:stretch>
            <a:fillRect/>
          </a:stretch>
        </p:blipFill>
        <p:spPr>
          <a:xfrm>
            <a:off x="385875" y="1514065"/>
            <a:ext cx="3546175" cy="3829869"/>
          </a:xfrm>
          <a:prstGeom prst="rect">
            <a:avLst/>
          </a:prstGeom>
        </p:spPr>
      </p:pic>
      <p:sp>
        <p:nvSpPr>
          <p:cNvPr id="3" name="Slide Number Placeholder 2">
            <a:extLst>
              <a:ext uri="{FF2B5EF4-FFF2-40B4-BE49-F238E27FC236}">
                <a16:creationId xmlns:a16="http://schemas.microsoft.com/office/drawing/2014/main" id="{1BE03ABA-7EFE-7A41-A18A-697AF487FE3C}"/>
              </a:ext>
            </a:extLst>
          </p:cNvPr>
          <p:cNvSpPr>
            <a:spLocks noGrp="1"/>
          </p:cNvSpPr>
          <p:nvPr>
            <p:ph type="sldNum" sz="quarter" idx="4"/>
          </p:nvPr>
        </p:nvSpPr>
        <p:spPr/>
        <p:txBody>
          <a:bodyPr/>
          <a:lstStyle/>
          <a:p>
            <a:fld id="{DF28FB93-0A08-4E7D-8E63-9EFA29F1E093}" type="slidenum">
              <a:rPr lang="en-US" smtClean="0"/>
              <a:pPr/>
              <a:t>17</a:t>
            </a:fld>
            <a:endParaRPr lang="en-US"/>
          </a:p>
        </p:txBody>
      </p:sp>
    </p:spTree>
    <p:extLst>
      <p:ext uri="{BB962C8B-B14F-4D97-AF65-F5344CB8AC3E}">
        <p14:creationId xmlns:p14="http://schemas.microsoft.com/office/powerpoint/2010/main" val="34993514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266A1-F34C-C348-3BEB-04597C59FA85}"/>
              </a:ext>
            </a:extLst>
          </p:cNvPr>
          <p:cNvSpPr>
            <a:spLocks noGrp="1"/>
          </p:cNvSpPr>
          <p:nvPr>
            <p:ph type="title"/>
          </p:nvPr>
        </p:nvSpPr>
        <p:spPr/>
        <p:txBody>
          <a:bodyPr>
            <a:normAutofit/>
          </a:bodyPr>
          <a:lstStyle/>
          <a:p>
            <a:r>
              <a:rPr lang="en-AU" sz="4000"/>
              <a:t>3. When it’s </a:t>
            </a:r>
            <a:r>
              <a:rPr lang="en-AU" sz="4000">
                <a:solidFill>
                  <a:srgbClr val="FF0000"/>
                </a:solidFill>
              </a:rPr>
              <a:t>hot</a:t>
            </a:r>
            <a:r>
              <a:rPr lang="en-AU" sz="4000"/>
              <a:t>…</a:t>
            </a:r>
          </a:p>
        </p:txBody>
      </p:sp>
      <p:graphicFrame>
        <p:nvGraphicFramePr>
          <p:cNvPr id="4" name="Content Placeholder 3">
            <a:extLst>
              <a:ext uri="{FF2B5EF4-FFF2-40B4-BE49-F238E27FC236}">
                <a16:creationId xmlns:a16="http://schemas.microsoft.com/office/drawing/2014/main" id="{CDA6B3AA-C59B-2CAE-701F-F1515D50F4F6}"/>
              </a:ext>
            </a:extLst>
          </p:cNvPr>
          <p:cNvGraphicFramePr>
            <a:graphicFrameLocks noGrp="1"/>
          </p:cNvGraphicFramePr>
          <p:nvPr>
            <p:ph idx="1"/>
            <p:extLst>
              <p:ext uri="{D42A27DB-BD31-4B8C-83A1-F6EECF244321}">
                <p14:modId xmlns:p14="http://schemas.microsoft.com/office/powerpoint/2010/main" val="167842289"/>
              </p:ext>
            </p:extLst>
          </p:nvPr>
        </p:nvGraphicFramePr>
        <p:xfrm>
          <a:off x="4378882" y="1153917"/>
          <a:ext cx="7315200" cy="51212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
            <a:extLst>
              <a:ext uri="{FF2B5EF4-FFF2-40B4-BE49-F238E27FC236}">
                <a16:creationId xmlns:a16="http://schemas.microsoft.com/office/drawing/2014/main" id="{AA70A87C-73F1-69AE-FA39-8C58461B3449}"/>
              </a:ext>
            </a:extLst>
          </p:cNvPr>
          <p:cNvPicPr>
            <a:picLocks noChangeAspect="1"/>
          </p:cNvPicPr>
          <p:nvPr/>
        </p:nvPicPr>
        <p:blipFill>
          <a:blip r:embed="rId8"/>
          <a:stretch>
            <a:fillRect/>
          </a:stretch>
        </p:blipFill>
        <p:spPr>
          <a:xfrm>
            <a:off x="385875" y="1480113"/>
            <a:ext cx="3518823" cy="3897774"/>
          </a:xfrm>
          <a:prstGeom prst="rect">
            <a:avLst/>
          </a:prstGeom>
        </p:spPr>
      </p:pic>
      <p:sp>
        <p:nvSpPr>
          <p:cNvPr id="3" name="Slide Number Placeholder 2">
            <a:extLst>
              <a:ext uri="{FF2B5EF4-FFF2-40B4-BE49-F238E27FC236}">
                <a16:creationId xmlns:a16="http://schemas.microsoft.com/office/drawing/2014/main" id="{B5CAA7F4-1119-524A-0836-8500D61FFD85}"/>
              </a:ext>
            </a:extLst>
          </p:cNvPr>
          <p:cNvSpPr>
            <a:spLocks noGrp="1"/>
          </p:cNvSpPr>
          <p:nvPr>
            <p:ph type="sldNum" sz="quarter" idx="4"/>
          </p:nvPr>
        </p:nvSpPr>
        <p:spPr/>
        <p:txBody>
          <a:bodyPr/>
          <a:lstStyle/>
          <a:p>
            <a:fld id="{DF28FB93-0A08-4E7D-8E63-9EFA29F1E093}" type="slidenum">
              <a:rPr lang="en-US" smtClean="0"/>
              <a:pPr/>
              <a:t>18</a:t>
            </a:fld>
            <a:endParaRPr lang="en-US"/>
          </a:p>
        </p:txBody>
      </p:sp>
    </p:spTree>
    <p:extLst>
      <p:ext uri="{BB962C8B-B14F-4D97-AF65-F5344CB8AC3E}">
        <p14:creationId xmlns:p14="http://schemas.microsoft.com/office/powerpoint/2010/main" val="41387047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A7AFB9-8D2C-04F5-7725-01E7E7E2CC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C88BB0-EC54-DBB5-CADD-218DCE6BF0A8}"/>
              </a:ext>
            </a:extLst>
          </p:cNvPr>
          <p:cNvSpPr>
            <a:spLocks noGrp="1"/>
          </p:cNvSpPr>
          <p:nvPr>
            <p:ph type="title"/>
          </p:nvPr>
        </p:nvSpPr>
        <p:spPr>
          <a:xfrm>
            <a:off x="385571" y="356979"/>
            <a:ext cx="11420858" cy="886338"/>
          </a:xfrm>
        </p:spPr>
        <p:txBody>
          <a:bodyP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4000" dirty="0"/>
              <a:t>3. </a:t>
            </a:r>
            <a:r>
              <a:rPr kumimoji="0" lang="en-AU" sz="4000" i="0" u="none" strike="noStrike" kern="1200" cap="none" spc="0" normalizeH="0" baseline="0" noProof="0" dirty="0">
                <a:ln>
                  <a:noFill/>
                </a:ln>
                <a:solidFill>
                  <a:srgbClr val="525252"/>
                </a:solidFill>
                <a:effectLst/>
                <a:uLnTx/>
                <a:uFillTx/>
                <a:latin typeface="Calibri"/>
                <a:ea typeface="+mn-ea"/>
                <a:cs typeface="+mn-cs"/>
              </a:rPr>
              <a:t>More ideas for keeping comfortable…</a:t>
            </a:r>
            <a:br>
              <a:rPr kumimoji="0" lang="en-AU" sz="4000" b="0" i="0" u="none" strike="noStrike" kern="1200" cap="none" spc="0" normalizeH="0" baseline="0" noProof="0" dirty="0">
                <a:ln>
                  <a:noFill/>
                </a:ln>
                <a:solidFill>
                  <a:srgbClr val="525252"/>
                </a:solidFill>
                <a:effectLst/>
                <a:uLnTx/>
                <a:uFillTx/>
                <a:latin typeface="Calibri"/>
                <a:ea typeface="+mn-ea"/>
                <a:cs typeface="+mn-cs"/>
              </a:rPr>
            </a:br>
            <a:endParaRPr lang="en-AU" sz="4000" dirty="0"/>
          </a:p>
        </p:txBody>
      </p:sp>
      <p:graphicFrame>
        <p:nvGraphicFramePr>
          <p:cNvPr id="8" name="Content Placeholder 3">
            <a:extLst>
              <a:ext uri="{FF2B5EF4-FFF2-40B4-BE49-F238E27FC236}">
                <a16:creationId xmlns:a16="http://schemas.microsoft.com/office/drawing/2014/main" id="{599B2D34-36CC-A455-056F-B2E5765E2525}"/>
              </a:ext>
            </a:extLst>
          </p:cNvPr>
          <p:cNvGraphicFramePr>
            <a:graphicFrameLocks/>
          </p:cNvGraphicFramePr>
          <p:nvPr>
            <p:extLst>
              <p:ext uri="{D42A27DB-BD31-4B8C-83A1-F6EECF244321}">
                <p14:modId xmlns:p14="http://schemas.microsoft.com/office/powerpoint/2010/main" val="1605964976"/>
              </p:ext>
            </p:extLst>
          </p:nvPr>
        </p:nvGraphicFramePr>
        <p:xfrm>
          <a:off x="621038" y="1232030"/>
          <a:ext cx="10949924" cy="51010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a:extLst>
              <a:ext uri="{FF2B5EF4-FFF2-40B4-BE49-F238E27FC236}">
                <a16:creationId xmlns:a16="http://schemas.microsoft.com/office/drawing/2014/main" id="{B0CE108A-A553-36AA-DFE5-241765071C73}"/>
              </a:ext>
            </a:extLst>
          </p:cNvPr>
          <p:cNvSpPr>
            <a:spLocks noGrp="1"/>
          </p:cNvSpPr>
          <p:nvPr>
            <p:ph type="sldNum" sz="quarter" idx="4"/>
          </p:nvPr>
        </p:nvSpPr>
        <p:spPr/>
        <p:txBody>
          <a:bodyPr/>
          <a:lstStyle/>
          <a:p>
            <a:fld id="{DF28FB93-0A08-4E7D-8E63-9EFA29F1E093}" type="slidenum">
              <a:rPr lang="en-US" smtClean="0"/>
              <a:pPr/>
              <a:t>19</a:t>
            </a:fld>
            <a:endParaRPr lang="en-US"/>
          </a:p>
        </p:txBody>
      </p:sp>
    </p:spTree>
    <p:extLst>
      <p:ext uri="{BB962C8B-B14F-4D97-AF65-F5344CB8AC3E}">
        <p14:creationId xmlns:p14="http://schemas.microsoft.com/office/powerpoint/2010/main" val="39678820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B6EA70ED-0217-D45D-4A5F-5A4D5786DB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55881B-D120-D593-E7E2-BF8BE95DB883}"/>
              </a:ext>
            </a:extLst>
          </p:cNvPr>
          <p:cNvSpPr>
            <a:spLocks noGrp="1"/>
          </p:cNvSpPr>
          <p:nvPr>
            <p:ph type="title"/>
          </p:nvPr>
        </p:nvSpPr>
        <p:spPr>
          <a:xfrm>
            <a:off x="385571" y="2524100"/>
            <a:ext cx="11420858" cy="904900"/>
          </a:xfrm>
        </p:spPr>
        <p:txBody>
          <a:bodyPr wrap="square">
            <a:noAutofit/>
          </a:bodyPr>
          <a:lstStyle/>
          <a:p>
            <a:pPr>
              <a:lnSpc>
                <a:spcPct val="100000"/>
              </a:lnSpc>
            </a:pPr>
            <a:r>
              <a:rPr lang="en-GB" sz="5400">
                <a:solidFill>
                  <a:schemeClr val="bg2"/>
                </a:solidFill>
              </a:rPr>
              <a:t>4 – Using hot water and lighting in your home</a:t>
            </a:r>
            <a:endParaRPr lang="en-AU" sz="5400">
              <a:solidFill>
                <a:schemeClr val="bg2"/>
              </a:solidFill>
            </a:endParaRPr>
          </a:p>
        </p:txBody>
      </p:sp>
      <p:sp>
        <p:nvSpPr>
          <p:cNvPr id="4" name="Slide Number Placeholder 3">
            <a:extLst>
              <a:ext uri="{FF2B5EF4-FFF2-40B4-BE49-F238E27FC236}">
                <a16:creationId xmlns:a16="http://schemas.microsoft.com/office/drawing/2014/main" id="{F75266E7-3519-CDFD-D876-E19E8C70AD4F}"/>
              </a:ext>
            </a:extLst>
          </p:cNvPr>
          <p:cNvSpPr>
            <a:spLocks noGrp="1"/>
          </p:cNvSpPr>
          <p:nvPr>
            <p:ph type="sldNum" sz="quarter" idx="4"/>
          </p:nvPr>
        </p:nvSpPr>
        <p:spPr/>
        <p:txBody>
          <a:bodyPr/>
          <a:lstStyle/>
          <a:p>
            <a:fld id="{DF28FB93-0A08-4E7D-8E63-9EFA29F1E093}" type="slidenum">
              <a:rPr lang="en-US" smtClean="0"/>
              <a:pPr/>
              <a:t>20</a:t>
            </a:fld>
            <a:endParaRPr lang="en-US"/>
          </a:p>
        </p:txBody>
      </p:sp>
    </p:spTree>
    <p:extLst>
      <p:ext uri="{BB962C8B-B14F-4D97-AF65-F5344CB8AC3E}">
        <p14:creationId xmlns:p14="http://schemas.microsoft.com/office/powerpoint/2010/main" val="29943988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BE22743-1D7A-AC36-75B5-98431D632058}"/>
              </a:ext>
            </a:extLst>
          </p:cNvPr>
          <p:cNvSpPr txBox="1">
            <a:spLocks/>
          </p:cNvSpPr>
          <p:nvPr/>
        </p:nvSpPr>
        <p:spPr>
          <a:xfrm>
            <a:off x="385875" y="403200"/>
            <a:ext cx="11420858" cy="886338"/>
          </a:xfrm>
          <a:prstGeom prst="rect">
            <a:avLst/>
          </a:prstGeom>
        </p:spPr>
        <p:txBody>
          <a:bodyPr vert="horz" lIns="0" tIns="0" rIns="0" bIns="0" rtlCol="0" anchor="t" anchorCtr="0">
            <a:noAutofit/>
          </a:bodyPr>
          <a:lstStyle>
            <a:lvl1pPr algn="l" defTabSz="914400" rtl="0" eaLnBrk="1" latinLnBrk="0" hangingPunct="1">
              <a:lnSpc>
                <a:spcPts val="3100"/>
              </a:lnSpc>
              <a:spcBef>
                <a:spcPct val="0"/>
              </a:spcBef>
              <a:buNone/>
              <a:defRPr sz="3200" b="1" kern="1200">
                <a:solidFill>
                  <a:schemeClr val="tx1"/>
                </a:solidFill>
                <a:latin typeface="+mj-lt"/>
                <a:ea typeface="+mj-ea"/>
                <a:cs typeface="+mj-cs"/>
              </a:defRPr>
            </a:lvl1pPr>
          </a:lstStyle>
          <a:p>
            <a:r>
              <a:rPr lang="en-GB" sz="4000"/>
              <a:t>4. Using hot water</a:t>
            </a:r>
            <a:endParaRPr lang="en-AU" sz="4000"/>
          </a:p>
        </p:txBody>
      </p:sp>
      <p:sp>
        <p:nvSpPr>
          <p:cNvPr id="5" name="Content Placeholder 2">
            <a:extLst>
              <a:ext uri="{FF2B5EF4-FFF2-40B4-BE49-F238E27FC236}">
                <a16:creationId xmlns:a16="http://schemas.microsoft.com/office/drawing/2014/main" id="{8944F402-5B0A-52CD-788E-980D125230D0}"/>
              </a:ext>
            </a:extLst>
          </p:cNvPr>
          <p:cNvSpPr txBox="1">
            <a:spLocks/>
          </p:cNvSpPr>
          <p:nvPr/>
        </p:nvSpPr>
        <p:spPr>
          <a:xfrm>
            <a:off x="385266" y="1786946"/>
            <a:ext cx="7092902" cy="4492802"/>
          </a:xfrm>
          <a:prstGeom prst="rect">
            <a:avLst/>
          </a:prstGeom>
        </p:spPr>
        <p:txBody>
          <a:bodyPr vert="horz" lIns="0" tIns="0" rIns="0" bIns="0" rtlCol="0">
            <a:noAutofit/>
          </a:bodyPr>
          <a:lstStyle>
            <a:lvl1pPr marL="342900" marR="0" indent="-34290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sz="2400" kern="1200">
                <a:solidFill>
                  <a:schemeClr val="tx1"/>
                </a:solidFill>
                <a:latin typeface="+mn-lt"/>
                <a:ea typeface="+mn-ea"/>
                <a:cs typeface="+mn-cs"/>
              </a:defRPr>
            </a:lvl1pPr>
            <a:lvl2pPr marL="685800" marR="0" indent="-342900" algn="l" defTabSz="685800" rtl="0" eaLnBrk="1" fontAlgn="auto" latinLnBrk="0" hangingPunct="1">
              <a:lnSpc>
                <a:spcPct val="90000"/>
              </a:lnSpc>
              <a:spcBef>
                <a:spcPts val="375"/>
              </a:spcBef>
              <a:spcAft>
                <a:spcPts val="0"/>
              </a:spcAft>
              <a:buClrTx/>
              <a:buSzTx/>
              <a:buFont typeface="Calibri" panose="020F0502020204030204" pitchFamily="34" charset="0"/>
              <a:buChar char="–"/>
              <a:tabLst/>
              <a:defRPr sz="2400" kern="1200">
                <a:solidFill>
                  <a:schemeClr val="tx1"/>
                </a:solidFill>
                <a:latin typeface="+mn-lt"/>
                <a:ea typeface="+mn-ea"/>
                <a:cs typeface="+mn-cs"/>
              </a:defRPr>
            </a:lvl2pPr>
            <a:lvl3pPr marL="857250" marR="0" indent="-171450"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sz="2400" kern="1200">
                <a:solidFill>
                  <a:schemeClr val="tx1"/>
                </a:solidFill>
                <a:latin typeface="+mn-lt"/>
                <a:ea typeface="+mn-ea"/>
                <a:cs typeface="+mn-cs"/>
              </a:defRPr>
            </a:lvl3pPr>
            <a:lvl4pPr marL="1200150" marR="0" indent="-171450" algn="l" defTabSz="685800" rtl="0" eaLnBrk="1" fontAlgn="auto" latinLnBrk="0" hangingPunct="1">
              <a:lnSpc>
                <a:spcPct val="90000"/>
              </a:lnSpc>
              <a:spcBef>
                <a:spcPts val="375"/>
              </a:spcBef>
              <a:spcAft>
                <a:spcPts val="0"/>
              </a:spcAft>
              <a:buClrTx/>
              <a:buSzTx/>
              <a:buFont typeface="Calibri" panose="020F0502020204030204" pitchFamily="34" charset="0"/>
              <a:buChar char="–"/>
              <a:tabLst/>
              <a:defRPr sz="2400" kern="1200">
                <a:solidFill>
                  <a:schemeClr val="tx1"/>
                </a:solidFill>
                <a:latin typeface="+mn-lt"/>
                <a:ea typeface="+mn-ea"/>
                <a:cs typeface="+mn-cs"/>
              </a:defRPr>
            </a:lvl4pPr>
            <a:lvl5pPr marL="1543050" marR="0" indent="-171450"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base">
              <a:buNone/>
            </a:pPr>
            <a:endParaRPr lang="en-GB" sz="2200" b="1" dirty="0"/>
          </a:p>
          <a:p>
            <a:pPr marL="0" indent="0" fontAlgn="base">
              <a:buNone/>
            </a:pPr>
            <a:r>
              <a:rPr lang="en-GB" sz="2200" b="1" dirty="0"/>
              <a:t>Tips to reduce hot water use:</a:t>
            </a:r>
          </a:p>
          <a:p>
            <a:pPr marL="0" indent="0" fontAlgn="base">
              <a:buNone/>
            </a:pPr>
            <a:endParaRPr lang="en-GB" sz="2200" b="1" dirty="0"/>
          </a:p>
          <a:p>
            <a:pPr fontAlgn="base"/>
            <a:r>
              <a:rPr lang="en-GB" sz="2200" dirty="0"/>
              <a:t>Buy an energy efficient shower head (&gt;9/l minute)</a:t>
            </a:r>
          </a:p>
          <a:p>
            <a:pPr fontAlgn="base"/>
            <a:endParaRPr lang="en-GB" sz="2200" dirty="0"/>
          </a:p>
          <a:p>
            <a:pPr fontAlgn="base"/>
            <a:r>
              <a:rPr lang="en-GB" sz="2200" dirty="0"/>
              <a:t>Different hot water systems can vary in cost to run:</a:t>
            </a:r>
          </a:p>
          <a:p>
            <a:pPr lvl="1" fontAlgn="base">
              <a:buFont typeface="Arial" panose="020B0604020202020204" pitchFamily="34" charset="0"/>
              <a:buChar char="•"/>
            </a:pPr>
            <a:r>
              <a:rPr lang="en-GB" sz="2200" dirty="0"/>
              <a:t>Solar hot water costs very little</a:t>
            </a:r>
          </a:p>
          <a:p>
            <a:pPr lvl="1" fontAlgn="base">
              <a:buFont typeface="Arial" panose="020B0604020202020204" pitchFamily="34" charset="0"/>
              <a:buChar char="•"/>
            </a:pPr>
            <a:r>
              <a:rPr lang="en-GB" sz="2200" dirty="0"/>
              <a:t>High star rated systems are more efficient</a:t>
            </a:r>
          </a:p>
          <a:p>
            <a:pPr lvl="1" fontAlgn="base">
              <a:buFont typeface="Arial" panose="020B0604020202020204" pitchFamily="34" charset="0"/>
              <a:buChar char="•"/>
            </a:pPr>
            <a:r>
              <a:rPr lang="en-GB" sz="2200" dirty="0"/>
              <a:t>When your hot water system breaks, have a plan to replace with an efficient option.  </a:t>
            </a:r>
          </a:p>
          <a:p>
            <a:endParaRPr lang="en-AU" dirty="0"/>
          </a:p>
        </p:txBody>
      </p:sp>
      <p:grpSp>
        <p:nvGrpSpPr>
          <p:cNvPr id="12" name="Group 11">
            <a:extLst>
              <a:ext uri="{FF2B5EF4-FFF2-40B4-BE49-F238E27FC236}">
                <a16:creationId xmlns:a16="http://schemas.microsoft.com/office/drawing/2014/main" id="{B8903DE8-2E31-03C1-4A69-78A3C756DCE2}"/>
              </a:ext>
            </a:extLst>
          </p:cNvPr>
          <p:cNvGrpSpPr/>
          <p:nvPr/>
        </p:nvGrpSpPr>
        <p:grpSpPr>
          <a:xfrm>
            <a:off x="8633008" y="3327438"/>
            <a:ext cx="2669991" cy="2952310"/>
            <a:chOff x="8509575" y="3641389"/>
            <a:chExt cx="3024501" cy="3204552"/>
          </a:xfrm>
        </p:grpSpPr>
        <p:sp>
          <p:nvSpPr>
            <p:cNvPr id="2" name="Rectangle: Rounded Corners 1">
              <a:extLst>
                <a:ext uri="{FF2B5EF4-FFF2-40B4-BE49-F238E27FC236}">
                  <a16:creationId xmlns:a16="http://schemas.microsoft.com/office/drawing/2014/main" id="{71C3C8D2-8EA3-9468-C474-09EDF066950F}"/>
                </a:ext>
              </a:extLst>
            </p:cNvPr>
            <p:cNvSpPr/>
            <p:nvPr/>
          </p:nvSpPr>
          <p:spPr>
            <a:xfrm>
              <a:off x="8509575" y="3641389"/>
              <a:ext cx="3024501" cy="3204552"/>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lstStyle/>
            <a:p>
              <a:pPr algn="ctr"/>
              <a:endParaRPr lang="en-GB" i="1" dirty="0"/>
            </a:p>
            <a:p>
              <a:pPr algn="ctr"/>
              <a:endParaRPr lang="en-GB" sz="2000" i="1" dirty="0"/>
            </a:p>
            <a:p>
              <a:pPr algn="ctr"/>
              <a:r>
                <a:rPr lang="en-GB" sz="2000" i="1" dirty="0"/>
                <a:t>Tip #2</a:t>
              </a:r>
            </a:p>
            <a:p>
              <a:pPr algn="ctr"/>
              <a:r>
                <a:rPr lang="en-GB" sz="2000" b="1" i="1" dirty="0"/>
                <a:t>Wash in cold water</a:t>
              </a:r>
              <a:r>
                <a:rPr lang="en-GB" sz="2000" i="1" dirty="0"/>
                <a:t>, a hot cycle can use up to 10 times more energy than a cold wash</a:t>
              </a:r>
              <a:endParaRPr lang="en-AU" sz="2000" i="1" dirty="0"/>
            </a:p>
          </p:txBody>
        </p:sp>
        <p:pic>
          <p:nvPicPr>
            <p:cNvPr id="3" name="Graphic 2" descr="Lightbulb with solid fill">
              <a:extLst>
                <a:ext uri="{FF2B5EF4-FFF2-40B4-BE49-F238E27FC236}">
                  <a16:creationId xmlns:a16="http://schemas.microsoft.com/office/drawing/2014/main" id="{0C7D45CE-9CC1-0226-F044-B44854670B8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608086" y="3824607"/>
              <a:ext cx="827478" cy="827478"/>
            </a:xfrm>
            <a:prstGeom prst="rect">
              <a:avLst/>
            </a:prstGeom>
          </p:spPr>
        </p:pic>
      </p:grpSp>
      <p:sp>
        <p:nvSpPr>
          <p:cNvPr id="10" name="TextBox 9">
            <a:extLst>
              <a:ext uri="{FF2B5EF4-FFF2-40B4-BE49-F238E27FC236}">
                <a16:creationId xmlns:a16="http://schemas.microsoft.com/office/drawing/2014/main" id="{9DE0B7F7-98FE-5662-CF26-B8189EBD83B4}"/>
              </a:ext>
            </a:extLst>
          </p:cNvPr>
          <p:cNvSpPr txBox="1"/>
          <p:nvPr/>
        </p:nvSpPr>
        <p:spPr>
          <a:xfrm>
            <a:off x="292183" y="1355937"/>
            <a:ext cx="7144423" cy="461665"/>
          </a:xfrm>
          <a:prstGeom prst="rect">
            <a:avLst/>
          </a:prstGeom>
          <a:noFill/>
        </p:spPr>
        <p:txBody>
          <a:bodyPr wrap="square">
            <a:spAutoFit/>
          </a:bodyPr>
          <a:lstStyle/>
          <a:p>
            <a:pPr marL="0" indent="0" fontAlgn="base">
              <a:buNone/>
            </a:pPr>
            <a:r>
              <a:rPr lang="en-GB" sz="2400" b="1" dirty="0">
                <a:latin typeface="+mj-lt"/>
              </a:rPr>
              <a:t>Hot water can use up to 25% household energy use </a:t>
            </a:r>
          </a:p>
        </p:txBody>
      </p:sp>
      <p:grpSp>
        <p:nvGrpSpPr>
          <p:cNvPr id="11" name="Group 10">
            <a:extLst>
              <a:ext uri="{FF2B5EF4-FFF2-40B4-BE49-F238E27FC236}">
                <a16:creationId xmlns:a16="http://schemas.microsoft.com/office/drawing/2014/main" id="{05121D7B-5F0E-FADB-1696-E6B289976F75}"/>
              </a:ext>
            </a:extLst>
          </p:cNvPr>
          <p:cNvGrpSpPr/>
          <p:nvPr/>
        </p:nvGrpSpPr>
        <p:grpSpPr>
          <a:xfrm>
            <a:off x="8633008" y="336801"/>
            <a:ext cx="2669991" cy="2853257"/>
            <a:chOff x="8633011" y="57257"/>
            <a:chExt cx="3024501" cy="3199423"/>
          </a:xfrm>
        </p:grpSpPr>
        <p:sp>
          <p:nvSpPr>
            <p:cNvPr id="7" name="Rectangle: Rounded Corners 6">
              <a:extLst>
                <a:ext uri="{FF2B5EF4-FFF2-40B4-BE49-F238E27FC236}">
                  <a16:creationId xmlns:a16="http://schemas.microsoft.com/office/drawing/2014/main" id="{FEE5D08C-AAEE-4524-3676-F9575BD639A0}"/>
                </a:ext>
              </a:extLst>
            </p:cNvPr>
            <p:cNvSpPr/>
            <p:nvPr/>
          </p:nvSpPr>
          <p:spPr>
            <a:xfrm>
              <a:off x="8633011" y="57257"/>
              <a:ext cx="3024501" cy="3199423"/>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000" i="1" dirty="0"/>
            </a:p>
            <a:p>
              <a:pPr algn="ctr"/>
              <a:endParaRPr lang="en-GB" sz="2000" i="1" dirty="0"/>
            </a:p>
            <a:p>
              <a:pPr algn="ctr"/>
              <a:r>
                <a:rPr lang="en-GB" sz="2000" i="1" dirty="0"/>
                <a:t>Tip #1</a:t>
              </a:r>
            </a:p>
            <a:p>
              <a:pPr algn="ctr"/>
              <a:r>
                <a:rPr lang="en-GB" sz="2000" i="1" dirty="0"/>
                <a:t>A </a:t>
              </a:r>
              <a:r>
                <a:rPr lang="en-GB" sz="2000" b="1" i="1" dirty="0"/>
                <a:t>3 or 4-star </a:t>
              </a:r>
              <a:r>
                <a:rPr lang="en-GB" sz="2000" i="1" dirty="0"/>
                <a:t>rated showerhead could save you hundreds of dollars a year on water bills</a:t>
              </a:r>
              <a:endParaRPr lang="en-AU" sz="2000" i="1" dirty="0"/>
            </a:p>
          </p:txBody>
        </p:sp>
        <p:pic>
          <p:nvPicPr>
            <p:cNvPr id="9" name="Graphic 8" descr="Lightbulb with solid fill">
              <a:extLst>
                <a:ext uri="{FF2B5EF4-FFF2-40B4-BE49-F238E27FC236}">
                  <a16:creationId xmlns:a16="http://schemas.microsoft.com/office/drawing/2014/main" id="{5408E20F-96F0-3376-995E-A2D7FD8ECE6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731522" y="202958"/>
              <a:ext cx="827478" cy="827478"/>
            </a:xfrm>
            <a:prstGeom prst="rect">
              <a:avLst/>
            </a:prstGeom>
          </p:spPr>
        </p:pic>
      </p:grpSp>
      <p:sp>
        <p:nvSpPr>
          <p:cNvPr id="13" name="Slide Number Placeholder 12">
            <a:extLst>
              <a:ext uri="{FF2B5EF4-FFF2-40B4-BE49-F238E27FC236}">
                <a16:creationId xmlns:a16="http://schemas.microsoft.com/office/drawing/2014/main" id="{76BC88B4-6890-F97A-959F-B49D6FBC524A}"/>
              </a:ext>
            </a:extLst>
          </p:cNvPr>
          <p:cNvSpPr>
            <a:spLocks noGrp="1"/>
          </p:cNvSpPr>
          <p:nvPr>
            <p:ph type="sldNum" sz="quarter" idx="4"/>
          </p:nvPr>
        </p:nvSpPr>
        <p:spPr/>
        <p:txBody>
          <a:bodyPr/>
          <a:lstStyle/>
          <a:p>
            <a:fld id="{DF28FB93-0A08-4E7D-8E63-9EFA29F1E093}" type="slidenum">
              <a:rPr lang="en-US" smtClean="0"/>
              <a:pPr/>
              <a:t>21</a:t>
            </a:fld>
            <a:endParaRPr lang="en-US"/>
          </a:p>
        </p:txBody>
      </p:sp>
    </p:spTree>
    <p:extLst>
      <p:ext uri="{BB962C8B-B14F-4D97-AF65-F5344CB8AC3E}">
        <p14:creationId xmlns:p14="http://schemas.microsoft.com/office/powerpoint/2010/main" val="31113871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9E988-F505-CB60-116E-8E0FC5410779}"/>
              </a:ext>
            </a:extLst>
          </p:cNvPr>
          <p:cNvSpPr>
            <a:spLocks noGrp="1"/>
          </p:cNvSpPr>
          <p:nvPr>
            <p:ph type="title"/>
          </p:nvPr>
        </p:nvSpPr>
        <p:spPr/>
        <p:txBody>
          <a:bodyPr>
            <a:noAutofit/>
          </a:bodyPr>
          <a:lstStyle/>
          <a:p>
            <a:r>
              <a:rPr lang="en-AU" sz="4000" dirty="0"/>
              <a:t>4. Using lights in your home </a:t>
            </a:r>
          </a:p>
        </p:txBody>
      </p:sp>
      <p:sp>
        <p:nvSpPr>
          <p:cNvPr id="3" name="Content Placeholder 2">
            <a:extLst>
              <a:ext uri="{FF2B5EF4-FFF2-40B4-BE49-F238E27FC236}">
                <a16:creationId xmlns:a16="http://schemas.microsoft.com/office/drawing/2014/main" id="{35B89315-BD8C-502E-1A25-B640A9A36BA3}"/>
              </a:ext>
            </a:extLst>
          </p:cNvPr>
          <p:cNvSpPr>
            <a:spLocks noGrp="1"/>
          </p:cNvSpPr>
          <p:nvPr>
            <p:ph idx="1"/>
          </p:nvPr>
        </p:nvSpPr>
        <p:spPr>
          <a:xfrm>
            <a:off x="385875" y="1289538"/>
            <a:ext cx="11420250" cy="4867022"/>
          </a:xfrm>
        </p:spPr>
        <p:txBody>
          <a:bodyPr/>
          <a:lstStyle/>
          <a:p>
            <a:r>
              <a:rPr lang="en-GB" sz="2200" dirty="0"/>
              <a:t>Lighting can be around </a:t>
            </a:r>
            <a:r>
              <a:rPr lang="en-GB" sz="2200" b="1" dirty="0"/>
              <a:t>5% of your household energy use</a:t>
            </a:r>
          </a:p>
          <a:p>
            <a:r>
              <a:rPr lang="en-GB" sz="2200" dirty="0"/>
              <a:t>Energy efficient light globes give the most light for the electricity used</a:t>
            </a:r>
          </a:p>
          <a:p>
            <a:r>
              <a:rPr lang="en-GB" sz="2200" dirty="0"/>
              <a:t>They also produce little heat</a:t>
            </a:r>
          </a:p>
          <a:p>
            <a:r>
              <a:rPr lang="en-GB" sz="2200" dirty="0"/>
              <a:t>Use the lowest wattage you can for the space.</a:t>
            </a:r>
          </a:p>
          <a:p>
            <a:endParaRPr lang="en-AU" dirty="0"/>
          </a:p>
        </p:txBody>
      </p:sp>
      <p:grpSp>
        <p:nvGrpSpPr>
          <p:cNvPr id="8" name="Group 7">
            <a:extLst>
              <a:ext uri="{FF2B5EF4-FFF2-40B4-BE49-F238E27FC236}">
                <a16:creationId xmlns:a16="http://schemas.microsoft.com/office/drawing/2014/main" id="{8630D4FB-AC7E-2F41-DC19-4360D8E7F0E8}"/>
              </a:ext>
            </a:extLst>
          </p:cNvPr>
          <p:cNvGrpSpPr/>
          <p:nvPr/>
        </p:nvGrpSpPr>
        <p:grpSpPr>
          <a:xfrm>
            <a:off x="8338581" y="3320207"/>
            <a:ext cx="3467848" cy="2621729"/>
            <a:chOff x="8338277" y="3491722"/>
            <a:chExt cx="3467848" cy="2621729"/>
          </a:xfrm>
        </p:grpSpPr>
        <p:sp>
          <p:nvSpPr>
            <p:cNvPr id="5" name="Rectangle: Rounded Corners 4">
              <a:extLst>
                <a:ext uri="{FF2B5EF4-FFF2-40B4-BE49-F238E27FC236}">
                  <a16:creationId xmlns:a16="http://schemas.microsoft.com/office/drawing/2014/main" id="{82245EC4-543F-17FE-8E09-0FF2CD1D0016}"/>
                </a:ext>
              </a:extLst>
            </p:cNvPr>
            <p:cNvSpPr/>
            <p:nvPr/>
          </p:nvSpPr>
          <p:spPr>
            <a:xfrm>
              <a:off x="8338277" y="3491722"/>
              <a:ext cx="3467848" cy="2621729"/>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000" i="1">
                <a:solidFill>
                  <a:schemeClr val="bg2"/>
                </a:solidFill>
              </a:endParaRPr>
            </a:p>
            <a:p>
              <a:pPr algn="ctr"/>
              <a:endParaRPr lang="en-GB" sz="2000" i="1">
                <a:solidFill>
                  <a:schemeClr val="bg2"/>
                </a:solidFill>
              </a:endParaRPr>
            </a:p>
            <a:p>
              <a:pPr algn="ctr"/>
              <a:r>
                <a:rPr lang="en-GB" sz="2000" i="1">
                  <a:solidFill>
                    <a:schemeClr val="bg2"/>
                  </a:solidFill>
                </a:rPr>
                <a:t>Tip: </a:t>
              </a:r>
              <a:r>
                <a:rPr lang="en-US" sz="2000" i="1">
                  <a:solidFill>
                    <a:schemeClr val="bg2"/>
                  </a:solidFill>
                </a:rPr>
                <a:t>LEDs use around </a:t>
              </a:r>
              <a:r>
                <a:rPr lang="en-US" sz="2000" b="1" i="1">
                  <a:solidFill>
                    <a:schemeClr val="bg2"/>
                  </a:solidFill>
                </a:rPr>
                <a:t>85% less energy </a:t>
              </a:r>
              <a:r>
                <a:rPr lang="en-US" sz="2000" i="1">
                  <a:solidFill>
                    <a:schemeClr val="bg2"/>
                  </a:solidFill>
                </a:rPr>
                <a:t>than old-style bulbs and last longer</a:t>
              </a:r>
              <a:endParaRPr lang="en-AU" sz="2000" i="1">
                <a:solidFill>
                  <a:schemeClr val="bg2"/>
                </a:solidFill>
              </a:endParaRPr>
            </a:p>
          </p:txBody>
        </p:sp>
        <p:pic>
          <p:nvPicPr>
            <p:cNvPr id="7" name="Graphic 6" descr="Lightbulb with solid fill">
              <a:extLst>
                <a:ext uri="{FF2B5EF4-FFF2-40B4-BE49-F238E27FC236}">
                  <a16:creationId xmlns:a16="http://schemas.microsoft.com/office/drawing/2014/main" id="{E1F72C06-0A5F-2216-BC6A-5B00E26C23B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658462" y="3679274"/>
              <a:ext cx="827478" cy="827478"/>
            </a:xfrm>
            <a:prstGeom prst="rect">
              <a:avLst/>
            </a:prstGeom>
          </p:spPr>
        </p:pic>
      </p:grpSp>
      <p:sp>
        <p:nvSpPr>
          <p:cNvPr id="9" name="Slide Number Placeholder 8">
            <a:extLst>
              <a:ext uri="{FF2B5EF4-FFF2-40B4-BE49-F238E27FC236}">
                <a16:creationId xmlns:a16="http://schemas.microsoft.com/office/drawing/2014/main" id="{0B65940F-FE9C-F232-4D72-80F95ED0FAA9}"/>
              </a:ext>
            </a:extLst>
          </p:cNvPr>
          <p:cNvSpPr>
            <a:spLocks noGrp="1"/>
          </p:cNvSpPr>
          <p:nvPr>
            <p:ph type="sldNum" sz="quarter" idx="4"/>
          </p:nvPr>
        </p:nvSpPr>
        <p:spPr/>
        <p:txBody>
          <a:bodyPr/>
          <a:lstStyle/>
          <a:p>
            <a:fld id="{DF28FB93-0A08-4E7D-8E63-9EFA29F1E093}" type="slidenum">
              <a:rPr lang="en-US" smtClean="0"/>
              <a:pPr/>
              <a:t>22</a:t>
            </a:fld>
            <a:endParaRPr lang="en-US"/>
          </a:p>
        </p:txBody>
      </p:sp>
      <p:pic>
        <p:nvPicPr>
          <p:cNvPr id="6" name="Picture 5">
            <a:extLst>
              <a:ext uri="{FF2B5EF4-FFF2-40B4-BE49-F238E27FC236}">
                <a16:creationId xmlns:a16="http://schemas.microsoft.com/office/drawing/2014/main" id="{F3AF94DE-E9E4-D3AE-1966-13AE8684EC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9107" y="3019437"/>
            <a:ext cx="6868973" cy="3223267"/>
          </a:xfrm>
          <a:prstGeom prst="rect">
            <a:avLst/>
          </a:prstGeom>
        </p:spPr>
      </p:pic>
    </p:spTree>
    <p:extLst>
      <p:ext uri="{BB962C8B-B14F-4D97-AF65-F5344CB8AC3E}">
        <p14:creationId xmlns:p14="http://schemas.microsoft.com/office/powerpoint/2010/main" val="13530804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E97723-5DC1-4D52-7E8C-07571EC92F52}"/>
            </a:ext>
          </a:extLst>
        </p:cNvPr>
        <p:cNvGrpSpPr/>
        <p:nvPr/>
      </p:nvGrpSpPr>
      <p:grpSpPr>
        <a:xfrm>
          <a:off x="0" y="0"/>
          <a:ext cx="0" cy="0"/>
          <a:chOff x="0" y="0"/>
          <a:chExt cx="0" cy="0"/>
        </a:xfrm>
      </p:grpSpPr>
      <p:sp>
        <p:nvSpPr>
          <p:cNvPr id="19" name="Rectangle: Rounded Corners 18">
            <a:extLst>
              <a:ext uri="{FF2B5EF4-FFF2-40B4-BE49-F238E27FC236}">
                <a16:creationId xmlns:a16="http://schemas.microsoft.com/office/drawing/2014/main" id="{46640AEE-C1D9-FEE1-E67F-085C6A275196}"/>
              </a:ext>
            </a:extLst>
          </p:cNvPr>
          <p:cNvSpPr/>
          <p:nvPr/>
        </p:nvSpPr>
        <p:spPr>
          <a:xfrm>
            <a:off x="275702" y="6387811"/>
            <a:ext cx="11570004" cy="221174"/>
          </a:xfrm>
          <a:prstGeom prst="roundRect">
            <a:avLst/>
          </a:prstGeom>
          <a:gradFill flip="none" rotWithShape="1">
            <a:gsLst>
              <a:gs pos="22000">
                <a:srgbClr val="FF4F4F"/>
              </a:gs>
              <a:gs pos="55000">
                <a:srgbClr val="FAA61A"/>
              </a:gs>
              <a:gs pos="70000">
                <a:schemeClr val="accent1">
                  <a:lumMod val="25000"/>
                  <a:lumOff val="75000"/>
                </a:schemeClr>
              </a:gs>
              <a:gs pos="100000">
                <a:srgbClr val="A3E7FF"/>
              </a:gs>
            </a:gsLst>
            <a:lin ang="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35166EF6-D3A1-3ED8-F537-F9F19284C45C}"/>
              </a:ext>
            </a:extLst>
          </p:cNvPr>
          <p:cNvSpPr>
            <a:spLocks noGrp="1"/>
          </p:cNvSpPr>
          <p:nvPr>
            <p:ph type="title"/>
          </p:nvPr>
        </p:nvSpPr>
        <p:spPr>
          <a:xfrm>
            <a:off x="252556" y="397162"/>
            <a:ext cx="9651039" cy="766506"/>
          </a:xfrm>
        </p:spPr>
        <p:txBody>
          <a:bodyPr>
            <a:noAutofit/>
          </a:bodyPr>
          <a:lstStyle/>
          <a:p>
            <a:r>
              <a:rPr lang="en-AU" sz="4000"/>
              <a:t>4. RECAP – Check your temperatures</a:t>
            </a:r>
          </a:p>
        </p:txBody>
      </p:sp>
      <p:sp>
        <p:nvSpPr>
          <p:cNvPr id="6" name="Content Placeholder 2">
            <a:extLst>
              <a:ext uri="{FF2B5EF4-FFF2-40B4-BE49-F238E27FC236}">
                <a16:creationId xmlns:a16="http://schemas.microsoft.com/office/drawing/2014/main" id="{1BC52338-24FB-2502-7F79-723E0AC217B8}"/>
              </a:ext>
            </a:extLst>
          </p:cNvPr>
          <p:cNvSpPr>
            <a:spLocks noGrp="1"/>
          </p:cNvSpPr>
          <p:nvPr>
            <p:ph idx="1"/>
          </p:nvPr>
        </p:nvSpPr>
        <p:spPr>
          <a:xfrm>
            <a:off x="3053608" y="1361780"/>
            <a:ext cx="6014192" cy="1154751"/>
          </a:xfrm>
        </p:spPr>
        <p:txBody>
          <a:bodyPr anchor="t">
            <a:noAutofit/>
          </a:bodyPr>
          <a:lstStyle/>
          <a:p>
            <a:pPr marL="0" indent="0">
              <a:lnSpc>
                <a:spcPct val="100000"/>
              </a:lnSpc>
              <a:spcBef>
                <a:spcPts val="0"/>
              </a:spcBef>
              <a:buNone/>
            </a:pPr>
            <a:r>
              <a:rPr lang="en-AU" sz="2200" dirty="0"/>
              <a:t>Your </a:t>
            </a:r>
            <a:r>
              <a:rPr lang="en-AU" sz="2200" b="1" dirty="0"/>
              <a:t>storage</a:t>
            </a:r>
            <a:r>
              <a:rPr lang="en-AU" sz="2200" dirty="0"/>
              <a:t> hot water system… </a:t>
            </a:r>
            <a:r>
              <a:rPr lang="en-AU" sz="3000" b="1" dirty="0">
                <a:solidFill>
                  <a:srgbClr val="FA780A"/>
                </a:solidFill>
              </a:rPr>
              <a:t>60c +</a:t>
            </a:r>
          </a:p>
          <a:p>
            <a:pPr marL="0" indent="0">
              <a:lnSpc>
                <a:spcPct val="100000"/>
              </a:lnSpc>
              <a:buNone/>
            </a:pPr>
            <a:r>
              <a:rPr lang="en-AU" sz="2200" dirty="0"/>
              <a:t>Your </a:t>
            </a:r>
            <a:r>
              <a:rPr lang="en-AU" sz="2200" b="1" dirty="0"/>
              <a:t>instant gas </a:t>
            </a:r>
            <a:r>
              <a:rPr lang="en-AU" sz="2200" dirty="0"/>
              <a:t>hot water system… </a:t>
            </a:r>
            <a:r>
              <a:rPr lang="en-AU" sz="3000" b="1" dirty="0">
                <a:solidFill>
                  <a:srgbClr val="FA780A"/>
                </a:solidFill>
              </a:rPr>
              <a:t>50c</a:t>
            </a:r>
            <a:endParaRPr lang="en-AU" b="1" dirty="0">
              <a:solidFill>
                <a:srgbClr val="FFC000"/>
              </a:solidFill>
            </a:endParaRPr>
          </a:p>
        </p:txBody>
      </p:sp>
      <p:sp>
        <p:nvSpPr>
          <p:cNvPr id="9" name="Content Placeholder 2">
            <a:extLst>
              <a:ext uri="{FF2B5EF4-FFF2-40B4-BE49-F238E27FC236}">
                <a16:creationId xmlns:a16="http://schemas.microsoft.com/office/drawing/2014/main" id="{1B04AD58-D6C8-B1EF-8850-07E90C8E8096}"/>
              </a:ext>
            </a:extLst>
          </p:cNvPr>
          <p:cNvSpPr txBox="1">
            <a:spLocks/>
          </p:cNvSpPr>
          <p:nvPr/>
        </p:nvSpPr>
        <p:spPr>
          <a:xfrm>
            <a:off x="3037358" y="5057581"/>
            <a:ext cx="3651992" cy="602456"/>
          </a:xfrm>
          <a:prstGeom prst="rect">
            <a:avLst/>
          </a:prstGeom>
        </p:spPr>
        <p:txBody>
          <a:bodyPr vert="horz" lIns="0" tIns="45720" rIns="91440" bIns="45720" rtlCol="0" anchor="ctr" anchorCtr="0">
            <a:no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buFont typeface="Wingdings 2" pitchFamily="18" charset="2"/>
              <a:buNone/>
            </a:pPr>
            <a:r>
              <a:rPr lang="en-AU" sz="2200">
                <a:solidFill>
                  <a:schemeClr val="tx1"/>
                </a:solidFill>
              </a:rPr>
              <a:t>Your </a:t>
            </a:r>
            <a:r>
              <a:rPr lang="en-AU" sz="2200" b="1">
                <a:solidFill>
                  <a:schemeClr val="tx1"/>
                </a:solidFill>
              </a:rPr>
              <a:t>washing machine…</a:t>
            </a:r>
            <a:endParaRPr lang="en-AU" sz="2200">
              <a:solidFill>
                <a:schemeClr val="tx1"/>
              </a:solidFill>
            </a:endParaRPr>
          </a:p>
        </p:txBody>
      </p:sp>
      <p:sp>
        <p:nvSpPr>
          <p:cNvPr id="13" name="Content Placeholder 2">
            <a:extLst>
              <a:ext uri="{FF2B5EF4-FFF2-40B4-BE49-F238E27FC236}">
                <a16:creationId xmlns:a16="http://schemas.microsoft.com/office/drawing/2014/main" id="{E840DFFD-13BA-E39A-533A-5AA14353C512}"/>
              </a:ext>
            </a:extLst>
          </p:cNvPr>
          <p:cNvSpPr txBox="1">
            <a:spLocks/>
          </p:cNvSpPr>
          <p:nvPr/>
        </p:nvSpPr>
        <p:spPr>
          <a:xfrm>
            <a:off x="3053608" y="3056783"/>
            <a:ext cx="3733743" cy="1077219"/>
          </a:xfrm>
          <a:prstGeom prst="rect">
            <a:avLst/>
          </a:prstGeom>
        </p:spPr>
        <p:txBody>
          <a:bodyPr vert="horz" lIns="0" tIns="45720" rIns="91440" bIns="45720" rtlCol="0" anchor="ctr" anchorCtr="0">
            <a:no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lnSpc>
                <a:spcPct val="100000"/>
              </a:lnSpc>
              <a:spcBef>
                <a:spcPts val="0"/>
              </a:spcBef>
              <a:buFont typeface="Wingdings 2" pitchFamily="18" charset="2"/>
              <a:buNone/>
            </a:pPr>
            <a:r>
              <a:rPr lang="en-AU" sz="2200" b="1">
                <a:solidFill>
                  <a:schemeClr val="tx1"/>
                </a:solidFill>
              </a:rPr>
              <a:t>Your air conditioner…</a:t>
            </a:r>
            <a:endParaRPr lang="en-AU" sz="4400" b="1">
              <a:solidFill>
                <a:srgbClr val="FFC000"/>
              </a:solidFill>
            </a:endParaRPr>
          </a:p>
        </p:txBody>
      </p:sp>
      <p:pic>
        <p:nvPicPr>
          <p:cNvPr id="3" name="Picture 2">
            <a:extLst>
              <a:ext uri="{FF2B5EF4-FFF2-40B4-BE49-F238E27FC236}">
                <a16:creationId xmlns:a16="http://schemas.microsoft.com/office/drawing/2014/main" id="{3093DF21-53B5-46B1-5BA0-9B372AE0C509}"/>
              </a:ext>
            </a:extLst>
          </p:cNvPr>
          <p:cNvPicPr>
            <a:picLocks noChangeAspect="1"/>
          </p:cNvPicPr>
          <p:nvPr/>
        </p:nvPicPr>
        <p:blipFill>
          <a:blip r:embed="rId3"/>
          <a:stretch>
            <a:fillRect/>
          </a:stretch>
        </p:blipFill>
        <p:spPr>
          <a:xfrm>
            <a:off x="9448808" y="276120"/>
            <a:ext cx="2373752" cy="1477468"/>
          </a:xfrm>
          <a:prstGeom prst="rect">
            <a:avLst/>
          </a:prstGeom>
        </p:spPr>
      </p:pic>
      <p:pic>
        <p:nvPicPr>
          <p:cNvPr id="10" name="Picture 9">
            <a:extLst>
              <a:ext uri="{FF2B5EF4-FFF2-40B4-BE49-F238E27FC236}">
                <a16:creationId xmlns:a16="http://schemas.microsoft.com/office/drawing/2014/main" id="{6A1E88C2-346E-429B-A22A-778175A3896C}"/>
              </a:ext>
            </a:extLst>
          </p:cNvPr>
          <p:cNvPicPr>
            <a:picLocks noChangeAspect="1"/>
          </p:cNvPicPr>
          <p:nvPr/>
        </p:nvPicPr>
        <p:blipFill>
          <a:blip r:embed="rId4">
            <a:extLst>
              <a:ext uri="{28A0092B-C50C-407E-A947-70E740481C1C}">
                <a14:useLocalDpi xmlns:a14="http://schemas.microsoft.com/office/drawing/2010/main" val="0"/>
              </a:ext>
            </a:extLst>
          </a:blip>
          <a:srcRect l="-1332" t="63798" r="81100" b="-2180"/>
          <a:stretch>
            <a:fillRect/>
          </a:stretch>
        </p:blipFill>
        <p:spPr>
          <a:xfrm>
            <a:off x="673064" y="1178491"/>
            <a:ext cx="1529396" cy="1560330"/>
          </a:xfrm>
          <a:prstGeom prst="rect">
            <a:avLst/>
          </a:prstGeom>
        </p:spPr>
      </p:pic>
      <p:pic>
        <p:nvPicPr>
          <p:cNvPr id="15" name="Picture 14">
            <a:extLst>
              <a:ext uri="{FF2B5EF4-FFF2-40B4-BE49-F238E27FC236}">
                <a16:creationId xmlns:a16="http://schemas.microsoft.com/office/drawing/2014/main" id="{79E5D0C3-5D56-0061-FF0E-28538B0AB006}"/>
              </a:ext>
            </a:extLst>
          </p:cNvPr>
          <p:cNvPicPr>
            <a:picLocks noChangeAspect="1"/>
          </p:cNvPicPr>
          <p:nvPr/>
        </p:nvPicPr>
        <p:blipFill>
          <a:blip r:embed="rId4">
            <a:extLst>
              <a:ext uri="{28A0092B-C50C-407E-A947-70E740481C1C}">
                <a14:useLocalDpi xmlns:a14="http://schemas.microsoft.com/office/drawing/2010/main" val="0"/>
              </a:ext>
            </a:extLst>
          </a:blip>
          <a:srcRect l="38051" t="64151" r="44853" b="1"/>
          <a:stretch>
            <a:fillRect/>
          </a:stretch>
        </p:blipFill>
        <p:spPr>
          <a:xfrm>
            <a:off x="673064" y="4554684"/>
            <a:ext cx="1249575" cy="1409117"/>
          </a:xfrm>
          <a:prstGeom prst="rect">
            <a:avLst/>
          </a:prstGeom>
        </p:spPr>
      </p:pic>
      <p:pic>
        <p:nvPicPr>
          <p:cNvPr id="17" name="Picture 16">
            <a:extLst>
              <a:ext uri="{FF2B5EF4-FFF2-40B4-BE49-F238E27FC236}">
                <a16:creationId xmlns:a16="http://schemas.microsoft.com/office/drawing/2014/main" id="{2D31DD17-2545-9C35-F51A-F5B90764843C}"/>
              </a:ext>
            </a:extLst>
          </p:cNvPr>
          <p:cNvPicPr>
            <a:picLocks noChangeAspect="1"/>
          </p:cNvPicPr>
          <p:nvPr/>
        </p:nvPicPr>
        <p:blipFill>
          <a:blip r:embed="rId4">
            <a:extLst>
              <a:ext uri="{28A0092B-C50C-407E-A947-70E740481C1C}">
                <a14:useLocalDpi xmlns:a14="http://schemas.microsoft.com/office/drawing/2010/main" val="0"/>
              </a:ext>
            </a:extLst>
          </a:blip>
          <a:srcRect l="75662" t="68129"/>
          <a:stretch>
            <a:fillRect/>
          </a:stretch>
        </p:blipFill>
        <p:spPr>
          <a:xfrm>
            <a:off x="673064" y="2893031"/>
            <a:ext cx="2000995" cy="1409117"/>
          </a:xfrm>
          <a:prstGeom prst="rect">
            <a:avLst/>
          </a:prstGeom>
        </p:spPr>
      </p:pic>
      <p:cxnSp>
        <p:nvCxnSpPr>
          <p:cNvPr id="21" name="Straight Connector 20">
            <a:extLst>
              <a:ext uri="{FF2B5EF4-FFF2-40B4-BE49-F238E27FC236}">
                <a16:creationId xmlns:a16="http://schemas.microsoft.com/office/drawing/2014/main" id="{EC8E6688-D298-9DFA-2E24-A97EC1CFE8AE}"/>
              </a:ext>
            </a:extLst>
          </p:cNvPr>
          <p:cNvCxnSpPr>
            <a:cxnSpLocks/>
          </p:cNvCxnSpPr>
          <p:nvPr/>
        </p:nvCxnSpPr>
        <p:spPr>
          <a:xfrm>
            <a:off x="673064" y="2723998"/>
            <a:ext cx="1028703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1D5F8BB-A7C8-94D1-8BF1-3AA9F5DAEC02}"/>
              </a:ext>
            </a:extLst>
          </p:cNvPr>
          <p:cNvCxnSpPr>
            <a:cxnSpLocks/>
          </p:cNvCxnSpPr>
          <p:nvPr/>
        </p:nvCxnSpPr>
        <p:spPr>
          <a:xfrm>
            <a:off x="673064" y="4471181"/>
            <a:ext cx="10287036" cy="0"/>
          </a:xfrm>
          <a:prstGeom prst="line">
            <a:avLst/>
          </a:prstGeom>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6DCD07B0-4E09-06F4-E2AB-6361AA4EFD34}"/>
              </a:ext>
            </a:extLst>
          </p:cNvPr>
          <p:cNvSpPr txBox="1"/>
          <p:nvPr/>
        </p:nvSpPr>
        <p:spPr>
          <a:xfrm>
            <a:off x="6787351" y="3053768"/>
            <a:ext cx="3375025" cy="1077218"/>
          </a:xfrm>
          <a:prstGeom prst="rect">
            <a:avLst/>
          </a:prstGeom>
          <a:noFill/>
        </p:spPr>
        <p:txBody>
          <a:bodyPr wrap="square" anchor="ctr" anchorCtr="0">
            <a:spAutoFit/>
          </a:bodyPr>
          <a:lstStyle/>
          <a:p>
            <a:pPr marL="0" indent="0">
              <a:lnSpc>
                <a:spcPct val="100000"/>
              </a:lnSpc>
              <a:spcBef>
                <a:spcPts val="0"/>
              </a:spcBef>
              <a:buFont typeface="Wingdings 2" pitchFamily="18" charset="2"/>
              <a:buNone/>
            </a:pPr>
            <a:r>
              <a:rPr lang="en-AU" sz="3200" b="1">
                <a:solidFill>
                  <a:srgbClr val="FA780A"/>
                </a:solidFill>
              </a:rPr>
              <a:t>24-27C </a:t>
            </a:r>
            <a:r>
              <a:rPr lang="en-AU" sz="2400">
                <a:solidFill>
                  <a:schemeClr val="tx1"/>
                </a:solidFill>
              </a:rPr>
              <a:t>in</a:t>
            </a:r>
            <a:r>
              <a:rPr lang="en-AU" sz="3200" b="1">
                <a:solidFill>
                  <a:srgbClr val="FA780A"/>
                </a:solidFill>
              </a:rPr>
              <a:t> </a:t>
            </a:r>
            <a:r>
              <a:rPr lang="en-AU" sz="2400" b="1">
                <a:solidFill>
                  <a:schemeClr val="tx1"/>
                </a:solidFill>
              </a:rPr>
              <a:t>summer </a:t>
            </a:r>
          </a:p>
          <a:p>
            <a:pPr marL="0" indent="0">
              <a:lnSpc>
                <a:spcPct val="100000"/>
              </a:lnSpc>
              <a:spcBef>
                <a:spcPts val="0"/>
              </a:spcBef>
              <a:buFont typeface="Wingdings 2" pitchFamily="18" charset="2"/>
              <a:buNone/>
            </a:pPr>
            <a:r>
              <a:rPr lang="en-AU" sz="3200" b="1">
                <a:solidFill>
                  <a:schemeClr val="tx2"/>
                </a:solidFill>
              </a:rPr>
              <a:t>18-21</a:t>
            </a:r>
            <a:r>
              <a:rPr lang="en-AU" sz="3200" b="1">
                <a:solidFill>
                  <a:srgbClr val="FA780A"/>
                </a:solidFill>
              </a:rPr>
              <a:t> </a:t>
            </a:r>
            <a:r>
              <a:rPr lang="en-AU" sz="2400">
                <a:solidFill>
                  <a:schemeClr val="tx1"/>
                </a:solidFill>
              </a:rPr>
              <a:t>in</a:t>
            </a:r>
            <a:r>
              <a:rPr lang="en-AU" sz="2400" b="1">
                <a:solidFill>
                  <a:schemeClr val="tx1"/>
                </a:solidFill>
              </a:rPr>
              <a:t> winter</a:t>
            </a:r>
            <a:endParaRPr lang="en-AU" sz="4400" b="1">
              <a:solidFill>
                <a:srgbClr val="FFC000"/>
              </a:solidFill>
            </a:endParaRPr>
          </a:p>
        </p:txBody>
      </p:sp>
      <p:sp>
        <p:nvSpPr>
          <p:cNvPr id="36" name="TextBox 35">
            <a:extLst>
              <a:ext uri="{FF2B5EF4-FFF2-40B4-BE49-F238E27FC236}">
                <a16:creationId xmlns:a16="http://schemas.microsoft.com/office/drawing/2014/main" id="{F2CB5E85-AB64-6022-6D84-88B13D4A616F}"/>
              </a:ext>
            </a:extLst>
          </p:cNvPr>
          <p:cNvSpPr txBox="1"/>
          <p:nvPr/>
        </p:nvSpPr>
        <p:spPr>
          <a:xfrm>
            <a:off x="6787351" y="4943310"/>
            <a:ext cx="2790825" cy="830997"/>
          </a:xfrm>
          <a:prstGeom prst="rect">
            <a:avLst/>
          </a:prstGeom>
          <a:noFill/>
        </p:spPr>
        <p:txBody>
          <a:bodyPr wrap="square" anchor="ctr" anchorCtr="0">
            <a:spAutoFit/>
          </a:bodyPr>
          <a:lstStyle/>
          <a:p>
            <a:pPr marL="0" indent="0">
              <a:buFont typeface="Wingdings 2" pitchFamily="18" charset="2"/>
              <a:buNone/>
            </a:pPr>
            <a:r>
              <a:rPr lang="en-AU" sz="2400">
                <a:solidFill>
                  <a:schemeClr val="tx1"/>
                </a:solidFill>
              </a:rPr>
              <a:t>Use </a:t>
            </a:r>
            <a:r>
              <a:rPr lang="en-AU" sz="2400" b="1">
                <a:solidFill>
                  <a:schemeClr val="tx2"/>
                </a:solidFill>
              </a:rPr>
              <a:t>cold water</a:t>
            </a:r>
            <a:r>
              <a:rPr lang="en-AU" sz="2400">
                <a:solidFill>
                  <a:schemeClr val="tx2"/>
                </a:solidFill>
              </a:rPr>
              <a:t> </a:t>
            </a:r>
            <a:r>
              <a:rPr lang="en-AU" sz="2400">
                <a:solidFill>
                  <a:schemeClr val="tx1"/>
                </a:solidFill>
              </a:rPr>
              <a:t>instead of hot water</a:t>
            </a:r>
          </a:p>
        </p:txBody>
      </p:sp>
      <p:sp>
        <p:nvSpPr>
          <p:cNvPr id="43" name="Slide Number Placeholder 42">
            <a:extLst>
              <a:ext uri="{FF2B5EF4-FFF2-40B4-BE49-F238E27FC236}">
                <a16:creationId xmlns:a16="http://schemas.microsoft.com/office/drawing/2014/main" id="{40B84E04-70F0-DDDE-1666-78350CF15CCA}"/>
              </a:ext>
            </a:extLst>
          </p:cNvPr>
          <p:cNvSpPr>
            <a:spLocks noGrp="1"/>
          </p:cNvSpPr>
          <p:nvPr>
            <p:ph type="sldNum" sz="quarter" idx="4"/>
          </p:nvPr>
        </p:nvSpPr>
        <p:spPr/>
        <p:txBody>
          <a:bodyPr/>
          <a:lstStyle/>
          <a:p>
            <a:fld id="{DF28FB93-0A08-4E7D-8E63-9EFA29F1E093}" type="slidenum">
              <a:rPr lang="en-US" smtClean="0"/>
              <a:pPr/>
              <a:t>23</a:t>
            </a:fld>
            <a:endParaRPr lang="en-US"/>
          </a:p>
        </p:txBody>
      </p:sp>
    </p:spTree>
    <p:extLst>
      <p:ext uri="{BB962C8B-B14F-4D97-AF65-F5344CB8AC3E}">
        <p14:creationId xmlns:p14="http://schemas.microsoft.com/office/powerpoint/2010/main" val="39943206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AA61A"/>
        </a:solidFill>
        <a:effectLst/>
      </p:bgPr>
    </p:bg>
    <p:spTree>
      <p:nvGrpSpPr>
        <p:cNvPr id="1" name="">
          <a:extLst>
            <a:ext uri="{FF2B5EF4-FFF2-40B4-BE49-F238E27FC236}">
              <a16:creationId xmlns:a16="http://schemas.microsoft.com/office/drawing/2014/main" id="{E9CABCCB-5808-5882-6117-D9D566ED99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A19795-5EBE-F6C6-4B20-8AFC001C7F8E}"/>
              </a:ext>
            </a:extLst>
          </p:cNvPr>
          <p:cNvSpPr>
            <a:spLocks noGrp="1"/>
          </p:cNvSpPr>
          <p:nvPr>
            <p:ph type="title"/>
          </p:nvPr>
        </p:nvSpPr>
        <p:spPr>
          <a:xfrm>
            <a:off x="385571" y="2614600"/>
            <a:ext cx="11420858" cy="814400"/>
          </a:xfrm>
        </p:spPr>
        <p:txBody>
          <a:bodyPr>
            <a:noAutofit/>
          </a:bodyPr>
          <a:lstStyle/>
          <a:p>
            <a:pPr>
              <a:lnSpc>
                <a:spcPct val="100000"/>
              </a:lnSpc>
            </a:pPr>
            <a:r>
              <a:rPr lang="en-GB" sz="5400">
                <a:solidFill>
                  <a:schemeClr val="bg2"/>
                </a:solidFill>
              </a:rPr>
              <a:t>5 – Using and buying energy efficient appliances</a:t>
            </a:r>
            <a:endParaRPr lang="en-AU" sz="5400">
              <a:solidFill>
                <a:schemeClr val="bg2"/>
              </a:solidFill>
            </a:endParaRPr>
          </a:p>
        </p:txBody>
      </p:sp>
      <p:sp>
        <p:nvSpPr>
          <p:cNvPr id="4" name="Slide Number Placeholder 3">
            <a:extLst>
              <a:ext uri="{FF2B5EF4-FFF2-40B4-BE49-F238E27FC236}">
                <a16:creationId xmlns:a16="http://schemas.microsoft.com/office/drawing/2014/main" id="{4211C201-8678-C5B2-A972-980B538C87FA}"/>
              </a:ext>
            </a:extLst>
          </p:cNvPr>
          <p:cNvSpPr>
            <a:spLocks noGrp="1"/>
          </p:cNvSpPr>
          <p:nvPr>
            <p:ph type="sldNum" sz="quarter" idx="4"/>
          </p:nvPr>
        </p:nvSpPr>
        <p:spPr/>
        <p:txBody>
          <a:bodyPr/>
          <a:lstStyle/>
          <a:p>
            <a:fld id="{DF28FB93-0A08-4E7D-8E63-9EFA29F1E093}" type="slidenum">
              <a:rPr lang="en-US" smtClean="0"/>
              <a:pPr/>
              <a:t>24</a:t>
            </a:fld>
            <a:endParaRPr lang="en-US"/>
          </a:p>
        </p:txBody>
      </p:sp>
    </p:spTree>
    <p:extLst>
      <p:ext uri="{BB962C8B-B14F-4D97-AF65-F5344CB8AC3E}">
        <p14:creationId xmlns:p14="http://schemas.microsoft.com/office/powerpoint/2010/main" val="33175457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79C67DE0-D210-D84A-A85E-ECE6D21FCE5E}"/>
              </a:ext>
            </a:extLst>
          </p:cNvPr>
          <p:cNvSpPr txBox="1">
            <a:spLocks/>
          </p:cNvSpPr>
          <p:nvPr/>
        </p:nvSpPr>
        <p:spPr>
          <a:xfrm>
            <a:off x="409438" y="1254488"/>
            <a:ext cx="6346962" cy="5454138"/>
          </a:xfrm>
          <a:prstGeom prst="rect">
            <a:avLst/>
          </a:prstGeom>
          <a:noFill/>
        </p:spPr>
        <p:txBody>
          <a:bodyPr vert="horz" lIns="0" tIns="0" rIns="0" bIns="0" rtlCol="0" anchor="t">
            <a:normAutofit/>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sz="3200" kern="1200">
                <a:solidFill>
                  <a:schemeClr val="tx1"/>
                </a:solidFill>
                <a:latin typeface="+mn-lt"/>
                <a:ea typeface="+mn-ea"/>
                <a:cs typeface="+mn-cs"/>
              </a:defRPr>
            </a:lvl1pPr>
            <a:lvl2pPr marL="457200" marR="0" indent="0" algn="l" defTabSz="685800" rtl="0" eaLnBrk="1" fontAlgn="auto" latinLnBrk="0" hangingPunct="1">
              <a:lnSpc>
                <a:spcPct val="90000"/>
              </a:lnSpc>
              <a:spcBef>
                <a:spcPts val="375"/>
              </a:spcBef>
              <a:spcAft>
                <a:spcPts val="0"/>
              </a:spcAft>
              <a:buClrTx/>
              <a:buSzTx/>
              <a:buFont typeface="Calibri" panose="020F0502020204030204" pitchFamily="34" charset="0"/>
              <a:buNone/>
              <a:tabLst/>
              <a:defRPr sz="2800" kern="1200">
                <a:solidFill>
                  <a:schemeClr val="tx1"/>
                </a:solidFill>
                <a:latin typeface="+mn-lt"/>
                <a:ea typeface="+mn-ea"/>
                <a:cs typeface="+mn-cs"/>
              </a:defRPr>
            </a:lvl2pPr>
            <a:lvl3pPr marL="914400" marR="0" indent="0" algn="l" defTabSz="685800" rtl="0" eaLnBrk="1" fontAlgn="auto" latinLnBrk="0" hangingPunct="1">
              <a:lnSpc>
                <a:spcPct val="90000"/>
              </a:lnSpc>
              <a:spcBef>
                <a:spcPts val="375"/>
              </a:spcBef>
              <a:spcAft>
                <a:spcPts val="0"/>
              </a:spcAft>
              <a:buClrTx/>
              <a:buSzTx/>
              <a:buFont typeface="Arial" panose="020B0604020202020204" pitchFamily="34" charset="0"/>
              <a:buNone/>
              <a:tabLst/>
              <a:defRPr sz="2400" kern="1200">
                <a:solidFill>
                  <a:schemeClr val="tx1"/>
                </a:solidFill>
                <a:latin typeface="+mn-lt"/>
                <a:ea typeface="+mn-ea"/>
                <a:cs typeface="+mn-cs"/>
              </a:defRPr>
            </a:lvl3pPr>
            <a:lvl4pPr marL="1371600" marR="0" indent="0" algn="l" defTabSz="685800" rtl="0" eaLnBrk="1" fontAlgn="auto" latinLnBrk="0" hangingPunct="1">
              <a:lnSpc>
                <a:spcPct val="90000"/>
              </a:lnSpc>
              <a:spcBef>
                <a:spcPts val="375"/>
              </a:spcBef>
              <a:spcAft>
                <a:spcPts val="0"/>
              </a:spcAft>
              <a:buClrTx/>
              <a:buSzTx/>
              <a:buFont typeface="Calibri" panose="020F0502020204030204" pitchFamily="34" charset="0"/>
              <a:buNone/>
              <a:tabLst/>
              <a:defRPr sz="2000" kern="1200">
                <a:solidFill>
                  <a:schemeClr val="tx1"/>
                </a:solidFill>
                <a:latin typeface="+mn-lt"/>
                <a:ea typeface="+mn-ea"/>
                <a:cs typeface="+mn-cs"/>
              </a:defRPr>
            </a:lvl4pPr>
            <a:lvl5pPr marL="1828800" marR="0" indent="0" algn="l" defTabSz="685800" rtl="0" eaLnBrk="1" fontAlgn="auto" latinLnBrk="0" hangingPunct="1">
              <a:lnSpc>
                <a:spcPct val="90000"/>
              </a:lnSpc>
              <a:spcBef>
                <a:spcPts val="375"/>
              </a:spcBef>
              <a:spcAft>
                <a:spcPts val="0"/>
              </a:spcAft>
              <a:buClrTx/>
              <a:buSzTx/>
              <a:buFont typeface="Arial" panose="020B0604020202020204" pitchFamily="34" charset="0"/>
              <a:buNone/>
              <a:tabLst/>
              <a:defRPr sz="20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9pPr>
          </a:lstStyle>
          <a:p>
            <a:pPr fontAlgn="base"/>
            <a:r>
              <a:rPr lang="en-GB" sz="2400" b="1" dirty="0"/>
              <a:t>Appliances use approx. </a:t>
            </a:r>
            <a:r>
              <a:rPr lang="en-GB" sz="2400" b="1" dirty="0">
                <a:solidFill>
                  <a:schemeClr val="tx2"/>
                </a:solidFill>
              </a:rPr>
              <a:t>30% </a:t>
            </a:r>
            <a:r>
              <a:rPr lang="en-GB" sz="2400" b="1" dirty="0"/>
              <a:t>of household energy</a:t>
            </a:r>
            <a:endParaRPr lang="en-GB" sz="2400" dirty="0"/>
          </a:p>
          <a:p>
            <a:pPr marL="457200" indent="-457200" fontAlgn="base">
              <a:buFont typeface="Arial" panose="020B0604020202020204" pitchFamily="34" charset="0"/>
              <a:buChar char="•"/>
            </a:pPr>
            <a:endParaRPr lang="en-GB" sz="2400" dirty="0"/>
          </a:p>
          <a:p>
            <a:pPr marL="457200" indent="-457200" fontAlgn="base">
              <a:buFont typeface="Arial" panose="020B0604020202020204" pitchFamily="34" charset="0"/>
              <a:buChar char="•"/>
            </a:pPr>
            <a:r>
              <a:rPr lang="en-GB" sz="2200" dirty="0"/>
              <a:t>Standby power can be up to 3% of household use</a:t>
            </a:r>
          </a:p>
          <a:p>
            <a:pPr marL="457200" indent="-457200" fontAlgn="base">
              <a:buFont typeface="Arial" panose="020B0604020202020204" pitchFamily="34" charset="0"/>
              <a:buChar char="•"/>
            </a:pPr>
            <a:r>
              <a:rPr lang="en-GB" sz="2200" dirty="0"/>
              <a:t>Fridges &amp; freezers account for 10% of household energy bill</a:t>
            </a:r>
          </a:p>
          <a:p>
            <a:pPr marL="457200" indent="-457200" fontAlgn="base">
              <a:buFont typeface="Arial" panose="020B0604020202020204" pitchFamily="34" charset="0"/>
              <a:buChar char="•"/>
            </a:pPr>
            <a:r>
              <a:rPr lang="en-GB" sz="2200" dirty="0"/>
              <a:t>Small appliances </a:t>
            </a:r>
            <a:r>
              <a:rPr lang="en-GB" sz="2200" u="sng" dirty="0"/>
              <a:t>usually</a:t>
            </a:r>
            <a:r>
              <a:rPr lang="en-GB" sz="2200" dirty="0"/>
              <a:t> use less electricity than larger ones</a:t>
            </a:r>
          </a:p>
          <a:p>
            <a:pPr marL="457200" indent="-457200" fontAlgn="base">
              <a:buFont typeface="Arial" panose="020B0604020202020204" pitchFamily="34" charset="0"/>
              <a:buChar char="•"/>
            </a:pPr>
            <a:endParaRPr lang="en-GB" sz="2800" dirty="0"/>
          </a:p>
        </p:txBody>
      </p:sp>
      <p:sp>
        <p:nvSpPr>
          <p:cNvPr id="4" name="Rectangle: Rounded Corners 3">
            <a:extLst>
              <a:ext uri="{FF2B5EF4-FFF2-40B4-BE49-F238E27FC236}">
                <a16:creationId xmlns:a16="http://schemas.microsoft.com/office/drawing/2014/main" id="{2DDA726B-6EB0-E952-D1F2-90E7BF921F81}"/>
              </a:ext>
            </a:extLst>
          </p:cNvPr>
          <p:cNvSpPr/>
          <p:nvPr/>
        </p:nvSpPr>
        <p:spPr>
          <a:xfrm>
            <a:off x="409437" y="4740334"/>
            <a:ext cx="4294182" cy="1571914"/>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i="1" dirty="0"/>
              <a:t>           Tip: Use slow cookers, air fryers and microwaves instead of your oven where possible. </a:t>
            </a:r>
            <a:endParaRPr lang="en-AU" i="1" dirty="0"/>
          </a:p>
        </p:txBody>
      </p:sp>
      <p:sp>
        <p:nvSpPr>
          <p:cNvPr id="3" name="Title 1">
            <a:extLst>
              <a:ext uri="{FF2B5EF4-FFF2-40B4-BE49-F238E27FC236}">
                <a16:creationId xmlns:a16="http://schemas.microsoft.com/office/drawing/2014/main" id="{C953ED0C-6443-5458-9894-CDA934CE1C7C}"/>
              </a:ext>
            </a:extLst>
          </p:cNvPr>
          <p:cNvSpPr txBox="1">
            <a:spLocks/>
          </p:cNvSpPr>
          <p:nvPr/>
        </p:nvSpPr>
        <p:spPr>
          <a:xfrm>
            <a:off x="409438" y="299706"/>
            <a:ext cx="11420858" cy="886338"/>
          </a:xfrm>
          <a:prstGeom prst="rect">
            <a:avLst/>
          </a:prstGeom>
        </p:spPr>
        <p:txBody>
          <a:bodyPr>
            <a:noAutofit/>
          </a:bodyPr>
          <a:lstStyle>
            <a:lvl1pPr algn="l" defTabSz="914400" rtl="0" eaLnBrk="1" latinLnBrk="0" hangingPunct="1">
              <a:lnSpc>
                <a:spcPts val="3100"/>
              </a:lnSpc>
              <a:spcBef>
                <a:spcPct val="0"/>
              </a:spcBef>
              <a:buNone/>
              <a:defRPr sz="3200" b="1" kern="1200">
                <a:solidFill>
                  <a:schemeClr val="tx1"/>
                </a:solidFill>
                <a:latin typeface="+mj-lt"/>
                <a:ea typeface="+mj-ea"/>
                <a:cs typeface="+mj-cs"/>
              </a:defRPr>
            </a:lvl1pPr>
          </a:lstStyle>
          <a:p>
            <a:r>
              <a:rPr lang="en-AU" sz="4000"/>
              <a:t>5. Appliances in your home </a:t>
            </a:r>
          </a:p>
        </p:txBody>
      </p:sp>
      <p:pic>
        <p:nvPicPr>
          <p:cNvPr id="6" name="Graphic 5" descr="Lightbulb with solid fill">
            <a:extLst>
              <a:ext uri="{FF2B5EF4-FFF2-40B4-BE49-F238E27FC236}">
                <a16:creationId xmlns:a16="http://schemas.microsoft.com/office/drawing/2014/main" id="{57DD34E6-AA19-8558-2B7B-2521A07EE43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85689" y="4872488"/>
            <a:ext cx="526091" cy="526091"/>
          </a:xfrm>
          <a:prstGeom prst="rect">
            <a:avLst/>
          </a:prstGeom>
        </p:spPr>
      </p:pic>
      <p:sp>
        <p:nvSpPr>
          <p:cNvPr id="2" name="Slide Number Placeholder 1">
            <a:extLst>
              <a:ext uri="{FF2B5EF4-FFF2-40B4-BE49-F238E27FC236}">
                <a16:creationId xmlns:a16="http://schemas.microsoft.com/office/drawing/2014/main" id="{38DB4963-3C30-AE1C-6925-78D5D844E771}"/>
              </a:ext>
            </a:extLst>
          </p:cNvPr>
          <p:cNvSpPr>
            <a:spLocks noGrp="1"/>
          </p:cNvSpPr>
          <p:nvPr>
            <p:ph type="sldNum" sz="quarter" idx="12"/>
          </p:nvPr>
        </p:nvSpPr>
        <p:spPr/>
        <p:txBody>
          <a:bodyPr/>
          <a:lstStyle/>
          <a:p>
            <a:fld id="{4FAB73BC-B049-4115-A692-8D63A059BFB8}" type="slidenum">
              <a:rPr lang="en-US" smtClean="0"/>
              <a:pPr/>
              <a:t>25</a:t>
            </a:fld>
            <a:endParaRPr lang="en-US"/>
          </a:p>
        </p:txBody>
      </p:sp>
      <p:pic>
        <p:nvPicPr>
          <p:cNvPr id="15" name="Picture 14">
            <a:extLst>
              <a:ext uri="{FF2B5EF4-FFF2-40B4-BE49-F238E27FC236}">
                <a16:creationId xmlns:a16="http://schemas.microsoft.com/office/drawing/2014/main" id="{42F753BB-0AE7-4EF2-E402-6B19615CE742}"/>
              </a:ext>
            </a:extLst>
          </p:cNvPr>
          <p:cNvPicPr>
            <a:picLocks noChangeAspect="1"/>
          </p:cNvPicPr>
          <p:nvPr/>
        </p:nvPicPr>
        <p:blipFill>
          <a:blip r:embed="rId4"/>
          <a:stretch>
            <a:fillRect/>
          </a:stretch>
        </p:blipFill>
        <p:spPr>
          <a:xfrm>
            <a:off x="7975600" y="545752"/>
            <a:ext cx="3831133" cy="3775068"/>
          </a:xfrm>
          <a:prstGeom prst="rect">
            <a:avLst/>
          </a:prstGeom>
        </p:spPr>
      </p:pic>
      <p:pic>
        <p:nvPicPr>
          <p:cNvPr id="22" name="Picture 21">
            <a:extLst>
              <a:ext uri="{FF2B5EF4-FFF2-40B4-BE49-F238E27FC236}">
                <a16:creationId xmlns:a16="http://schemas.microsoft.com/office/drawing/2014/main" id="{13AA0273-0A84-9159-D453-A23333D771FC}"/>
              </a:ext>
            </a:extLst>
          </p:cNvPr>
          <p:cNvPicPr>
            <a:picLocks noChangeAspect="1"/>
          </p:cNvPicPr>
          <p:nvPr/>
        </p:nvPicPr>
        <p:blipFill>
          <a:blip r:embed="rId5"/>
          <a:stretch>
            <a:fillRect/>
          </a:stretch>
        </p:blipFill>
        <p:spPr>
          <a:xfrm>
            <a:off x="5187447" y="4648611"/>
            <a:ext cx="6455820" cy="1663637"/>
          </a:xfrm>
          <a:prstGeom prst="rect">
            <a:avLst/>
          </a:prstGeom>
        </p:spPr>
      </p:pic>
    </p:spTree>
    <p:extLst>
      <p:ext uri="{BB962C8B-B14F-4D97-AF65-F5344CB8AC3E}">
        <p14:creationId xmlns:p14="http://schemas.microsoft.com/office/powerpoint/2010/main" val="24490813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41CF95-A8D0-D333-5B77-22859704CD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0E381B-FBB6-ED15-96A2-90B5E2438C08}"/>
              </a:ext>
            </a:extLst>
          </p:cNvPr>
          <p:cNvSpPr>
            <a:spLocks noGrp="1"/>
          </p:cNvSpPr>
          <p:nvPr>
            <p:ph type="title"/>
          </p:nvPr>
        </p:nvSpPr>
        <p:spPr/>
        <p:txBody>
          <a:bodyPr>
            <a:noAutofit/>
          </a:bodyPr>
          <a:lstStyle/>
          <a:p>
            <a:pPr>
              <a:lnSpc>
                <a:spcPct val="100000"/>
              </a:lnSpc>
            </a:pPr>
            <a:r>
              <a:rPr lang="en-AU" sz="4000"/>
              <a:t>5. ACTIVITY</a:t>
            </a:r>
            <a:br>
              <a:rPr lang="en-AU" sz="4000"/>
            </a:br>
            <a:r>
              <a:rPr lang="en-AU" sz="4000">
                <a:solidFill>
                  <a:srgbClr val="FA780A"/>
                </a:solidFill>
              </a:rPr>
              <a:t>Appliances in your home </a:t>
            </a:r>
            <a:br>
              <a:rPr lang="en-AU" sz="4000"/>
            </a:br>
            <a:endParaRPr lang="en-AU" sz="4000"/>
          </a:p>
        </p:txBody>
      </p:sp>
      <p:sp>
        <p:nvSpPr>
          <p:cNvPr id="3" name="Content Placeholder 2">
            <a:extLst>
              <a:ext uri="{FF2B5EF4-FFF2-40B4-BE49-F238E27FC236}">
                <a16:creationId xmlns:a16="http://schemas.microsoft.com/office/drawing/2014/main" id="{303C1C47-0594-71DA-7992-0AF782858C3A}"/>
              </a:ext>
            </a:extLst>
          </p:cNvPr>
          <p:cNvSpPr>
            <a:spLocks noGrp="1"/>
          </p:cNvSpPr>
          <p:nvPr>
            <p:ph idx="1"/>
          </p:nvPr>
        </p:nvSpPr>
        <p:spPr>
          <a:xfrm>
            <a:off x="385875" y="1903943"/>
            <a:ext cx="10936881" cy="4722070"/>
          </a:xfrm>
        </p:spPr>
        <p:txBody>
          <a:bodyPr>
            <a:noAutofit/>
          </a:bodyPr>
          <a:lstStyle/>
          <a:p>
            <a:pPr marL="0" indent="0">
              <a:buNone/>
            </a:pPr>
            <a:r>
              <a:rPr lang="en-GB" b="1" i="1"/>
              <a:t>Rank the appliances from lowest use to highest use. </a:t>
            </a:r>
          </a:p>
          <a:p>
            <a:pPr marL="0" indent="0">
              <a:buNone/>
            </a:pPr>
            <a:endParaRPr lang="en-GB" sz="2200" b="1" i="1"/>
          </a:p>
          <a:p>
            <a:pPr marL="0" indent="0">
              <a:buNone/>
            </a:pPr>
            <a:endParaRPr lang="en-GB" sz="2200"/>
          </a:p>
          <a:p>
            <a:r>
              <a:rPr lang="en-GB" sz="2200"/>
              <a:t>Have a look at the flip cards provided - each card has a type of appliance found in the home.</a:t>
            </a:r>
          </a:p>
          <a:p>
            <a:r>
              <a:rPr lang="en-GB" sz="2200"/>
              <a:t>One side has a description of an appliance; the other side tells you how many kwh they use when running. </a:t>
            </a:r>
          </a:p>
          <a:p>
            <a:r>
              <a:rPr lang="en-GB" sz="2200"/>
              <a:t>In pairs / groups of 3, </a:t>
            </a:r>
            <a:r>
              <a:rPr lang="en-AU" sz="2200"/>
              <a:t>rank the cards you’re given from lowest to highest electricity / kwh use. We will flip them over at the end as a group. </a:t>
            </a:r>
            <a:endParaRPr lang="en-GB" sz="2200"/>
          </a:p>
          <a:p>
            <a:pPr marL="0" indent="0">
              <a:buNone/>
            </a:pPr>
            <a:endParaRPr lang="en-GB" sz="2200"/>
          </a:p>
          <a:p>
            <a:pPr marL="0" indent="0">
              <a:buNone/>
            </a:pPr>
            <a:r>
              <a:rPr lang="en-GB" sz="2200" b="1"/>
              <a:t>How close were you to guessing the price cost? </a:t>
            </a:r>
          </a:p>
          <a:p>
            <a:pPr marL="0" indent="0">
              <a:buNone/>
            </a:pPr>
            <a:r>
              <a:rPr lang="en-GB" sz="2200" b="1"/>
              <a:t>Were there any surprises?</a:t>
            </a:r>
          </a:p>
          <a:p>
            <a:pPr marL="0" indent="0">
              <a:buNone/>
            </a:pPr>
            <a:endParaRPr lang="en-AU"/>
          </a:p>
        </p:txBody>
      </p:sp>
      <p:sp>
        <p:nvSpPr>
          <p:cNvPr id="6" name="Rectangle: Rounded Corners 5">
            <a:extLst>
              <a:ext uri="{FF2B5EF4-FFF2-40B4-BE49-F238E27FC236}">
                <a16:creationId xmlns:a16="http://schemas.microsoft.com/office/drawing/2014/main" id="{06C072EB-7D70-7DB4-E59B-E9761E0B4591}"/>
              </a:ext>
            </a:extLst>
          </p:cNvPr>
          <p:cNvSpPr/>
          <p:nvPr/>
        </p:nvSpPr>
        <p:spPr>
          <a:xfrm>
            <a:off x="7315342" y="449092"/>
            <a:ext cx="2755258" cy="1062042"/>
          </a:xfrm>
          <a:prstGeom prst="roundRect">
            <a:avLst/>
          </a:prstGeom>
          <a:solidFill>
            <a:schemeClr val="tx2"/>
          </a:solidFill>
        </p:spPr>
        <p:style>
          <a:lnRef idx="3">
            <a:schemeClr val="lt1"/>
          </a:lnRef>
          <a:fillRef idx="1">
            <a:schemeClr val="accent3"/>
          </a:fillRef>
          <a:effectRef idx="1">
            <a:schemeClr val="accent3"/>
          </a:effectRef>
          <a:fontRef idx="minor">
            <a:schemeClr val="lt1"/>
          </a:fontRef>
        </p:style>
        <p:txBody>
          <a:bodyPr rtlCol="0" anchor="ctr"/>
          <a:lstStyle/>
          <a:p>
            <a:pPr algn="ctr"/>
            <a:r>
              <a:rPr lang="en-GB" sz="2400" b="1">
                <a:solidFill>
                  <a:schemeClr val="bg2"/>
                </a:solidFill>
                <a:effectLst>
                  <a:outerShdw blurRad="50800" dist="38100" dir="2700000" algn="tl" rotWithShape="0">
                    <a:prstClr val="black">
                      <a:alpha val="40000"/>
                    </a:prstClr>
                  </a:outerShdw>
                </a:effectLst>
              </a:rPr>
              <a:t>Group Activity </a:t>
            </a:r>
          </a:p>
          <a:p>
            <a:pPr algn="ctr"/>
            <a:r>
              <a:rPr lang="en-GB" sz="1600" b="1">
                <a:solidFill>
                  <a:schemeClr val="bg2"/>
                </a:solidFill>
                <a:effectLst>
                  <a:outerShdw blurRad="50800" dist="38100" dir="2700000" algn="tl" rotWithShape="0">
                    <a:prstClr val="black">
                      <a:alpha val="40000"/>
                    </a:prstClr>
                  </a:outerShdw>
                </a:effectLst>
              </a:rPr>
              <a:t>5 minutes</a:t>
            </a:r>
          </a:p>
        </p:txBody>
      </p:sp>
      <p:pic>
        <p:nvPicPr>
          <p:cNvPr id="7" name="Picture 6">
            <a:extLst>
              <a:ext uri="{FF2B5EF4-FFF2-40B4-BE49-F238E27FC236}">
                <a16:creationId xmlns:a16="http://schemas.microsoft.com/office/drawing/2014/main" id="{57A5F11E-8343-9D64-2C65-520E240678C4}"/>
              </a:ext>
            </a:extLst>
          </p:cNvPr>
          <p:cNvPicPr>
            <a:picLocks noChangeAspect="1"/>
          </p:cNvPicPr>
          <p:nvPr/>
        </p:nvPicPr>
        <p:blipFill>
          <a:blip r:embed="rId3"/>
          <a:stretch>
            <a:fillRect/>
          </a:stretch>
        </p:blipFill>
        <p:spPr>
          <a:xfrm>
            <a:off x="10149867" y="231987"/>
            <a:ext cx="1656258" cy="1500742"/>
          </a:xfrm>
          <a:prstGeom prst="rect">
            <a:avLst/>
          </a:prstGeom>
        </p:spPr>
      </p:pic>
      <p:sp>
        <p:nvSpPr>
          <p:cNvPr id="4" name="Slide Number Placeholder 3">
            <a:extLst>
              <a:ext uri="{FF2B5EF4-FFF2-40B4-BE49-F238E27FC236}">
                <a16:creationId xmlns:a16="http://schemas.microsoft.com/office/drawing/2014/main" id="{E6C0A757-9050-A39C-F72E-D8434472AC91}"/>
              </a:ext>
            </a:extLst>
          </p:cNvPr>
          <p:cNvSpPr>
            <a:spLocks noGrp="1"/>
          </p:cNvSpPr>
          <p:nvPr>
            <p:ph type="sldNum" sz="quarter" idx="4"/>
          </p:nvPr>
        </p:nvSpPr>
        <p:spPr/>
        <p:txBody>
          <a:bodyPr/>
          <a:lstStyle/>
          <a:p>
            <a:fld id="{DF28FB93-0A08-4E7D-8E63-9EFA29F1E093}" type="slidenum">
              <a:rPr lang="en-US" smtClean="0"/>
              <a:pPr/>
              <a:t>26</a:t>
            </a:fld>
            <a:endParaRPr lang="en-US"/>
          </a:p>
        </p:txBody>
      </p:sp>
    </p:spTree>
    <p:extLst>
      <p:ext uri="{BB962C8B-B14F-4D97-AF65-F5344CB8AC3E}">
        <p14:creationId xmlns:p14="http://schemas.microsoft.com/office/powerpoint/2010/main" val="2661676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AB25C-3517-E976-53C4-38577E566919}"/>
              </a:ext>
            </a:extLst>
          </p:cNvPr>
          <p:cNvSpPr>
            <a:spLocks noGrp="1"/>
          </p:cNvSpPr>
          <p:nvPr>
            <p:ph type="title"/>
          </p:nvPr>
        </p:nvSpPr>
        <p:spPr/>
        <p:txBody>
          <a:bodyPr>
            <a:normAutofit/>
          </a:bodyPr>
          <a:lstStyle/>
          <a:p>
            <a:r>
              <a:rPr lang="en-AU" sz="4000"/>
              <a:t>5. What is an energy rating?</a:t>
            </a:r>
          </a:p>
        </p:txBody>
      </p:sp>
      <p:pic>
        <p:nvPicPr>
          <p:cNvPr id="1026" name="Picture 2" descr="Energy rating star labels">
            <a:extLst>
              <a:ext uri="{FF2B5EF4-FFF2-40B4-BE49-F238E27FC236}">
                <a16:creationId xmlns:a16="http://schemas.microsoft.com/office/drawing/2014/main" id="{E6C26483-82CB-DB9A-113D-81CFB4F99C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69646" y="1289538"/>
            <a:ext cx="6252701" cy="3455936"/>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6D828-4510-DE35-7BD8-835AF6756038}"/>
              </a:ext>
            </a:extLst>
          </p:cNvPr>
          <p:cNvSpPr txBox="1">
            <a:spLocks/>
          </p:cNvSpPr>
          <p:nvPr/>
        </p:nvSpPr>
        <p:spPr>
          <a:xfrm>
            <a:off x="558277" y="5515861"/>
            <a:ext cx="11075441" cy="513591"/>
          </a:xfrm>
          <a:prstGeom prst="rect">
            <a:avLst/>
          </a:prstGeom>
          <a:noFill/>
        </p:spPr>
        <p:txBody>
          <a:bodyPr vert="horz" lIns="0" tIns="0" rIns="0" bIns="0" rtlCol="0" anchor="t">
            <a:normAutofit/>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sz="3200" kern="1200">
                <a:solidFill>
                  <a:schemeClr val="tx1"/>
                </a:solidFill>
                <a:latin typeface="+mn-lt"/>
                <a:ea typeface="+mn-ea"/>
                <a:cs typeface="+mn-cs"/>
              </a:defRPr>
            </a:lvl1pPr>
            <a:lvl2pPr marL="457200" marR="0" indent="0" algn="l" defTabSz="685800" rtl="0" eaLnBrk="1" fontAlgn="auto" latinLnBrk="0" hangingPunct="1">
              <a:lnSpc>
                <a:spcPct val="90000"/>
              </a:lnSpc>
              <a:spcBef>
                <a:spcPts val="375"/>
              </a:spcBef>
              <a:spcAft>
                <a:spcPts val="0"/>
              </a:spcAft>
              <a:buClrTx/>
              <a:buSzTx/>
              <a:buFont typeface="Calibri" panose="020F0502020204030204" pitchFamily="34" charset="0"/>
              <a:buNone/>
              <a:tabLst/>
              <a:defRPr sz="2800" kern="1200">
                <a:solidFill>
                  <a:schemeClr val="tx1"/>
                </a:solidFill>
                <a:latin typeface="+mn-lt"/>
                <a:ea typeface="+mn-ea"/>
                <a:cs typeface="+mn-cs"/>
              </a:defRPr>
            </a:lvl2pPr>
            <a:lvl3pPr marL="914400" marR="0" indent="0" algn="l" defTabSz="685800" rtl="0" eaLnBrk="1" fontAlgn="auto" latinLnBrk="0" hangingPunct="1">
              <a:lnSpc>
                <a:spcPct val="90000"/>
              </a:lnSpc>
              <a:spcBef>
                <a:spcPts val="375"/>
              </a:spcBef>
              <a:spcAft>
                <a:spcPts val="0"/>
              </a:spcAft>
              <a:buClrTx/>
              <a:buSzTx/>
              <a:buFont typeface="Arial" panose="020B0604020202020204" pitchFamily="34" charset="0"/>
              <a:buNone/>
              <a:tabLst/>
              <a:defRPr sz="2400" kern="1200">
                <a:solidFill>
                  <a:schemeClr val="tx1"/>
                </a:solidFill>
                <a:latin typeface="+mn-lt"/>
                <a:ea typeface="+mn-ea"/>
                <a:cs typeface="+mn-cs"/>
              </a:defRPr>
            </a:lvl3pPr>
            <a:lvl4pPr marL="1371600" marR="0" indent="0" algn="l" defTabSz="685800" rtl="0" eaLnBrk="1" fontAlgn="auto" latinLnBrk="0" hangingPunct="1">
              <a:lnSpc>
                <a:spcPct val="90000"/>
              </a:lnSpc>
              <a:spcBef>
                <a:spcPts val="375"/>
              </a:spcBef>
              <a:spcAft>
                <a:spcPts val="0"/>
              </a:spcAft>
              <a:buClrTx/>
              <a:buSzTx/>
              <a:buFont typeface="Calibri" panose="020F0502020204030204" pitchFamily="34" charset="0"/>
              <a:buNone/>
              <a:tabLst/>
              <a:defRPr sz="2000" kern="1200">
                <a:solidFill>
                  <a:schemeClr val="tx1"/>
                </a:solidFill>
                <a:latin typeface="+mn-lt"/>
                <a:ea typeface="+mn-ea"/>
                <a:cs typeface="+mn-cs"/>
              </a:defRPr>
            </a:lvl4pPr>
            <a:lvl5pPr marL="1828800" marR="0" indent="0" algn="l" defTabSz="685800" rtl="0" eaLnBrk="1" fontAlgn="auto" latinLnBrk="0" hangingPunct="1">
              <a:lnSpc>
                <a:spcPct val="90000"/>
              </a:lnSpc>
              <a:spcBef>
                <a:spcPts val="375"/>
              </a:spcBef>
              <a:spcAft>
                <a:spcPts val="0"/>
              </a:spcAft>
              <a:buClrTx/>
              <a:buSzTx/>
              <a:buFont typeface="Arial" panose="020B0604020202020204" pitchFamily="34" charset="0"/>
              <a:buNone/>
              <a:tabLst/>
              <a:defRPr sz="20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9pPr>
          </a:lstStyle>
          <a:p>
            <a:r>
              <a:rPr lang="en-GB" sz="2200"/>
              <a:t>An energy efficient appliance may cost more to purchase but is </a:t>
            </a:r>
            <a:r>
              <a:rPr lang="en-GB" sz="2200" b="1"/>
              <a:t>cheaper to run</a:t>
            </a:r>
            <a:r>
              <a:rPr lang="en-GB" sz="2200"/>
              <a:t>… </a:t>
            </a:r>
          </a:p>
        </p:txBody>
      </p:sp>
      <p:sp>
        <p:nvSpPr>
          <p:cNvPr id="5" name="TextBox 4">
            <a:extLst>
              <a:ext uri="{FF2B5EF4-FFF2-40B4-BE49-F238E27FC236}">
                <a16:creationId xmlns:a16="http://schemas.microsoft.com/office/drawing/2014/main" id="{C76F650E-1FB7-1109-572A-EB02A66C1E0E}"/>
              </a:ext>
            </a:extLst>
          </p:cNvPr>
          <p:cNvSpPr txBox="1"/>
          <p:nvPr/>
        </p:nvSpPr>
        <p:spPr>
          <a:xfrm>
            <a:off x="471140" y="6029452"/>
            <a:ext cx="6094140" cy="369332"/>
          </a:xfrm>
          <a:prstGeom prst="rect">
            <a:avLst/>
          </a:prstGeom>
          <a:noFill/>
        </p:spPr>
        <p:txBody>
          <a:bodyPr wrap="square">
            <a:spAutoFit/>
          </a:bodyPr>
          <a:lstStyle/>
          <a:p>
            <a:r>
              <a:rPr lang="en-GB">
                <a:hlinkClick r:id="rId4"/>
              </a:rPr>
              <a:t>Energy Rating: About the E3 Program</a:t>
            </a:r>
            <a:endParaRPr lang="en-AU"/>
          </a:p>
        </p:txBody>
      </p:sp>
      <p:sp>
        <p:nvSpPr>
          <p:cNvPr id="4" name="Slide Number Placeholder 3">
            <a:extLst>
              <a:ext uri="{FF2B5EF4-FFF2-40B4-BE49-F238E27FC236}">
                <a16:creationId xmlns:a16="http://schemas.microsoft.com/office/drawing/2014/main" id="{CDBF938F-259F-8DB4-629A-DE3891DD4E2A}"/>
              </a:ext>
            </a:extLst>
          </p:cNvPr>
          <p:cNvSpPr>
            <a:spLocks noGrp="1"/>
          </p:cNvSpPr>
          <p:nvPr>
            <p:ph type="sldNum" sz="quarter" idx="4"/>
          </p:nvPr>
        </p:nvSpPr>
        <p:spPr/>
        <p:txBody>
          <a:bodyPr/>
          <a:lstStyle/>
          <a:p>
            <a:fld id="{DF28FB93-0A08-4E7D-8E63-9EFA29F1E093}" type="slidenum">
              <a:rPr lang="en-US" smtClean="0"/>
              <a:pPr/>
              <a:t>27</a:t>
            </a:fld>
            <a:endParaRPr lang="en-US"/>
          </a:p>
        </p:txBody>
      </p:sp>
      <p:sp>
        <p:nvSpPr>
          <p:cNvPr id="6" name="Rectangle 5">
            <a:extLst>
              <a:ext uri="{FF2B5EF4-FFF2-40B4-BE49-F238E27FC236}">
                <a16:creationId xmlns:a16="http://schemas.microsoft.com/office/drawing/2014/main" id="{783DFC27-2753-5A59-E747-89021C74B0A2}"/>
              </a:ext>
            </a:extLst>
          </p:cNvPr>
          <p:cNvSpPr/>
          <p:nvPr/>
        </p:nvSpPr>
        <p:spPr>
          <a:xfrm>
            <a:off x="11298733" y="0"/>
            <a:ext cx="893267" cy="68580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7627768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08754-86DB-5732-9DF3-4C5060D75A29}"/>
              </a:ext>
            </a:extLst>
          </p:cNvPr>
          <p:cNvSpPr>
            <a:spLocks noGrp="1"/>
          </p:cNvSpPr>
          <p:nvPr>
            <p:ph type="title"/>
          </p:nvPr>
        </p:nvSpPr>
        <p:spPr>
          <a:xfrm>
            <a:off x="287793" y="193040"/>
            <a:ext cx="11420858" cy="886338"/>
          </a:xfrm>
        </p:spPr>
        <p:txBody>
          <a:bodyPr>
            <a:normAutofit/>
          </a:bodyPr>
          <a:lstStyle/>
          <a:p>
            <a:r>
              <a:rPr lang="en-GB" sz="4000"/>
              <a:t>5. Comparing Appliances Costs – Purchase vs Running costs</a:t>
            </a:r>
            <a:endParaRPr lang="en-AU" sz="4000"/>
          </a:p>
        </p:txBody>
      </p:sp>
      <p:grpSp>
        <p:nvGrpSpPr>
          <p:cNvPr id="11" name="Group 10">
            <a:extLst>
              <a:ext uri="{FF2B5EF4-FFF2-40B4-BE49-F238E27FC236}">
                <a16:creationId xmlns:a16="http://schemas.microsoft.com/office/drawing/2014/main" id="{BAF9DC17-1E5E-7720-2680-289F6CE50BAD}"/>
              </a:ext>
            </a:extLst>
          </p:cNvPr>
          <p:cNvGrpSpPr/>
          <p:nvPr/>
        </p:nvGrpSpPr>
        <p:grpSpPr>
          <a:xfrm>
            <a:off x="287793" y="3817647"/>
            <a:ext cx="5207427" cy="2444620"/>
            <a:chOff x="251566" y="3302463"/>
            <a:chExt cx="5207427" cy="2444620"/>
          </a:xfrm>
        </p:grpSpPr>
        <p:pic>
          <p:nvPicPr>
            <p:cNvPr id="9" name="Picture 8">
              <a:extLst>
                <a:ext uri="{FF2B5EF4-FFF2-40B4-BE49-F238E27FC236}">
                  <a16:creationId xmlns:a16="http://schemas.microsoft.com/office/drawing/2014/main" id="{D4501A3E-7701-1004-3F1B-8615431613FD}"/>
                </a:ext>
              </a:extLst>
            </p:cNvPr>
            <p:cNvPicPr>
              <a:picLocks noChangeAspect="1"/>
            </p:cNvPicPr>
            <p:nvPr/>
          </p:nvPicPr>
          <p:blipFill>
            <a:blip r:embed="rId3"/>
            <a:srcRect l="11142" t="34695" r="2193" b="4016"/>
            <a:stretch>
              <a:fillRect/>
            </a:stretch>
          </p:blipFill>
          <p:spPr>
            <a:xfrm>
              <a:off x="251566" y="3429000"/>
              <a:ext cx="5073141" cy="2232209"/>
            </a:xfrm>
            <a:prstGeom prst="rect">
              <a:avLst/>
            </a:prstGeom>
          </p:spPr>
        </p:pic>
        <p:sp>
          <p:nvSpPr>
            <p:cNvPr id="20" name="Rectangle 19">
              <a:extLst>
                <a:ext uri="{FF2B5EF4-FFF2-40B4-BE49-F238E27FC236}">
                  <a16:creationId xmlns:a16="http://schemas.microsoft.com/office/drawing/2014/main" id="{B2B5211E-5919-31D7-FEDB-BB7C6FECD244}"/>
                </a:ext>
              </a:extLst>
            </p:cNvPr>
            <p:cNvSpPr/>
            <p:nvPr/>
          </p:nvSpPr>
          <p:spPr>
            <a:xfrm>
              <a:off x="251566" y="3302463"/>
              <a:ext cx="5207427" cy="2444620"/>
            </a:xfrm>
            <a:prstGeom prst="rect">
              <a:avLst/>
            </a:prstGeom>
            <a:noFill/>
            <a:ln w="38100"/>
          </p:spPr>
          <p:style>
            <a:lnRef idx="2">
              <a:schemeClr val="accent4"/>
            </a:lnRef>
            <a:fillRef idx="1">
              <a:schemeClr val="lt1"/>
            </a:fillRef>
            <a:effectRef idx="0">
              <a:schemeClr val="accent4"/>
            </a:effectRef>
            <a:fontRef idx="minor">
              <a:schemeClr val="dk1"/>
            </a:fontRef>
          </p:style>
          <p:txBody>
            <a:bodyPr rtlCol="0" anchor="ctr"/>
            <a:lstStyle/>
            <a:p>
              <a:pPr algn="ctr"/>
              <a:endParaRPr lang="en-AU"/>
            </a:p>
          </p:txBody>
        </p:sp>
        <p:sp>
          <p:nvSpPr>
            <p:cNvPr id="4" name="Oval 3">
              <a:extLst>
                <a:ext uri="{FF2B5EF4-FFF2-40B4-BE49-F238E27FC236}">
                  <a16:creationId xmlns:a16="http://schemas.microsoft.com/office/drawing/2014/main" id="{489B5595-B9F4-C289-6EFD-04FE71BD8217}"/>
                </a:ext>
              </a:extLst>
            </p:cNvPr>
            <p:cNvSpPr/>
            <p:nvPr/>
          </p:nvSpPr>
          <p:spPr>
            <a:xfrm>
              <a:off x="3677478" y="4438013"/>
              <a:ext cx="705678" cy="651884"/>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n w="38100">
                  <a:solidFill>
                    <a:schemeClr val="tx1"/>
                  </a:solidFill>
                </a:ln>
              </a:endParaRPr>
            </a:p>
          </p:txBody>
        </p:sp>
      </p:grpSp>
      <p:pic>
        <p:nvPicPr>
          <p:cNvPr id="5" name="Content Placeholder 4">
            <a:extLst>
              <a:ext uri="{FF2B5EF4-FFF2-40B4-BE49-F238E27FC236}">
                <a16:creationId xmlns:a16="http://schemas.microsoft.com/office/drawing/2014/main" id="{062CF2DD-ED10-F7E1-46AD-54E3CD7DEF4D}"/>
              </a:ext>
            </a:extLst>
          </p:cNvPr>
          <p:cNvPicPr>
            <a:picLocks noGrp="1" noChangeAspect="1"/>
          </p:cNvPicPr>
          <p:nvPr>
            <p:ph idx="1"/>
          </p:nvPr>
        </p:nvPicPr>
        <p:blipFill>
          <a:blip r:embed="rId4"/>
          <a:stretch>
            <a:fillRect/>
          </a:stretch>
        </p:blipFill>
        <p:spPr>
          <a:xfrm>
            <a:off x="564907" y="1080199"/>
            <a:ext cx="4446460" cy="2303298"/>
          </a:xfrm>
        </p:spPr>
      </p:pic>
      <p:sp>
        <p:nvSpPr>
          <p:cNvPr id="19" name="Rectangle 18">
            <a:extLst>
              <a:ext uri="{FF2B5EF4-FFF2-40B4-BE49-F238E27FC236}">
                <a16:creationId xmlns:a16="http://schemas.microsoft.com/office/drawing/2014/main" id="{9938B651-670C-9452-241D-B45EB20BC20E}"/>
              </a:ext>
            </a:extLst>
          </p:cNvPr>
          <p:cNvSpPr/>
          <p:nvPr/>
        </p:nvSpPr>
        <p:spPr>
          <a:xfrm>
            <a:off x="287793" y="1058823"/>
            <a:ext cx="5207426" cy="2444620"/>
          </a:xfrm>
          <a:prstGeom prst="rect">
            <a:avLst/>
          </a:prstGeom>
          <a:noFill/>
          <a:ln w="38100"/>
        </p:spPr>
        <p:style>
          <a:lnRef idx="2">
            <a:schemeClr val="accent4"/>
          </a:lnRef>
          <a:fillRef idx="1">
            <a:schemeClr val="lt1"/>
          </a:fillRef>
          <a:effectRef idx="0">
            <a:schemeClr val="accent4"/>
          </a:effectRef>
          <a:fontRef idx="minor">
            <a:schemeClr val="dk1"/>
          </a:fontRef>
        </p:style>
        <p:txBody>
          <a:bodyPr rtlCol="0" anchor="ctr"/>
          <a:lstStyle/>
          <a:p>
            <a:pPr algn="ctr"/>
            <a:endParaRPr lang="en-AU"/>
          </a:p>
        </p:txBody>
      </p:sp>
      <p:sp>
        <p:nvSpPr>
          <p:cNvPr id="3" name="Oval 2">
            <a:extLst>
              <a:ext uri="{FF2B5EF4-FFF2-40B4-BE49-F238E27FC236}">
                <a16:creationId xmlns:a16="http://schemas.microsoft.com/office/drawing/2014/main" id="{1F10A76A-2C43-E52C-1D43-EC4189F597C2}"/>
              </a:ext>
            </a:extLst>
          </p:cNvPr>
          <p:cNvSpPr/>
          <p:nvPr/>
        </p:nvSpPr>
        <p:spPr>
          <a:xfrm>
            <a:off x="3048000" y="1189108"/>
            <a:ext cx="705678" cy="651884"/>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n w="38100">
                <a:solidFill>
                  <a:schemeClr val="tx1"/>
                </a:solidFill>
              </a:ln>
            </a:endParaRPr>
          </a:p>
        </p:txBody>
      </p:sp>
      <p:grpSp>
        <p:nvGrpSpPr>
          <p:cNvPr id="13" name="Group 12">
            <a:extLst>
              <a:ext uri="{FF2B5EF4-FFF2-40B4-BE49-F238E27FC236}">
                <a16:creationId xmlns:a16="http://schemas.microsoft.com/office/drawing/2014/main" id="{2BD0DFB7-08A5-4AB8-F2A4-28228F5B24EC}"/>
              </a:ext>
            </a:extLst>
          </p:cNvPr>
          <p:cNvGrpSpPr/>
          <p:nvPr/>
        </p:nvGrpSpPr>
        <p:grpSpPr>
          <a:xfrm>
            <a:off x="5940474" y="1058823"/>
            <a:ext cx="5963733" cy="3755144"/>
            <a:chOff x="5781144" y="682869"/>
            <a:chExt cx="5963733" cy="3755144"/>
          </a:xfrm>
        </p:grpSpPr>
        <p:pic>
          <p:nvPicPr>
            <p:cNvPr id="16" name="Picture 15">
              <a:extLst>
                <a:ext uri="{FF2B5EF4-FFF2-40B4-BE49-F238E27FC236}">
                  <a16:creationId xmlns:a16="http://schemas.microsoft.com/office/drawing/2014/main" id="{BB776E73-EB87-0823-1614-8CD5AE345E2D}"/>
                </a:ext>
              </a:extLst>
            </p:cNvPr>
            <p:cNvPicPr>
              <a:picLocks noChangeAspect="1"/>
            </p:cNvPicPr>
            <p:nvPr/>
          </p:nvPicPr>
          <p:blipFill>
            <a:blip r:embed="rId5"/>
            <a:srcRect b="30107"/>
            <a:stretch>
              <a:fillRect/>
            </a:stretch>
          </p:blipFill>
          <p:spPr>
            <a:xfrm>
              <a:off x="5781144" y="682869"/>
              <a:ext cx="5963733" cy="3755144"/>
            </a:xfrm>
            <a:prstGeom prst="rect">
              <a:avLst/>
            </a:prstGeom>
          </p:spPr>
        </p:pic>
        <p:sp>
          <p:nvSpPr>
            <p:cNvPr id="6" name="Rectangle 5">
              <a:extLst>
                <a:ext uri="{FF2B5EF4-FFF2-40B4-BE49-F238E27FC236}">
                  <a16:creationId xmlns:a16="http://schemas.microsoft.com/office/drawing/2014/main" id="{96983E56-C65A-7D81-CD97-C45F20AE5FE7}"/>
                </a:ext>
              </a:extLst>
            </p:cNvPr>
            <p:cNvSpPr/>
            <p:nvPr/>
          </p:nvSpPr>
          <p:spPr>
            <a:xfrm>
              <a:off x="6423519" y="3535819"/>
              <a:ext cx="5285132" cy="35849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Rectangle 9">
              <a:extLst>
                <a:ext uri="{FF2B5EF4-FFF2-40B4-BE49-F238E27FC236}">
                  <a16:creationId xmlns:a16="http://schemas.microsoft.com/office/drawing/2014/main" id="{F02B741A-D511-5C8B-CA32-03C839CE5764}"/>
                </a:ext>
              </a:extLst>
            </p:cNvPr>
            <p:cNvSpPr/>
            <p:nvPr/>
          </p:nvSpPr>
          <p:spPr>
            <a:xfrm>
              <a:off x="6423518" y="3976629"/>
              <a:ext cx="5285131" cy="358492"/>
            </a:xfrm>
            <a:prstGeom prst="rect">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solidFill>
                  <a:srgbClr val="00B050"/>
                </a:solidFill>
              </a:endParaRPr>
            </a:p>
          </p:txBody>
        </p:sp>
      </p:grpSp>
      <p:grpSp>
        <p:nvGrpSpPr>
          <p:cNvPr id="8" name="Group 7">
            <a:extLst>
              <a:ext uri="{FF2B5EF4-FFF2-40B4-BE49-F238E27FC236}">
                <a16:creationId xmlns:a16="http://schemas.microsoft.com/office/drawing/2014/main" id="{C6C65799-B79E-F0B8-1BDA-E0A8EEC24543}"/>
              </a:ext>
            </a:extLst>
          </p:cNvPr>
          <p:cNvGrpSpPr/>
          <p:nvPr/>
        </p:nvGrpSpPr>
        <p:grpSpPr>
          <a:xfrm>
            <a:off x="7028642" y="4892965"/>
            <a:ext cx="3784979" cy="1573570"/>
            <a:chOff x="7092461" y="4810481"/>
            <a:chExt cx="3784979" cy="1573570"/>
          </a:xfrm>
        </p:grpSpPr>
        <p:sp>
          <p:nvSpPr>
            <p:cNvPr id="12" name="Rectangle: Rounded Corners 11">
              <a:extLst>
                <a:ext uri="{FF2B5EF4-FFF2-40B4-BE49-F238E27FC236}">
                  <a16:creationId xmlns:a16="http://schemas.microsoft.com/office/drawing/2014/main" id="{8271BE8B-4DF5-17C2-AE41-24D29BB34575}"/>
                </a:ext>
              </a:extLst>
            </p:cNvPr>
            <p:cNvSpPr/>
            <p:nvPr/>
          </p:nvSpPr>
          <p:spPr>
            <a:xfrm>
              <a:off x="7092461" y="4810481"/>
              <a:ext cx="3784979" cy="1573570"/>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lgn="ctr"/>
              <a:r>
                <a:rPr lang="en-GB" i="1"/>
                <a:t>Tip: Energy efficient appliances are much </a:t>
              </a:r>
              <a:r>
                <a:rPr lang="en-GB" b="1" i="1"/>
                <a:t>cheaper to run </a:t>
              </a:r>
              <a:r>
                <a:rPr lang="en-GB" i="1"/>
                <a:t>and, over time, will cost you less</a:t>
              </a:r>
              <a:endParaRPr lang="en-AU" i="1"/>
            </a:p>
          </p:txBody>
        </p:sp>
        <p:pic>
          <p:nvPicPr>
            <p:cNvPr id="15" name="Graphic 14" descr="Lightbulb with solid fill">
              <a:extLst>
                <a:ext uri="{FF2B5EF4-FFF2-40B4-BE49-F238E27FC236}">
                  <a16:creationId xmlns:a16="http://schemas.microsoft.com/office/drawing/2014/main" id="{B8A49577-E889-5F5F-93FE-65ACDA92363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092461" y="4961141"/>
              <a:ext cx="650189" cy="636125"/>
            </a:xfrm>
            <a:prstGeom prst="rect">
              <a:avLst/>
            </a:prstGeom>
          </p:spPr>
        </p:pic>
      </p:grpSp>
      <p:sp>
        <p:nvSpPr>
          <p:cNvPr id="7" name="Slide Number Placeholder 6">
            <a:extLst>
              <a:ext uri="{FF2B5EF4-FFF2-40B4-BE49-F238E27FC236}">
                <a16:creationId xmlns:a16="http://schemas.microsoft.com/office/drawing/2014/main" id="{23F966FE-9124-C95E-A9C4-245901991963}"/>
              </a:ext>
            </a:extLst>
          </p:cNvPr>
          <p:cNvSpPr>
            <a:spLocks noGrp="1"/>
          </p:cNvSpPr>
          <p:nvPr>
            <p:ph type="sldNum" sz="quarter" idx="4"/>
          </p:nvPr>
        </p:nvSpPr>
        <p:spPr/>
        <p:txBody>
          <a:bodyPr/>
          <a:lstStyle/>
          <a:p>
            <a:fld id="{DF28FB93-0A08-4E7D-8E63-9EFA29F1E093}" type="slidenum">
              <a:rPr lang="en-US" smtClean="0"/>
              <a:pPr/>
              <a:t>28</a:t>
            </a:fld>
            <a:endParaRPr lang="en-US"/>
          </a:p>
        </p:txBody>
      </p:sp>
    </p:spTree>
    <p:extLst>
      <p:ext uri="{BB962C8B-B14F-4D97-AF65-F5344CB8AC3E}">
        <p14:creationId xmlns:p14="http://schemas.microsoft.com/office/powerpoint/2010/main" val="7893469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DC40FF-E790-91B4-9697-56000B4013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61D264-0CA6-7811-C9EE-D79B49237C4E}"/>
              </a:ext>
            </a:extLst>
          </p:cNvPr>
          <p:cNvSpPr>
            <a:spLocks noGrp="1"/>
          </p:cNvSpPr>
          <p:nvPr>
            <p:ph type="title"/>
          </p:nvPr>
        </p:nvSpPr>
        <p:spPr>
          <a:xfrm>
            <a:off x="287793" y="211972"/>
            <a:ext cx="11420858" cy="886338"/>
          </a:xfrm>
        </p:spPr>
        <p:txBody>
          <a:bodyPr>
            <a:normAutofit/>
          </a:bodyPr>
          <a:lstStyle/>
          <a:p>
            <a:r>
              <a:rPr lang="en-GB" sz="4000"/>
              <a:t>5. Comparing Appliances Costs – Purchase vs Running costs</a:t>
            </a:r>
            <a:endParaRPr lang="en-AU" sz="4000"/>
          </a:p>
        </p:txBody>
      </p:sp>
      <p:pic>
        <p:nvPicPr>
          <p:cNvPr id="5" name="Content Placeholder 4">
            <a:extLst>
              <a:ext uri="{FF2B5EF4-FFF2-40B4-BE49-F238E27FC236}">
                <a16:creationId xmlns:a16="http://schemas.microsoft.com/office/drawing/2014/main" id="{3743AFAB-09F5-6BF2-A050-3AEBBAE5260B}"/>
              </a:ext>
            </a:extLst>
          </p:cNvPr>
          <p:cNvPicPr>
            <a:picLocks noGrp="1" noChangeAspect="1"/>
          </p:cNvPicPr>
          <p:nvPr>
            <p:ph idx="1"/>
          </p:nvPr>
        </p:nvPicPr>
        <p:blipFill>
          <a:blip r:embed="rId3"/>
          <a:stretch>
            <a:fillRect/>
          </a:stretch>
        </p:blipFill>
        <p:spPr>
          <a:xfrm>
            <a:off x="384872" y="1442788"/>
            <a:ext cx="2582405" cy="1474187"/>
          </a:xfrm>
        </p:spPr>
      </p:pic>
      <p:pic>
        <p:nvPicPr>
          <p:cNvPr id="7" name="Picture 6">
            <a:extLst>
              <a:ext uri="{FF2B5EF4-FFF2-40B4-BE49-F238E27FC236}">
                <a16:creationId xmlns:a16="http://schemas.microsoft.com/office/drawing/2014/main" id="{EA78D7D0-8CD3-6710-D498-D673184E6BDB}"/>
              </a:ext>
            </a:extLst>
          </p:cNvPr>
          <p:cNvPicPr>
            <a:picLocks noChangeAspect="1"/>
          </p:cNvPicPr>
          <p:nvPr/>
        </p:nvPicPr>
        <p:blipFill>
          <a:blip r:embed="rId4"/>
          <a:srcRect b="35964"/>
          <a:stretch>
            <a:fillRect/>
          </a:stretch>
        </p:blipFill>
        <p:spPr>
          <a:xfrm>
            <a:off x="3180906" y="1465788"/>
            <a:ext cx="2141525" cy="1474187"/>
          </a:xfrm>
          <a:prstGeom prst="rect">
            <a:avLst/>
          </a:prstGeom>
        </p:spPr>
      </p:pic>
      <p:pic>
        <p:nvPicPr>
          <p:cNvPr id="9" name="Picture 8">
            <a:extLst>
              <a:ext uri="{FF2B5EF4-FFF2-40B4-BE49-F238E27FC236}">
                <a16:creationId xmlns:a16="http://schemas.microsoft.com/office/drawing/2014/main" id="{196F94B7-0938-2399-DD85-9C9333219D6D}"/>
              </a:ext>
            </a:extLst>
          </p:cNvPr>
          <p:cNvPicPr>
            <a:picLocks noChangeAspect="1"/>
          </p:cNvPicPr>
          <p:nvPr/>
        </p:nvPicPr>
        <p:blipFill>
          <a:blip r:embed="rId5"/>
          <a:stretch>
            <a:fillRect/>
          </a:stretch>
        </p:blipFill>
        <p:spPr>
          <a:xfrm>
            <a:off x="384872" y="3438683"/>
            <a:ext cx="5086686" cy="2287806"/>
          </a:xfrm>
          <a:prstGeom prst="rect">
            <a:avLst/>
          </a:prstGeom>
        </p:spPr>
      </p:pic>
      <p:pic>
        <p:nvPicPr>
          <p:cNvPr id="11" name="Picture 10">
            <a:extLst>
              <a:ext uri="{FF2B5EF4-FFF2-40B4-BE49-F238E27FC236}">
                <a16:creationId xmlns:a16="http://schemas.microsoft.com/office/drawing/2014/main" id="{F70AF4A9-256D-EB04-80DC-A0EDD037F9F7}"/>
              </a:ext>
            </a:extLst>
          </p:cNvPr>
          <p:cNvPicPr>
            <a:picLocks noChangeAspect="1"/>
          </p:cNvPicPr>
          <p:nvPr/>
        </p:nvPicPr>
        <p:blipFill>
          <a:blip r:embed="rId6"/>
          <a:srcRect l="5448" t="12948"/>
          <a:stretch>
            <a:fillRect/>
          </a:stretch>
        </p:blipFill>
        <p:spPr>
          <a:xfrm>
            <a:off x="384872" y="5726489"/>
            <a:ext cx="2517944" cy="637509"/>
          </a:xfrm>
          <a:prstGeom prst="rect">
            <a:avLst/>
          </a:prstGeom>
        </p:spPr>
      </p:pic>
      <p:pic>
        <p:nvPicPr>
          <p:cNvPr id="14" name="Picture 13">
            <a:extLst>
              <a:ext uri="{FF2B5EF4-FFF2-40B4-BE49-F238E27FC236}">
                <a16:creationId xmlns:a16="http://schemas.microsoft.com/office/drawing/2014/main" id="{F761F448-E4FF-C723-CB45-F6DC657B4963}"/>
              </a:ext>
            </a:extLst>
          </p:cNvPr>
          <p:cNvPicPr>
            <a:picLocks noChangeAspect="1"/>
          </p:cNvPicPr>
          <p:nvPr/>
        </p:nvPicPr>
        <p:blipFill>
          <a:blip r:embed="rId7"/>
          <a:stretch>
            <a:fillRect/>
          </a:stretch>
        </p:blipFill>
        <p:spPr>
          <a:xfrm>
            <a:off x="3116424" y="5839890"/>
            <a:ext cx="2141525" cy="454935"/>
          </a:xfrm>
          <a:prstGeom prst="rect">
            <a:avLst/>
          </a:prstGeom>
        </p:spPr>
      </p:pic>
      <p:sp>
        <p:nvSpPr>
          <p:cNvPr id="19" name="Rectangle 18">
            <a:extLst>
              <a:ext uri="{FF2B5EF4-FFF2-40B4-BE49-F238E27FC236}">
                <a16:creationId xmlns:a16="http://schemas.microsoft.com/office/drawing/2014/main" id="{FC71515E-A966-A8AE-4DA2-79D2D0D4801B}"/>
              </a:ext>
            </a:extLst>
          </p:cNvPr>
          <p:cNvSpPr/>
          <p:nvPr/>
        </p:nvSpPr>
        <p:spPr>
          <a:xfrm>
            <a:off x="287793" y="1274090"/>
            <a:ext cx="5296567" cy="2000437"/>
          </a:xfrm>
          <a:prstGeom prst="rect">
            <a:avLst/>
          </a:prstGeom>
          <a:noFill/>
        </p:spPr>
        <p:style>
          <a:lnRef idx="2">
            <a:schemeClr val="accent4"/>
          </a:lnRef>
          <a:fillRef idx="1">
            <a:schemeClr val="lt1"/>
          </a:fillRef>
          <a:effectRef idx="0">
            <a:schemeClr val="accent4"/>
          </a:effectRef>
          <a:fontRef idx="minor">
            <a:schemeClr val="dk1"/>
          </a:fontRef>
        </p:style>
        <p:txBody>
          <a:bodyPr rtlCol="0" anchor="ctr"/>
          <a:lstStyle/>
          <a:p>
            <a:pPr algn="ctr"/>
            <a:endParaRPr lang="en-AU"/>
          </a:p>
        </p:txBody>
      </p:sp>
      <p:sp>
        <p:nvSpPr>
          <p:cNvPr id="20" name="Rectangle 19">
            <a:extLst>
              <a:ext uri="{FF2B5EF4-FFF2-40B4-BE49-F238E27FC236}">
                <a16:creationId xmlns:a16="http://schemas.microsoft.com/office/drawing/2014/main" id="{31AA32E7-1627-9B8E-B742-052E836DEE8C}"/>
              </a:ext>
            </a:extLst>
          </p:cNvPr>
          <p:cNvSpPr/>
          <p:nvPr/>
        </p:nvSpPr>
        <p:spPr>
          <a:xfrm>
            <a:off x="296854" y="3387928"/>
            <a:ext cx="5287506" cy="3151850"/>
          </a:xfrm>
          <a:prstGeom prst="rect">
            <a:avLst/>
          </a:prstGeom>
          <a:noFill/>
        </p:spPr>
        <p:style>
          <a:lnRef idx="2">
            <a:schemeClr val="accent4"/>
          </a:lnRef>
          <a:fillRef idx="1">
            <a:schemeClr val="lt1"/>
          </a:fillRef>
          <a:effectRef idx="0">
            <a:schemeClr val="accent4"/>
          </a:effectRef>
          <a:fontRef idx="minor">
            <a:schemeClr val="dk1"/>
          </a:fontRef>
        </p:style>
        <p:txBody>
          <a:bodyPr rtlCol="0" anchor="ctr"/>
          <a:lstStyle/>
          <a:p>
            <a:pPr algn="ctr"/>
            <a:endParaRPr lang="en-AU"/>
          </a:p>
        </p:txBody>
      </p:sp>
      <p:sp>
        <p:nvSpPr>
          <p:cNvPr id="6" name="Rectangle 5">
            <a:extLst>
              <a:ext uri="{FF2B5EF4-FFF2-40B4-BE49-F238E27FC236}">
                <a16:creationId xmlns:a16="http://schemas.microsoft.com/office/drawing/2014/main" id="{4D20B28B-95B1-BDD3-3E2F-10253AA49DB0}"/>
              </a:ext>
            </a:extLst>
          </p:cNvPr>
          <p:cNvSpPr/>
          <p:nvPr/>
        </p:nvSpPr>
        <p:spPr>
          <a:xfrm>
            <a:off x="3180906" y="2202881"/>
            <a:ext cx="2296958" cy="58357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68919EB6-AE59-AFE4-AC05-2E494803C578}"/>
              </a:ext>
            </a:extLst>
          </p:cNvPr>
          <p:cNvSpPr/>
          <p:nvPr/>
        </p:nvSpPr>
        <p:spPr>
          <a:xfrm>
            <a:off x="3116424" y="5780426"/>
            <a:ext cx="2419283" cy="58357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13" name="Group 12">
            <a:extLst>
              <a:ext uri="{FF2B5EF4-FFF2-40B4-BE49-F238E27FC236}">
                <a16:creationId xmlns:a16="http://schemas.microsoft.com/office/drawing/2014/main" id="{B03669B8-037E-4343-B0C8-BF7A2FACE3E0}"/>
              </a:ext>
            </a:extLst>
          </p:cNvPr>
          <p:cNvGrpSpPr/>
          <p:nvPr/>
        </p:nvGrpSpPr>
        <p:grpSpPr>
          <a:xfrm>
            <a:off x="5797989" y="1722848"/>
            <a:ext cx="6269502" cy="4537713"/>
            <a:chOff x="5797989" y="2160546"/>
            <a:chExt cx="6269502" cy="4537713"/>
          </a:xfrm>
        </p:grpSpPr>
        <p:pic>
          <p:nvPicPr>
            <p:cNvPr id="16" name="Picture 15">
              <a:extLst>
                <a:ext uri="{FF2B5EF4-FFF2-40B4-BE49-F238E27FC236}">
                  <a16:creationId xmlns:a16="http://schemas.microsoft.com/office/drawing/2014/main" id="{41EBA657-176F-9163-8BE5-C8062F6E3537}"/>
                </a:ext>
              </a:extLst>
            </p:cNvPr>
            <p:cNvPicPr>
              <a:picLocks noChangeAspect="1"/>
            </p:cNvPicPr>
            <p:nvPr/>
          </p:nvPicPr>
          <p:blipFill>
            <a:blip r:embed="rId8"/>
            <a:srcRect l="4442" b="23229"/>
            <a:stretch>
              <a:fillRect/>
            </a:stretch>
          </p:blipFill>
          <p:spPr>
            <a:xfrm>
              <a:off x="5797989" y="2160546"/>
              <a:ext cx="6269502" cy="4537713"/>
            </a:xfrm>
            <a:prstGeom prst="rect">
              <a:avLst/>
            </a:prstGeom>
          </p:spPr>
        </p:pic>
        <p:sp>
          <p:nvSpPr>
            <p:cNvPr id="3" name="Rectangle 2">
              <a:extLst>
                <a:ext uri="{FF2B5EF4-FFF2-40B4-BE49-F238E27FC236}">
                  <a16:creationId xmlns:a16="http://schemas.microsoft.com/office/drawing/2014/main" id="{F4A4C459-A1B9-5F43-5B60-8275D33CB2D5}"/>
                </a:ext>
              </a:extLst>
            </p:cNvPr>
            <p:cNvSpPr/>
            <p:nvPr/>
          </p:nvSpPr>
          <p:spPr>
            <a:xfrm>
              <a:off x="8524875" y="4788903"/>
              <a:ext cx="876300" cy="146732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12" name="TextBox 11">
            <a:extLst>
              <a:ext uri="{FF2B5EF4-FFF2-40B4-BE49-F238E27FC236}">
                <a16:creationId xmlns:a16="http://schemas.microsoft.com/office/drawing/2014/main" id="{212F13AD-2151-6DC1-5AEB-D9F8BD0DD415}"/>
              </a:ext>
            </a:extLst>
          </p:cNvPr>
          <p:cNvSpPr txBox="1"/>
          <p:nvPr/>
        </p:nvSpPr>
        <p:spPr>
          <a:xfrm>
            <a:off x="6505346" y="1166503"/>
            <a:ext cx="4915357" cy="369332"/>
          </a:xfrm>
          <a:prstGeom prst="rect">
            <a:avLst/>
          </a:prstGeom>
          <a:noFill/>
        </p:spPr>
        <p:txBody>
          <a:bodyPr wrap="square">
            <a:spAutoFit/>
          </a:bodyPr>
          <a:lstStyle/>
          <a:p>
            <a:r>
              <a:rPr lang="en-GB">
                <a:hlinkClick r:id="rId9"/>
              </a:rPr>
              <a:t>SA.GOV.AU - Calculate appliance running costs</a:t>
            </a:r>
            <a:endParaRPr lang="en-AU"/>
          </a:p>
        </p:txBody>
      </p:sp>
      <p:sp>
        <p:nvSpPr>
          <p:cNvPr id="10" name="Slide Number Placeholder 9">
            <a:extLst>
              <a:ext uri="{FF2B5EF4-FFF2-40B4-BE49-F238E27FC236}">
                <a16:creationId xmlns:a16="http://schemas.microsoft.com/office/drawing/2014/main" id="{4A18E394-6DDC-C40C-8C23-ED5BDA7B1DA9}"/>
              </a:ext>
            </a:extLst>
          </p:cNvPr>
          <p:cNvSpPr>
            <a:spLocks noGrp="1"/>
          </p:cNvSpPr>
          <p:nvPr>
            <p:ph type="sldNum" sz="quarter" idx="4"/>
          </p:nvPr>
        </p:nvSpPr>
        <p:spPr/>
        <p:txBody>
          <a:bodyPr/>
          <a:lstStyle/>
          <a:p>
            <a:fld id="{DF28FB93-0A08-4E7D-8E63-9EFA29F1E093}" type="slidenum">
              <a:rPr lang="en-US" smtClean="0"/>
              <a:pPr/>
              <a:t>29</a:t>
            </a:fld>
            <a:endParaRPr lang="en-US"/>
          </a:p>
        </p:txBody>
      </p:sp>
      <p:sp>
        <p:nvSpPr>
          <p:cNvPr id="15" name="Rectangle 14">
            <a:extLst>
              <a:ext uri="{FF2B5EF4-FFF2-40B4-BE49-F238E27FC236}">
                <a16:creationId xmlns:a16="http://schemas.microsoft.com/office/drawing/2014/main" id="{0BB69A33-5F40-66FF-2AE5-2EF5E6B7E489}"/>
              </a:ext>
            </a:extLst>
          </p:cNvPr>
          <p:cNvSpPr/>
          <p:nvPr/>
        </p:nvSpPr>
        <p:spPr>
          <a:xfrm>
            <a:off x="11057433" y="4372569"/>
            <a:ext cx="876300" cy="146732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4485005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4D01099-8408-4033-C0AC-BBB758CA670E}"/>
              </a:ext>
            </a:extLst>
          </p:cNvPr>
          <p:cNvPicPr>
            <a:picLocks noChangeAspect="1"/>
          </p:cNvPicPr>
          <p:nvPr/>
        </p:nvPicPr>
        <p:blipFill>
          <a:blip r:embed="rId3"/>
          <a:srcRect l="38710"/>
          <a:stretch>
            <a:fillRect/>
          </a:stretch>
        </p:blipFill>
        <p:spPr>
          <a:xfrm>
            <a:off x="9333899" y="434058"/>
            <a:ext cx="1964834" cy="3559492"/>
          </a:xfrm>
          <a:prstGeom prst="rect">
            <a:avLst/>
          </a:prstGeom>
        </p:spPr>
      </p:pic>
      <p:sp>
        <p:nvSpPr>
          <p:cNvPr id="2" name="Title 1">
            <a:extLst>
              <a:ext uri="{FF2B5EF4-FFF2-40B4-BE49-F238E27FC236}">
                <a16:creationId xmlns:a16="http://schemas.microsoft.com/office/drawing/2014/main" id="{F7F46BAE-7AEE-B8AE-75A0-A08D49E881C4}"/>
              </a:ext>
            </a:extLst>
          </p:cNvPr>
          <p:cNvSpPr>
            <a:spLocks noGrp="1"/>
          </p:cNvSpPr>
          <p:nvPr>
            <p:ph type="title"/>
          </p:nvPr>
        </p:nvSpPr>
        <p:spPr/>
        <p:txBody>
          <a:bodyPr>
            <a:normAutofit/>
          </a:bodyPr>
          <a:lstStyle/>
          <a:p>
            <a:r>
              <a:rPr lang="en-AU" sz="4000"/>
              <a:t>5. Buying new electrical appliances</a:t>
            </a:r>
          </a:p>
        </p:txBody>
      </p:sp>
      <p:sp>
        <p:nvSpPr>
          <p:cNvPr id="3" name="Content Placeholder 2">
            <a:extLst>
              <a:ext uri="{FF2B5EF4-FFF2-40B4-BE49-F238E27FC236}">
                <a16:creationId xmlns:a16="http://schemas.microsoft.com/office/drawing/2014/main" id="{E83463C6-8D9E-F38A-9ECE-4799F956D1DA}"/>
              </a:ext>
            </a:extLst>
          </p:cNvPr>
          <p:cNvSpPr>
            <a:spLocks noGrp="1"/>
          </p:cNvSpPr>
          <p:nvPr>
            <p:ph idx="1"/>
          </p:nvPr>
        </p:nvSpPr>
        <p:spPr>
          <a:xfrm>
            <a:off x="385875" y="3790019"/>
            <a:ext cx="5062425" cy="2567135"/>
          </a:xfrm>
        </p:spPr>
        <p:txBody>
          <a:bodyPr>
            <a:noAutofit/>
          </a:bodyPr>
          <a:lstStyle/>
          <a:p>
            <a:pPr marL="0" indent="0">
              <a:buNone/>
            </a:pPr>
            <a:r>
              <a:rPr lang="en-GB" sz="2200" b="1"/>
              <a:t>Look out for</a:t>
            </a:r>
          </a:p>
          <a:p>
            <a:r>
              <a:rPr lang="en-GB" sz="2200"/>
              <a:t>Pay day loans/rent to buy schemes</a:t>
            </a:r>
          </a:p>
          <a:p>
            <a:r>
              <a:rPr lang="en-GB" sz="2200"/>
              <a:t>Hidden costs (i.e. delivery)</a:t>
            </a:r>
          </a:p>
          <a:p>
            <a:r>
              <a:rPr lang="en-GB" sz="2200"/>
              <a:t>Junk insurance </a:t>
            </a:r>
          </a:p>
          <a:p>
            <a:r>
              <a:rPr lang="en-GB" sz="2200"/>
              <a:t>Second hand appliances that end </a:t>
            </a:r>
            <a:br>
              <a:rPr lang="en-GB" sz="2200"/>
            </a:br>
            <a:r>
              <a:rPr lang="en-GB" sz="2200"/>
              <a:t>up costing more </a:t>
            </a:r>
          </a:p>
          <a:p>
            <a:pPr marL="0" indent="0">
              <a:buNone/>
            </a:pPr>
            <a:endParaRPr lang="en-GB"/>
          </a:p>
        </p:txBody>
      </p:sp>
      <p:pic>
        <p:nvPicPr>
          <p:cNvPr id="10" name="Picture 9" descr="A white surface with a plastic wrap around it&#10;&#10;AI-generated content may be incorrect.">
            <a:extLst>
              <a:ext uri="{FF2B5EF4-FFF2-40B4-BE49-F238E27FC236}">
                <a16:creationId xmlns:a16="http://schemas.microsoft.com/office/drawing/2014/main" id="{988BBA29-4BB0-A164-D094-BA27610CBAB0}"/>
              </a:ext>
            </a:extLst>
          </p:cNvPr>
          <p:cNvPicPr>
            <a:picLocks noChangeAspect="1"/>
          </p:cNvPicPr>
          <p:nvPr/>
        </p:nvPicPr>
        <p:blipFill>
          <a:blip r:embed="rId4" cstate="print">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rcRect t="22784" r="13125"/>
          <a:stretch/>
        </p:blipFill>
        <p:spPr>
          <a:xfrm>
            <a:off x="2668645" y="1127692"/>
            <a:ext cx="2246510" cy="2662327"/>
          </a:xfrm>
          <a:prstGeom prst="rect">
            <a:avLst/>
          </a:prstGeom>
          <a:ln>
            <a:noFill/>
          </a:ln>
          <a:effectLst>
            <a:outerShdw blurRad="292100" dist="139700" dir="2700000" algn="tl" rotWithShape="0">
              <a:srgbClr val="333333">
                <a:alpha val="65000"/>
              </a:srgbClr>
            </a:outerShdw>
          </a:effectLst>
        </p:spPr>
      </p:pic>
      <p:sp>
        <p:nvSpPr>
          <p:cNvPr id="8" name="Content Placeholder 2">
            <a:extLst>
              <a:ext uri="{FF2B5EF4-FFF2-40B4-BE49-F238E27FC236}">
                <a16:creationId xmlns:a16="http://schemas.microsoft.com/office/drawing/2014/main" id="{B90CB0BD-522B-68F9-8864-AF60F584069B}"/>
              </a:ext>
            </a:extLst>
          </p:cNvPr>
          <p:cNvSpPr txBox="1">
            <a:spLocks/>
          </p:cNvSpPr>
          <p:nvPr/>
        </p:nvSpPr>
        <p:spPr>
          <a:xfrm>
            <a:off x="6405348" y="3790019"/>
            <a:ext cx="6262901" cy="2921272"/>
          </a:xfrm>
          <a:prstGeom prst="rect">
            <a:avLst/>
          </a:prstGeom>
        </p:spPr>
        <p:txBody>
          <a:bodyPr vert="horz" lIns="0" tIns="0" rIns="0" bIns="0" rtlCol="0">
            <a:noAutofit/>
          </a:bodyPr>
          <a:lstStyle>
            <a:lvl1pPr marL="342900" marR="0" indent="-34290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sz="2400" kern="1200">
                <a:solidFill>
                  <a:schemeClr val="tx1"/>
                </a:solidFill>
                <a:latin typeface="+mn-lt"/>
                <a:ea typeface="+mn-ea"/>
                <a:cs typeface="+mn-cs"/>
              </a:defRPr>
            </a:lvl1pPr>
            <a:lvl2pPr marL="685800" marR="0" indent="-342900" algn="l" defTabSz="685800" rtl="0" eaLnBrk="1" fontAlgn="auto" latinLnBrk="0" hangingPunct="1">
              <a:lnSpc>
                <a:spcPct val="90000"/>
              </a:lnSpc>
              <a:spcBef>
                <a:spcPts val="375"/>
              </a:spcBef>
              <a:spcAft>
                <a:spcPts val="0"/>
              </a:spcAft>
              <a:buClrTx/>
              <a:buSzTx/>
              <a:buFont typeface="Calibri" panose="020F0502020204030204" pitchFamily="34" charset="0"/>
              <a:buChar char="–"/>
              <a:tabLst/>
              <a:defRPr sz="2400" kern="1200">
                <a:solidFill>
                  <a:schemeClr val="tx1"/>
                </a:solidFill>
                <a:latin typeface="+mn-lt"/>
                <a:ea typeface="+mn-ea"/>
                <a:cs typeface="+mn-cs"/>
              </a:defRPr>
            </a:lvl2pPr>
            <a:lvl3pPr marL="857250" marR="0" indent="-171450"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sz="2400" kern="1200">
                <a:solidFill>
                  <a:schemeClr val="tx1"/>
                </a:solidFill>
                <a:latin typeface="+mn-lt"/>
                <a:ea typeface="+mn-ea"/>
                <a:cs typeface="+mn-cs"/>
              </a:defRPr>
            </a:lvl3pPr>
            <a:lvl4pPr marL="1200150" marR="0" indent="-171450" algn="l" defTabSz="685800" rtl="0" eaLnBrk="1" fontAlgn="auto" latinLnBrk="0" hangingPunct="1">
              <a:lnSpc>
                <a:spcPct val="90000"/>
              </a:lnSpc>
              <a:spcBef>
                <a:spcPts val="375"/>
              </a:spcBef>
              <a:spcAft>
                <a:spcPts val="0"/>
              </a:spcAft>
              <a:buClrTx/>
              <a:buSzTx/>
              <a:buFont typeface="Calibri" panose="020F0502020204030204" pitchFamily="34" charset="0"/>
              <a:buChar char="–"/>
              <a:tabLst/>
              <a:defRPr sz="2400" kern="1200">
                <a:solidFill>
                  <a:schemeClr val="tx1"/>
                </a:solidFill>
                <a:latin typeface="+mn-lt"/>
                <a:ea typeface="+mn-ea"/>
                <a:cs typeface="+mn-cs"/>
              </a:defRPr>
            </a:lvl4pPr>
            <a:lvl5pPr marL="1543050" marR="0" indent="-171450"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GB" sz="2200" b="1"/>
              <a:t>Look out for</a:t>
            </a:r>
          </a:p>
          <a:p>
            <a:r>
              <a:rPr lang="en-GB" sz="2200"/>
              <a:t>Price matching </a:t>
            </a:r>
          </a:p>
          <a:p>
            <a:r>
              <a:rPr lang="en-GB" sz="2200"/>
              <a:t>No Interest Loan Scheme (NILS) </a:t>
            </a:r>
            <a:br>
              <a:rPr lang="en-GB" sz="2200"/>
            </a:br>
            <a:r>
              <a:rPr lang="en-GB" sz="2200"/>
              <a:t>via Good Shepherd</a:t>
            </a:r>
          </a:p>
          <a:p>
            <a:r>
              <a:rPr lang="en-GB" sz="2200"/>
              <a:t>Free delivery and removal of old appliances </a:t>
            </a:r>
          </a:p>
          <a:p>
            <a:r>
              <a:rPr lang="en-GB" sz="2200"/>
              <a:t>Discounts, rebates and grants </a:t>
            </a:r>
          </a:p>
          <a:p>
            <a:r>
              <a:rPr lang="en-GB" sz="2200"/>
              <a:t>High star ratings </a:t>
            </a:r>
          </a:p>
          <a:p>
            <a:pPr marL="0" indent="0">
              <a:buFont typeface="Arial" panose="020B0604020202020204" pitchFamily="34" charset="0"/>
              <a:buNone/>
            </a:pPr>
            <a:endParaRPr lang="en-GB"/>
          </a:p>
        </p:txBody>
      </p:sp>
      <p:pic>
        <p:nvPicPr>
          <p:cNvPr id="17" name="Picture 16">
            <a:extLst>
              <a:ext uri="{FF2B5EF4-FFF2-40B4-BE49-F238E27FC236}">
                <a16:creationId xmlns:a16="http://schemas.microsoft.com/office/drawing/2014/main" id="{3F93FAA8-0C3F-F499-CC70-7E217559F32C}"/>
              </a:ext>
            </a:extLst>
          </p:cNvPr>
          <p:cNvPicPr>
            <a:picLocks noChangeAspect="1"/>
          </p:cNvPicPr>
          <p:nvPr/>
        </p:nvPicPr>
        <p:blipFill>
          <a:blip r:embed="rId6"/>
          <a:stretch>
            <a:fillRect/>
          </a:stretch>
        </p:blipFill>
        <p:spPr>
          <a:xfrm>
            <a:off x="385875" y="1492251"/>
            <a:ext cx="1518113" cy="1319480"/>
          </a:xfrm>
          <a:prstGeom prst="rect">
            <a:avLst/>
          </a:prstGeom>
        </p:spPr>
      </p:pic>
      <p:pic>
        <p:nvPicPr>
          <p:cNvPr id="19" name="Picture 18">
            <a:extLst>
              <a:ext uri="{FF2B5EF4-FFF2-40B4-BE49-F238E27FC236}">
                <a16:creationId xmlns:a16="http://schemas.microsoft.com/office/drawing/2014/main" id="{8FCC283A-0191-78DF-28DB-B3508C92FF91}"/>
              </a:ext>
            </a:extLst>
          </p:cNvPr>
          <p:cNvPicPr>
            <a:picLocks noChangeAspect="1"/>
          </p:cNvPicPr>
          <p:nvPr/>
        </p:nvPicPr>
        <p:blipFill>
          <a:blip r:embed="rId7"/>
          <a:stretch>
            <a:fillRect/>
          </a:stretch>
        </p:blipFill>
        <p:spPr>
          <a:xfrm>
            <a:off x="6342557" y="1300522"/>
            <a:ext cx="1518113" cy="1326855"/>
          </a:xfrm>
          <a:prstGeom prst="rect">
            <a:avLst/>
          </a:prstGeom>
        </p:spPr>
      </p:pic>
      <p:sp>
        <p:nvSpPr>
          <p:cNvPr id="4" name="Slide Number Placeholder 3">
            <a:extLst>
              <a:ext uri="{FF2B5EF4-FFF2-40B4-BE49-F238E27FC236}">
                <a16:creationId xmlns:a16="http://schemas.microsoft.com/office/drawing/2014/main" id="{40378A92-16A7-C72B-7A90-DDE6E4D774E4}"/>
              </a:ext>
            </a:extLst>
          </p:cNvPr>
          <p:cNvSpPr>
            <a:spLocks noGrp="1"/>
          </p:cNvSpPr>
          <p:nvPr>
            <p:ph type="sldNum" sz="quarter" idx="4"/>
          </p:nvPr>
        </p:nvSpPr>
        <p:spPr/>
        <p:txBody>
          <a:bodyPr/>
          <a:lstStyle/>
          <a:p>
            <a:fld id="{DF28FB93-0A08-4E7D-8E63-9EFA29F1E093}" type="slidenum">
              <a:rPr lang="en-US" smtClean="0"/>
              <a:pPr/>
              <a:t>30</a:t>
            </a:fld>
            <a:endParaRPr lang="en-US"/>
          </a:p>
        </p:txBody>
      </p:sp>
    </p:spTree>
    <p:extLst>
      <p:ext uri="{BB962C8B-B14F-4D97-AF65-F5344CB8AC3E}">
        <p14:creationId xmlns:p14="http://schemas.microsoft.com/office/powerpoint/2010/main" val="6872692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46BAE-7AEE-B8AE-75A0-A08D49E881C4}"/>
              </a:ext>
            </a:extLst>
          </p:cNvPr>
          <p:cNvSpPr>
            <a:spLocks noGrp="1"/>
          </p:cNvSpPr>
          <p:nvPr>
            <p:ph type="title"/>
          </p:nvPr>
        </p:nvSpPr>
        <p:spPr/>
        <p:txBody>
          <a:bodyPr>
            <a:normAutofit/>
          </a:bodyPr>
          <a:lstStyle/>
          <a:p>
            <a:r>
              <a:rPr lang="en-AU" sz="4000"/>
              <a:t>5. Buying new electrical appliances</a:t>
            </a:r>
          </a:p>
        </p:txBody>
      </p:sp>
      <p:sp>
        <p:nvSpPr>
          <p:cNvPr id="7" name="TextBox 6">
            <a:extLst>
              <a:ext uri="{FF2B5EF4-FFF2-40B4-BE49-F238E27FC236}">
                <a16:creationId xmlns:a16="http://schemas.microsoft.com/office/drawing/2014/main" id="{3E64BC3E-6BE7-E3C2-B4C2-BCB9300FABDE}"/>
              </a:ext>
            </a:extLst>
          </p:cNvPr>
          <p:cNvSpPr txBox="1"/>
          <p:nvPr/>
        </p:nvSpPr>
        <p:spPr>
          <a:xfrm>
            <a:off x="385267" y="1158778"/>
            <a:ext cx="11418008" cy="707886"/>
          </a:xfrm>
          <a:prstGeom prst="rect">
            <a:avLst/>
          </a:prstGeom>
          <a:noFill/>
        </p:spPr>
        <p:txBody>
          <a:bodyPr wrap="square">
            <a:spAutoFit/>
          </a:bodyPr>
          <a:lstStyle/>
          <a:p>
            <a:pPr marL="0" indent="0">
              <a:buNone/>
            </a:pPr>
            <a:r>
              <a:rPr lang="en-GB" sz="2000" dirty="0"/>
              <a:t>SA’s state</a:t>
            </a:r>
            <a:r>
              <a:rPr lang="en-US" sz="2000" dirty="0"/>
              <a:t> government </a:t>
            </a:r>
            <a:r>
              <a:rPr lang="en-GB" sz="2000" b="1" dirty="0">
                <a:solidFill>
                  <a:schemeClr val="tx2"/>
                </a:solidFill>
              </a:rPr>
              <a:t>Retailer Energy Productivity Scheme (REPS) </a:t>
            </a:r>
            <a:r>
              <a:rPr lang="en-US" sz="2000" dirty="0"/>
              <a:t>provides incentives for South Australian households and businesses to save energy.   </a:t>
            </a:r>
          </a:p>
        </p:txBody>
      </p:sp>
      <p:pic>
        <p:nvPicPr>
          <p:cNvPr id="4" name="Picture 3">
            <a:extLst>
              <a:ext uri="{FF2B5EF4-FFF2-40B4-BE49-F238E27FC236}">
                <a16:creationId xmlns:a16="http://schemas.microsoft.com/office/drawing/2014/main" id="{883B24C7-9449-60DC-788C-66D3961E957A}"/>
              </a:ext>
            </a:extLst>
          </p:cNvPr>
          <p:cNvPicPr>
            <a:picLocks noChangeAspect="1"/>
          </p:cNvPicPr>
          <p:nvPr/>
        </p:nvPicPr>
        <p:blipFill>
          <a:blip r:embed="rId3"/>
          <a:stretch>
            <a:fillRect/>
          </a:stretch>
        </p:blipFill>
        <p:spPr>
          <a:xfrm>
            <a:off x="8033677" y="5272327"/>
            <a:ext cx="3265056" cy="665143"/>
          </a:xfrm>
          <a:prstGeom prst="rect">
            <a:avLst/>
          </a:prstGeom>
        </p:spPr>
      </p:pic>
      <p:pic>
        <p:nvPicPr>
          <p:cNvPr id="8" name="Picture 7">
            <a:extLst>
              <a:ext uri="{FF2B5EF4-FFF2-40B4-BE49-F238E27FC236}">
                <a16:creationId xmlns:a16="http://schemas.microsoft.com/office/drawing/2014/main" id="{74F87B55-81AD-0264-2BEB-539C19876DB7}"/>
              </a:ext>
            </a:extLst>
          </p:cNvPr>
          <p:cNvPicPr>
            <a:picLocks noChangeAspect="1"/>
          </p:cNvPicPr>
          <p:nvPr/>
        </p:nvPicPr>
        <p:blipFill>
          <a:blip r:embed="rId4"/>
          <a:stretch>
            <a:fillRect/>
          </a:stretch>
        </p:blipFill>
        <p:spPr>
          <a:xfrm>
            <a:off x="723302" y="5335854"/>
            <a:ext cx="3518979" cy="601616"/>
          </a:xfrm>
          <a:prstGeom prst="rect">
            <a:avLst/>
          </a:prstGeom>
        </p:spPr>
      </p:pic>
      <p:pic>
        <p:nvPicPr>
          <p:cNvPr id="10" name="Picture 9">
            <a:extLst>
              <a:ext uri="{FF2B5EF4-FFF2-40B4-BE49-F238E27FC236}">
                <a16:creationId xmlns:a16="http://schemas.microsoft.com/office/drawing/2014/main" id="{35E07639-FEB4-630D-52AC-67AC39B23F2D}"/>
              </a:ext>
            </a:extLst>
          </p:cNvPr>
          <p:cNvPicPr>
            <a:picLocks noChangeAspect="1"/>
          </p:cNvPicPr>
          <p:nvPr/>
        </p:nvPicPr>
        <p:blipFill>
          <a:blip r:embed="rId5"/>
          <a:stretch>
            <a:fillRect/>
          </a:stretch>
        </p:blipFill>
        <p:spPr>
          <a:xfrm>
            <a:off x="5050565" y="4905564"/>
            <a:ext cx="2174828" cy="1031906"/>
          </a:xfrm>
          <a:prstGeom prst="rect">
            <a:avLst/>
          </a:prstGeom>
        </p:spPr>
      </p:pic>
      <p:sp>
        <p:nvSpPr>
          <p:cNvPr id="12" name="TextBox 11">
            <a:extLst>
              <a:ext uri="{FF2B5EF4-FFF2-40B4-BE49-F238E27FC236}">
                <a16:creationId xmlns:a16="http://schemas.microsoft.com/office/drawing/2014/main" id="{24683EA4-B984-19B1-BE87-98DBD6EEB7F8}"/>
              </a:ext>
            </a:extLst>
          </p:cNvPr>
          <p:cNvSpPr txBox="1"/>
          <p:nvPr/>
        </p:nvSpPr>
        <p:spPr>
          <a:xfrm>
            <a:off x="385266" y="6300838"/>
            <a:ext cx="6093724" cy="369332"/>
          </a:xfrm>
          <a:prstGeom prst="rect">
            <a:avLst/>
          </a:prstGeom>
          <a:noFill/>
        </p:spPr>
        <p:txBody>
          <a:bodyPr wrap="square">
            <a:spAutoFit/>
          </a:bodyPr>
          <a:lstStyle/>
          <a:p>
            <a:pPr algn="l"/>
            <a:r>
              <a:rPr lang="en-US" b="0" i="1" dirty="0">
                <a:solidFill>
                  <a:srgbClr val="222222"/>
                </a:solidFill>
                <a:effectLst/>
              </a:rPr>
              <a:t>(*) subject to REPS eligibility criteria and available incentives</a:t>
            </a:r>
            <a:endParaRPr lang="en-AU" dirty="0"/>
          </a:p>
        </p:txBody>
      </p:sp>
      <p:sp>
        <p:nvSpPr>
          <p:cNvPr id="3" name="Slide Number Placeholder 2">
            <a:extLst>
              <a:ext uri="{FF2B5EF4-FFF2-40B4-BE49-F238E27FC236}">
                <a16:creationId xmlns:a16="http://schemas.microsoft.com/office/drawing/2014/main" id="{52220B4F-9803-DEA1-3FEF-93A995C778B0}"/>
              </a:ext>
            </a:extLst>
          </p:cNvPr>
          <p:cNvSpPr>
            <a:spLocks noGrp="1"/>
          </p:cNvSpPr>
          <p:nvPr>
            <p:ph type="sldNum" sz="quarter" idx="4"/>
          </p:nvPr>
        </p:nvSpPr>
        <p:spPr/>
        <p:txBody>
          <a:bodyPr/>
          <a:lstStyle/>
          <a:p>
            <a:fld id="{DF28FB93-0A08-4E7D-8E63-9EFA29F1E093}" type="slidenum">
              <a:rPr lang="en-US" smtClean="0"/>
              <a:pPr/>
              <a:t>31</a:t>
            </a:fld>
            <a:endParaRPr lang="en-US"/>
          </a:p>
        </p:txBody>
      </p:sp>
      <p:sp>
        <p:nvSpPr>
          <p:cNvPr id="11" name="Rectangle: Rounded Corners 10">
            <a:extLst>
              <a:ext uri="{FF2B5EF4-FFF2-40B4-BE49-F238E27FC236}">
                <a16:creationId xmlns:a16="http://schemas.microsoft.com/office/drawing/2014/main" id="{6C407ADA-9B6A-744A-2B9F-C7B616D50FA3}"/>
              </a:ext>
            </a:extLst>
          </p:cNvPr>
          <p:cNvSpPr/>
          <p:nvPr/>
        </p:nvSpPr>
        <p:spPr>
          <a:xfrm>
            <a:off x="385266" y="2247900"/>
            <a:ext cx="5324285" cy="23622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2000" b="1">
                <a:solidFill>
                  <a:schemeClr val="bg2"/>
                </a:solidFill>
              </a:rPr>
              <a:t>Save money on the installation* of</a:t>
            </a:r>
          </a:p>
          <a:p>
            <a:pPr algn="ctr"/>
            <a:endParaRPr lang="en-AU" sz="2000" b="1">
              <a:solidFill>
                <a:schemeClr val="bg2"/>
              </a:solidFill>
            </a:endParaRPr>
          </a:p>
          <a:p>
            <a:pPr marL="285750" indent="-285750">
              <a:buFont typeface="Arial" panose="020B0604020202020204" pitchFamily="34" charset="0"/>
              <a:buChar char="•"/>
            </a:pPr>
            <a:r>
              <a:rPr lang="en-AU">
                <a:solidFill>
                  <a:schemeClr val="bg2"/>
                </a:solidFill>
              </a:rPr>
              <a:t>Air conditioners</a:t>
            </a:r>
          </a:p>
          <a:p>
            <a:pPr marL="285750" indent="-285750">
              <a:buFont typeface="Arial" panose="020B0604020202020204" pitchFamily="34" charset="0"/>
              <a:buChar char="•"/>
            </a:pPr>
            <a:r>
              <a:rPr lang="en-AU">
                <a:solidFill>
                  <a:schemeClr val="bg2"/>
                </a:solidFill>
              </a:rPr>
              <a:t>Hot water systems</a:t>
            </a:r>
          </a:p>
          <a:p>
            <a:pPr marL="285750" indent="-285750">
              <a:buFont typeface="Arial" panose="020B0604020202020204" pitchFamily="34" charset="0"/>
              <a:buChar char="•"/>
            </a:pPr>
            <a:r>
              <a:rPr lang="en-AU">
                <a:solidFill>
                  <a:schemeClr val="bg2"/>
                </a:solidFill>
              </a:rPr>
              <a:t>Ceiling insulation 	</a:t>
            </a:r>
          </a:p>
          <a:p>
            <a:pPr marL="285750" indent="-285750">
              <a:buFont typeface="Arial" panose="020B0604020202020204" pitchFamily="34" charset="0"/>
              <a:buChar char="•"/>
            </a:pPr>
            <a:r>
              <a:rPr lang="en-AU">
                <a:solidFill>
                  <a:schemeClr val="bg2"/>
                </a:solidFill>
              </a:rPr>
              <a:t>&amp; more…</a:t>
            </a:r>
          </a:p>
        </p:txBody>
      </p:sp>
      <p:sp>
        <p:nvSpPr>
          <p:cNvPr id="13" name="Rectangle: Rounded Corners 12">
            <a:extLst>
              <a:ext uri="{FF2B5EF4-FFF2-40B4-BE49-F238E27FC236}">
                <a16:creationId xmlns:a16="http://schemas.microsoft.com/office/drawing/2014/main" id="{4DF1CC72-25B2-D44A-D75C-94F564265AAE}"/>
              </a:ext>
            </a:extLst>
          </p:cNvPr>
          <p:cNvSpPr/>
          <p:nvPr/>
        </p:nvSpPr>
        <p:spPr>
          <a:xfrm>
            <a:off x="6478990" y="2247900"/>
            <a:ext cx="5324285" cy="23622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2000" b="1" dirty="0">
                <a:solidFill>
                  <a:schemeClr val="bg2"/>
                </a:solidFill>
              </a:rPr>
              <a:t>Receive money back for the purchase* of efficient </a:t>
            </a:r>
          </a:p>
          <a:p>
            <a:endParaRPr lang="en-AU" sz="2000" dirty="0">
              <a:solidFill>
                <a:schemeClr val="bg2"/>
              </a:solidFill>
            </a:endParaRPr>
          </a:p>
          <a:p>
            <a:pPr marL="285750" indent="-285750">
              <a:buFont typeface="Arial" panose="020B0604020202020204" pitchFamily="34" charset="0"/>
              <a:buChar char="•"/>
            </a:pPr>
            <a:r>
              <a:rPr lang="en-AU" dirty="0">
                <a:solidFill>
                  <a:schemeClr val="bg2"/>
                </a:solidFill>
              </a:rPr>
              <a:t>Fridges &amp; freezers</a:t>
            </a:r>
          </a:p>
          <a:p>
            <a:pPr marL="285750" indent="-285750">
              <a:buFont typeface="Arial" panose="020B0604020202020204" pitchFamily="34" charset="0"/>
              <a:buChar char="•"/>
            </a:pPr>
            <a:r>
              <a:rPr lang="en-AU" dirty="0">
                <a:solidFill>
                  <a:schemeClr val="bg2"/>
                </a:solidFill>
              </a:rPr>
              <a:t>Heat pump clothes dryers</a:t>
            </a:r>
          </a:p>
          <a:p>
            <a:pPr marL="285750" indent="-285750">
              <a:buFont typeface="Arial" panose="020B0604020202020204" pitchFamily="34" charset="0"/>
              <a:buChar char="•"/>
            </a:pPr>
            <a:r>
              <a:rPr lang="en-AU" dirty="0">
                <a:solidFill>
                  <a:schemeClr val="bg2"/>
                </a:solidFill>
              </a:rPr>
              <a:t>&amp; a gift voucher when recycling an old fridge</a:t>
            </a:r>
            <a:r>
              <a:rPr lang="en-AU" dirty="0"/>
              <a:t>	</a:t>
            </a:r>
            <a:endParaRPr lang="en-US" dirty="0"/>
          </a:p>
        </p:txBody>
      </p:sp>
    </p:spTree>
    <p:extLst>
      <p:ext uri="{BB962C8B-B14F-4D97-AF65-F5344CB8AC3E}">
        <p14:creationId xmlns:p14="http://schemas.microsoft.com/office/powerpoint/2010/main" val="1001736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266A1-F34C-C348-3BEB-04597C59FA85}"/>
              </a:ext>
            </a:extLst>
          </p:cNvPr>
          <p:cNvSpPr>
            <a:spLocks noGrp="1"/>
          </p:cNvSpPr>
          <p:nvPr>
            <p:ph type="title"/>
          </p:nvPr>
        </p:nvSpPr>
        <p:spPr/>
        <p:txBody>
          <a:bodyPr>
            <a:normAutofit/>
          </a:bodyPr>
          <a:lstStyle/>
          <a:p>
            <a:r>
              <a:rPr lang="en-AU" sz="3600"/>
              <a:t>8. What about solar panels?</a:t>
            </a:r>
          </a:p>
        </p:txBody>
      </p:sp>
      <p:pic>
        <p:nvPicPr>
          <p:cNvPr id="4" name="Picture 3">
            <a:extLst>
              <a:ext uri="{FF2B5EF4-FFF2-40B4-BE49-F238E27FC236}">
                <a16:creationId xmlns:a16="http://schemas.microsoft.com/office/drawing/2014/main" id="{5C7D18C6-E6C9-13A4-36F8-A623C6A6E8D4}"/>
              </a:ext>
            </a:extLst>
          </p:cNvPr>
          <p:cNvPicPr>
            <a:picLocks noChangeAspect="1"/>
          </p:cNvPicPr>
          <p:nvPr/>
        </p:nvPicPr>
        <p:blipFill>
          <a:blip r:embed="rId3"/>
          <a:stretch>
            <a:fillRect/>
          </a:stretch>
        </p:blipFill>
        <p:spPr>
          <a:xfrm>
            <a:off x="6376554" y="1069855"/>
            <a:ext cx="4922179" cy="3491671"/>
          </a:xfrm>
          <a:prstGeom prst="rect">
            <a:avLst/>
          </a:prstGeom>
        </p:spPr>
      </p:pic>
      <p:sp>
        <p:nvSpPr>
          <p:cNvPr id="5" name="TextBox 4">
            <a:extLst>
              <a:ext uri="{FF2B5EF4-FFF2-40B4-BE49-F238E27FC236}">
                <a16:creationId xmlns:a16="http://schemas.microsoft.com/office/drawing/2014/main" id="{DD8AD85F-EAD1-ECC8-3C27-2B82545FFDF0}"/>
              </a:ext>
            </a:extLst>
          </p:cNvPr>
          <p:cNvSpPr txBox="1"/>
          <p:nvPr/>
        </p:nvSpPr>
        <p:spPr>
          <a:xfrm>
            <a:off x="385266" y="1069855"/>
            <a:ext cx="5710733" cy="3323987"/>
          </a:xfrm>
          <a:prstGeom prst="rect">
            <a:avLst/>
          </a:prstGeom>
          <a:noFill/>
        </p:spPr>
        <p:txBody>
          <a:bodyPr wrap="square">
            <a:spAutoFit/>
          </a:bodyPr>
          <a:lstStyle/>
          <a:p>
            <a:pPr fontAlgn="base"/>
            <a:r>
              <a:rPr lang="en-GB" sz="2400" b="1" dirty="0"/>
              <a:t>Things to think about if considering solar and/or batteries </a:t>
            </a:r>
          </a:p>
          <a:p>
            <a:pPr fontAlgn="base"/>
            <a:endParaRPr lang="en-AU" dirty="0"/>
          </a:p>
          <a:p>
            <a:pPr marL="342900" indent="-342900" fontAlgn="base">
              <a:buFont typeface="Arial" panose="020B0604020202020204" pitchFamily="34" charset="0"/>
              <a:buChar char="•"/>
            </a:pPr>
            <a:r>
              <a:rPr lang="en-GB" sz="2400" dirty="0"/>
              <a:t>Suitability of your house</a:t>
            </a:r>
          </a:p>
          <a:p>
            <a:pPr marL="342900" indent="-342900" fontAlgn="base">
              <a:buFont typeface="Arial" panose="020B0604020202020204" pitchFamily="34" charset="0"/>
              <a:buChar char="•"/>
            </a:pPr>
            <a:r>
              <a:rPr lang="en-GB" sz="2400" dirty="0"/>
              <a:t>Focus on self consumption</a:t>
            </a:r>
          </a:p>
          <a:p>
            <a:pPr marL="342900" indent="-342900" fontAlgn="base">
              <a:buFont typeface="Arial" panose="020B0604020202020204" pitchFamily="34" charset="0"/>
              <a:buChar char="•"/>
            </a:pPr>
            <a:r>
              <a:rPr lang="en-GB" sz="2400" dirty="0"/>
              <a:t>Solar Feed-in Tariffs (PFIT)</a:t>
            </a:r>
          </a:p>
          <a:p>
            <a:pPr marL="342900" indent="-342900" fontAlgn="base">
              <a:buFont typeface="Arial" panose="020B0604020202020204" pitchFamily="34" charset="0"/>
              <a:buChar char="•"/>
            </a:pPr>
            <a:r>
              <a:rPr lang="en-GB" sz="2400" dirty="0"/>
              <a:t>Use solar during the day </a:t>
            </a:r>
          </a:p>
          <a:p>
            <a:pPr marL="342900" indent="-342900" fontAlgn="base">
              <a:buFont typeface="Arial" panose="020B0604020202020204" pitchFamily="34" charset="0"/>
              <a:buChar char="•"/>
            </a:pPr>
            <a:r>
              <a:rPr lang="en-GB" sz="2400" dirty="0"/>
              <a:t>Cheaper Home Battery Program</a:t>
            </a:r>
          </a:p>
          <a:p>
            <a:pPr fontAlgn="base"/>
            <a:endParaRPr lang="en-AU" sz="2400" dirty="0"/>
          </a:p>
        </p:txBody>
      </p:sp>
      <p:sp>
        <p:nvSpPr>
          <p:cNvPr id="3" name="TextBox 2">
            <a:extLst>
              <a:ext uri="{FF2B5EF4-FFF2-40B4-BE49-F238E27FC236}">
                <a16:creationId xmlns:a16="http://schemas.microsoft.com/office/drawing/2014/main" id="{78FEA0AA-23A2-12BE-48B8-2CFC0498FC91}"/>
              </a:ext>
            </a:extLst>
          </p:cNvPr>
          <p:cNvSpPr txBox="1"/>
          <p:nvPr/>
        </p:nvSpPr>
        <p:spPr>
          <a:xfrm>
            <a:off x="385264" y="4473474"/>
            <a:ext cx="8259971" cy="1846659"/>
          </a:xfrm>
          <a:prstGeom prst="rect">
            <a:avLst/>
          </a:prstGeom>
          <a:noFill/>
        </p:spPr>
        <p:txBody>
          <a:bodyPr wrap="square">
            <a:spAutoFit/>
          </a:bodyPr>
          <a:lstStyle/>
          <a:p>
            <a:pPr fontAlgn="base"/>
            <a:r>
              <a:rPr lang="en-GB" sz="2400" b="1" dirty="0"/>
              <a:t>What are the alternatives?</a:t>
            </a:r>
          </a:p>
          <a:p>
            <a:pPr fontAlgn="base"/>
            <a:endParaRPr lang="en-AU" dirty="0"/>
          </a:p>
          <a:p>
            <a:pPr marL="342900" indent="-342900" fontAlgn="base">
              <a:buFont typeface="Arial" panose="020B0604020202020204" pitchFamily="34" charset="0"/>
              <a:buChar char="•"/>
            </a:pPr>
            <a:r>
              <a:rPr lang="en-GB" sz="2400" dirty="0"/>
              <a:t>Buying ‘</a:t>
            </a:r>
            <a:r>
              <a:rPr lang="en-GB" sz="2400" dirty="0" err="1"/>
              <a:t>GreenPower</a:t>
            </a:r>
            <a:r>
              <a:rPr lang="en-GB" sz="2400" dirty="0"/>
              <a:t>’</a:t>
            </a:r>
          </a:p>
          <a:p>
            <a:pPr marL="342900" indent="-342900" fontAlgn="base">
              <a:buFont typeface="Arial" panose="020B0604020202020204" pitchFamily="34" charset="0"/>
              <a:buChar char="•"/>
            </a:pPr>
            <a:r>
              <a:rPr lang="en-GB" sz="2400" dirty="0"/>
              <a:t>Free electricity periods ‘3 for free’ or ‘Solar Sharer Offer (SSO)’</a:t>
            </a:r>
          </a:p>
          <a:p>
            <a:pPr marL="342900" indent="-342900" fontAlgn="base">
              <a:buFont typeface="Arial" panose="020B0604020202020204" pitchFamily="34" charset="0"/>
              <a:buChar char="•"/>
            </a:pPr>
            <a:r>
              <a:rPr lang="en-GB" sz="2400" dirty="0"/>
              <a:t>Upgrading appliances! </a:t>
            </a:r>
            <a:endParaRPr lang="en-AU" sz="2400" dirty="0"/>
          </a:p>
        </p:txBody>
      </p:sp>
      <p:sp>
        <p:nvSpPr>
          <p:cNvPr id="6" name="Slide Number Placeholder 5">
            <a:extLst>
              <a:ext uri="{FF2B5EF4-FFF2-40B4-BE49-F238E27FC236}">
                <a16:creationId xmlns:a16="http://schemas.microsoft.com/office/drawing/2014/main" id="{E9455498-BE45-22CE-71A5-BCDAEEF76222}"/>
              </a:ext>
            </a:extLst>
          </p:cNvPr>
          <p:cNvSpPr>
            <a:spLocks noGrp="1"/>
          </p:cNvSpPr>
          <p:nvPr>
            <p:ph type="sldNum" sz="quarter" idx="4"/>
          </p:nvPr>
        </p:nvSpPr>
        <p:spPr/>
        <p:txBody>
          <a:bodyPr/>
          <a:lstStyle/>
          <a:p>
            <a:fld id="{DF28FB93-0A08-4E7D-8E63-9EFA29F1E093}" type="slidenum">
              <a:rPr lang="en-US" smtClean="0"/>
              <a:pPr/>
              <a:t>32</a:t>
            </a:fld>
            <a:endParaRPr lang="en-US"/>
          </a:p>
        </p:txBody>
      </p:sp>
    </p:spTree>
    <p:extLst>
      <p:ext uri="{BB962C8B-B14F-4D97-AF65-F5344CB8AC3E}">
        <p14:creationId xmlns:p14="http://schemas.microsoft.com/office/powerpoint/2010/main" val="20195624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46BAE-7AEE-B8AE-75A0-A08D49E881C4}"/>
              </a:ext>
            </a:extLst>
          </p:cNvPr>
          <p:cNvSpPr>
            <a:spLocks noGrp="1"/>
          </p:cNvSpPr>
          <p:nvPr>
            <p:ph type="title"/>
          </p:nvPr>
        </p:nvSpPr>
        <p:spPr/>
        <p:txBody>
          <a:bodyPr>
            <a:noAutofit/>
          </a:bodyPr>
          <a:lstStyle/>
          <a:p>
            <a:pPr>
              <a:lnSpc>
                <a:spcPct val="100000"/>
              </a:lnSpc>
            </a:pPr>
            <a:r>
              <a:rPr lang="en-AU" sz="4000"/>
              <a:t>5. RECAP - Using and buying new electrical</a:t>
            </a:r>
            <a:br>
              <a:rPr lang="en-AU" sz="4000"/>
            </a:br>
            <a:r>
              <a:rPr lang="en-AU" sz="4000"/>
              <a:t>appliances</a:t>
            </a:r>
          </a:p>
        </p:txBody>
      </p:sp>
      <p:sp>
        <p:nvSpPr>
          <p:cNvPr id="3" name="Content Placeholder 2">
            <a:extLst>
              <a:ext uri="{FF2B5EF4-FFF2-40B4-BE49-F238E27FC236}">
                <a16:creationId xmlns:a16="http://schemas.microsoft.com/office/drawing/2014/main" id="{E83463C6-8D9E-F38A-9ECE-4799F956D1DA}"/>
              </a:ext>
            </a:extLst>
          </p:cNvPr>
          <p:cNvSpPr>
            <a:spLocks noGrp="1"/>
          </p:cNvSpPr>
          <p:nvPr>
            <p:ph idx="1"/>
          </p:nvPr>
        </p:nvSpPr>
        <p:spPr>
          <a:xfrm>
            <a:off x="385875" y="2111021"/>
            <a:ext cx="6180025" cy="4535689"/>
          </a:xfrm>
        </p:spPr>
        <p:txBody>
          <a:bodyPr>
            <a:noAutofit/>
          </a:bodyPr>
          <a:lstStyle/>
          <a:p>
            <a:pPr marL="457200" indent="-457200">
              <a:buFont typeface="+mj-lt"/>
              <a:buAutoNum type="arabicPeriod"/>
            </a:pPr>
            <a:r>
              <a:rPr lang="en-GB" sz="2200" dirty="0"/>
              <a:t>Choose an appliance with a </a:t>
            </a:r>
            <a:r>
              <a:rPr lang="en-GB" sz="2200" b="1" dirty="0"/>
              <a:t>higher energy rating</a:t>
            </a:r>
          </a:p>
          <a:p>
            <a:pPr marL="457200" indent="-457200">
              <a:buFont typeface="+mj-lt"/>
              <a:buAutoNum type="arabicPeriod"/>
            </a:pPr>
            <a:r>
              <a:rPr lang="en-GB" sz="2200" dirty="0"/>
              <a:t>Compare appliance </a:t>
            </a:r>
            <a:r>
              <a:rPr lang="en-GB" sz="2200" b="1" dirty="0"/>
              <a:t>Purchase vs Running costs </a:t>
            </a:r>
            <a:r>
              <a:rPr lang="en-GB" sz="2200" dirty="0"/>
              <a:t>using </a:t>
            </a:r>
            <a:r>
              <a:rPr lang="en-GB" sz="2200" dirty="0">
                <a:hlinkClick r:id="rId3"/>
              </a:rPr>
              <a:t>SA.GOV.AU - Calculate appliance running costs</a:t>
            </a:r>
            <a:r>
              <a:rPr lang="en-GB" sz="2200" dirty="0"/>
              <a:t> and </a:t>
            </a:r>
            <a:r>
              <a:rPr lang="en-GB" sz="2200" dirty="0">
                <a:hlinkClick r:id="rId4"/>
              </a:rPr>
              <a:t>Appliances Online</a:t>
            </a:r>
            <a:endParaRPr lang="en-AU" sz="2200" dirty="0"/>
          </a:p>
          <a:p>
            <a:pPr marL="457200" indent="-457200">
              <a:buFont typeface="+mj-lt"/>
              <a:buAutoNum type="arabicPeriod" startAt="3"/>
            </a:pPr>
            <a:r>
              <a:rPr lang="en-GB" sz="2200" dirty="0"/>
              <a:t>Before buying a new appliances – do your research to get the best product, at the best price</a:t>
            </a:r>
          </a:p>
          <a:p>
            <a:pPr marL="457200" indent="-457200">
              <a:buFont typeface="+mj-lt"/>
              <a:buAutoNum type="arabicPeriod" startAt="3"/>
            </a:pPr>
            <a:r>
              <a:rPr lang="en-GB" sz="2200" dirty="0"/>
              <a:t>Be aware of any available rebates or discounts, i.e. REPS*</a:t>
            </a:r>
          </a:p>
          <a:p>
            <a:pPr marL="457200" indent="-457200">
              <a:buFont typeface="+mj-lt"/>
              <a:buAutoNum type="arabicPeriod" startAt="3"/>
            </a:pPr>
            <a:r>
              <a:rPr lang="en-GB" sz="2200" dirty="0"/>
              <a:t>Consider whether buying solar and batteries is right for your house</a:t>
            </a:r>
            <a:endParaRPr lang="en-GB" sz="2200" b="1" dirty="0"/>
          </a:p>
          <a:p>
            <a:pPr marL="0" indent="0">
              <a:buNone/>
            </a:pPr>
            <a:endParaRPr lang="en-GB" sz="2200" b="1" dirty="0"/>
          </a:p>
          <a:p>
            <a:pPr marL="0" indent="0">
              <a:buNone/>
            </a:pPr>
            <a:r>
              <a:rPr lang="en-GB" sz="1800" b="1" i="1" dirty="0"/>
              <a:t>*REPS</a:t>
            </a:r>
            <a:r>
              <a:rPr lang="en-GB" sz="1800" i="1" dirty="0"/>
              <a:t> = Retailer Energy Productivity Scheme</a:t>
            </a:r>
          </a:p>
        </p:txBody>
      </p:sp>
      <p:pic>
        <p:nvPicPr>
          <p:cNvPr id="4" name="Picture 2" descr="Energy rating star labels">
            <a:extLst>
              <a:ext uri="{FF2B5EF4-FFF2-40B4-BE49-F238E27FC236}">
                <a16:creationId xmlns:a16="http://schemas.microsoft.com/office/drawing/2014/main" id="{69A8C257-608B-4497-FCB6-895C37CFC18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40086" y="2219398"/>
            <a:ext cx="2584459" cy="142845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EBAEDED5-C1EF-32D9-BEC7-ECA836F38CB7}"/>
              </a:ext>
            </a:extLst>
          </p:cNvPr>
          <p:cNvPicPr>
            <a:picLocks noChangeAspect="1"/>
          </p:cNvPicPr>
          <p:nvPr/>
        </p:nvPicPr>
        <p:blipFill>
          <a:blip r:embed="rId6"/>
          <a:srcRect b="30107"/>
          <a:stretch>
            <a:fillRect/>
          </a:stretch>
        </p:blipFill>
        <p:spPr>
          <a:xfrm>
            <a:off x="6871760" y="3859886"/>
            <a:ext cx="4121113" cy="2594914"/>
          </a:xfrm>
          <a:prstGeom prst="rect">
            <a:avLst/>
          </a:prstGeom>
        </p:spPr>
      </p:pic>
      <p:pic>
        <p:nvPicPr>
          <p:cNvPr id="7" name="Picture 6">
            <a:extLst>
              <a:ext uri="{FF2B5EF4-FFF2-40B4-BE49-F238E27FC236}">
                <a16:creationId xmlns:a16="http://schemas.microsoft.com/office/drawing/2014/main" id="{135379F7-3FB7-A8EE-031E-F8CDBED177BE}"/>
              </a:ext>
            </a:extLst>
          </p:cNvPr>
          <p:cNvPicPr>
            <a:picLocks noChangeAspect="1"/>
          </p:cNvPicPr>
          <p:nvPr/>
        </p:nvPicPr>
        <p:blipFill>
          <a:blip r:embed="rId7"/>
          <a:stretch>
            <a:fillRect/>
          </a:stretch>
        </p:blipFill>
        <p:spPr>
          <a:xfrm>
            <a:off x="9432373" y="321051"/>
            <a:ext cx="2373752" cy="1477468"/>
          </a:xfrm>
          <a:prstGeom prst="rect">
            <a:avLst/>
          </a:prstGeom>
        </p:spPr>
      </p:pic>
      <p:sp>
        <p:nvSpPr>
          <p:cNvPr id="6" name="Slide Number Placeholder 5">
            <a:extLst>
              <a:ext uri="{FF2B5EF4-FFF2-40B4-BE49-F238E27FC236}">
                <a16:creationId xmlns:a16="http://schemas.microsoft.com/office/drawing/2014/main" id="{8537AA7E-396E-C478-7E64-E034E3229240}"/>
              </a:ext>
            </a:extLst>
          </p:cNvPr>
          <p:cNvSpPr>
            <a:spLocks noGrp="1"/>
          </p:cNvSpPr>
          <p:nvPr>
            <p:ph type="sldNum" sz="quarter" idx="4"/>
          </p:nvPr>
        </p:nvSpPr>
        <p:spPr/>
        <p:txBody>
          <a:bodyPr/>
          <a:lstStyle/>
          <a:p>
            <a:fld id="{DF28FB93-0A08-4E7D-8E63-9EFA29F1E093}" type="slidenum">
              <a:rPr lang="en-US" smtClean="0"/>
              <a:pPr/>
              <a:t>33</a:t>
            </a:fld>
            <a:endParaRPr lang="en-US"/>
          </a:p>
        </p:txBody>
      </p:sp>
    </p:spTree>
    <p:extLst>
      <p:ext uri="{BB962C8B-B14F-4D97-AF65-F5344CB8AC3E}">
        <p14:creationId xmlns:p14="http://schemas.microsoft.com/office/powerpoint/2010/main" val="18838612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47988580-3CD5-F177-0DCA-072458C428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6A314E-8B99-4C45-0D9E-BD20E8866519}"/>
              </a:ext>
            </a:extLst>
          </p:cNvPr>
          <p:cNvSpPr>
            <a:spLocks noGrp="1"/>
          </p:cNvSpPr>
          <p:nvPr>
            <p:ph type="title"/>
          </p:nvPr>
        </p:nvSpPr>
        <p:spPr>
          <a:xfrm>
            <a:off x="385875" y="3100375"/>
            <a:ext cx="11420858" cy="657250"/>
          </a:xfrm>
        </p:spPr>
        <p:txBody>
          <a:bodyPr>
            <a:normAutofit/>
          </a:bodyPr>
          <a:lstStyle/>
          <a:p>
            <a:r>
              <a:rPr lang="en-GB" sz="5400">
                <a:solidFill>
                  <a:schemeClr val="bg2"/>
                </a:solidFill>
              </a:rPr>
              <a:t>6 – Saving energy when renting</a:t>
            </a:r>
            <a:endParaRPr lang="en-AU" sz="5400">
              <a:solidFill>
                <a:schemeClr val="bg2"/>
              </a:solidFill>
            </a:endParaRPr>
          </a:p>
        </p:txBody>
      </p:sp>
      <p:sp>
        <p:nvSpPr>
          <p:cNvPr id="4" name="Slide Number Placeholder 3">
            <a:extLst>
              <a:ext uri="{FF2B5EF4-FFF2-40B4-BE49-F238E27FC236}">
                <a16:creationId xmlns:a16="http://schemas.microsoft.com/office/drawing/2014/main" id="{38726A56-8D72-2502-AFF3-6858C7F886FD}"/>
              </a:ext>
            </a:extLst>
          </p:cNvPr>
          <p:cNvSpPr>
            <a:spLocks noGrp="1"/>
          </p:cNvSpPr>
          <p:nvPr>
            <p:ph type="sldNum" sz="quarter" idx="4"/>
          </p:nvPr>
        </p:nvSpPr>
        <p:spPr/>
        <p:txBody>
          <a:bodyPr/>
          <a:lstStyle/>
          <a:p>
            <a:fld id="{DF28FB93-0A08-4E7D-8E63-9EFA29F1E093}" type="slidenum">
              <a:rPr lang="en-US" smtClean="0"/>
              <a:pPr/>
              <a:t>34</a:t>
            </a:fld>
            <a:endParaRPr lang="en-US"/>
          </a:p>
        </p:txBody>
      </p:sp>
    </p:spTree>
    <p:extLst>
      <p:ext uri="{BB962C8B-B14F-4D97-AF65-F5344CB8AC3E}">
        <p14:creationId xmlns:p14="http://schemas.microsoft.com/office/powerpoint/2010/main" val="9685355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FAD5B123-5916-9199-0127-8709DE20E0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13619" y="2565774"/>
            <a:ext cx="4132995" cy="4216024"/>
          </a:xfrm>
          <a:prstGeom prst="rect">
            <a:avLst/>
          </a:prstGeom>
        </p:spPr>
      </p:pic>
      <p:sp>
        <p:nvSpPr>
          <p:cNvPr id="2" name="Title 1">
            <a:extLst>
              <a:ext uri="{FF2B5EF4-FFF2-40B4-BE49-F238E27FC236}">
                <a16:creationId xmlns:a16="http://schemas.microsoft.com/office/drawing/2014/main" id="{8897557C-11B0-3FE3-9FCC-F5E84138C50E}"/>
              </a:ext>
            </a:extLst>
          </p:cNvPr>
          <p:cNvSpPr>
            <a:spLocks noGrp="1"/>
          </p:cNvSpPr>
          <p:nvPr>
            <p:ph type="title"/>
          </p:nvPr>
        </p:nvSpPr>
        <p:spPr/>
        <p:txBody>
          <a:bodyPr>
            <a:noAutofit/>
          </a:bodyPr>
          <a:lstStyle/>
          <a:p>
            <a:r>
              <a:rPr lang="en-AU" sz="4000"/>
              <a:t>6. Saving energy when renting</a:t>
            </a:r>
          </a:p>
        </p:txBody>
      </p:sp>
      <p:sp>
        <p:nvSpPr>
          <p:cNvPr id="3" name="Content Placeholder 2">
            <a:extLst>
              <a:ext uri="{FF2B5EF4-FFF2-40B4-BE49-F238E27FC236}">
                <a16:creationId xmlns:a16="http://schemas.microsoft.com/office/drawing/2014/main" id="{0CDC6596-A77D-DB0E-29DB-A0D997A72FF8}"/>
              </a:ext>
            </a:extLst>
          </p:cNvPr>
          <p:cNvSpPr>
            <a:spLocks noGrp="1"/>
          </p:cNvSpPr>
          <p:nvPr>
            <p:ph idx="1"/>
          </p:nvPr>
        </p:nvSpPr>
        <p:spPr>
          <a:xfrm>
            <a:off x="385874" y="1155700"/>
            <a:ext cx="7287863" cy="5000860"/>
          </a:xfrm>
        </p:spPr>
        <p:txBody>
          <a:bodyPr>
            <a:noAutofit/>
          </a:bodyPr>
          <a:lstStyle/>
          <a:p>
            <a:pPr marL="0" indent="0">
              <a:buNone/>
            </a:pPr>
            <a:r>
              <a:rPr lang="en-US" sz="2200" dirty="0"/>
              <a:t>Some things you can’t change when you rent but there are still ways to reduce your bills and improve efficiency </a:t>
            </a:r>
          </a:p>
          <a:p>
            <a:endParaRPr lang="en-US" sz="2200" dirty="0"/>
          </a:p>
          <a:p>
            <a:r>
              <a:rPr lang="en-US" sz="2200" dirty="0"/>
              <a:t>Turn off appliances when not in use – this can account for 3% household use</a:t>
            </a:r>
          </a:p>
          <a:p>
            <a:r>
              <a:rPr lang="en-US" sz="2200" dirty="0"/>
              <a:t>Use draught stoppers to prevent air leaking under doors</a:t>
            </a:r>
          </a:p>
          <a:p>
            <a:r>
              <a:rPr lang="en-US" sz="2200" dirty="0"/>
              <a:t>Install temporary glazing on windows to insulate (</a:t>
            </a:r>
            <a:r>
              <a:rPr lang="en-US" sz="2200" i="1" dirty="0"/>
              <a:t>check with landlord before doing this</a:t>
            </a:r>
            <a:r>
              <a:rPr lang="en-US" sz="2200" dirty="0"/>
              <a:t>)</a:t>
            </a:r>
          </a:p>
          <a:p>
            <a:r>
              <a:rPr lang="en-US" sz="2200" dirty="0"/>
              <a:t>Remove frost build up in freezer, improves energy efficiency</a:t>
            </a:r>
          </a:p>
          <a:p>
            <a:r>
              <a:rPr lang="en-US" sz="2200" dirty="0"/>
              <a:t>Portable fans are the cheapest form of cooling</a:t>
            </a:r>
          </a:p>
          <a:p>
            <a:pPr marL="0" indent="0">
              <a:buNone/>
            </a:pPr>
            <a:endParaRPr lang="en-AU" dirty="0"/>
          </a:p>
        </p:txBody>
      </p:sp>
      <p:grpSp>
        <p:nvGrpSpPr>
          <p:cNvPr id="13" name="Group 12">
            <a:extLst>
              <a:ext uri="{FF2B5EF4-FFF2-40B4-BE49-F238E27FC236}">
                <a16:creationId xmlns:a16="http://schemas.microsoft.com/office/drawing/2014/main" id="{C70C281E-ADF2-8B2C-EE3E-62CCC0515812}"/>
              </a:ext>
            </a:extLst>
          </p:cNvPr>
          <p:cNvGrpSpPr/>
          <p:nvPr/>
        </p:nvGrpSpPr>
        <p:grpSpPr>
          <a:xfrm>
            <a:off x="8407500" y="471963"/>
            <a:ext cx="3145231" cy="1635150"/>
            <a:chOff x="8793727" y="338125"/>
            <a:chExt cx="3145231" cy="1635150"/>
          </a:xfrm>
        </p:grpSpPr>
        <p:sp>
          <p:nvSpPr>
            <p:cNvPr id="4" name="Rectangle: Rounded Corners 3">
              <a:extLst>
                <a:ext uri="{FF2B5EF4-FFF2-40B4-BE49-F238E27FC236}">
                  <a16:creationId xmlns:a16="http://schemas.microsoft.com/office/drawing/2014/main" id="{C51806E2-D288-DEB0-BEF8-39B3A1CE5626}"/>
                </a:ext>
              </a:extLst>
            </p:cNvPr>
            <p:cNvSpPr/>
            <p:nvPr/>
          </p:nvSpPr>
          <p:spPr>
            <a:xfrm>
              <a:off x="8793727" y="338125"/>
              <a:ext cx="3145231" cy="1635150"/>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i="1">
                  <a:solidFill>
                    <a:schemeClr val="bg2"/>
                  </a:solidFill>
                </a:rPr>
                <a:t>          Tip: </a:t>
              </a:r>
              <a:r>
                <a:rPr lang="en-US" b="1" i="1">
                  <a:solidFill>
                    <a:schemeClr val="bg2"/>
                  </a:solidFill>
                </a:rPr>
                <a:t>Fans are very cheap to run</a:t>
              </a:r>
              <a:r>
                <a:rPr lang="en-US" i="1">
                  <a:solidFill>
                    <a:schemeClr val="bg2"/>
                  </a:solidFill>
                </a:rPr>
                <a:t> at 2c per hour, and reduce temperature by 2-3 degrees</a:t>
              </a:r>
              <a:endParaRPr lang="en-AU" i="1">
                <a:solidFill>
                  <a:schemeClr val="bg2"/>
                </a:solidFill>
              </a:endParaRPr>
            </a:p>
          </p:txBody>
        </p:sp>
        <p:pic>
          <p:nvPicPr>
            <p:cNvPr id="5" name="Graphic 4" descr="Lightbulb with solid fill">
              <a:extLst>
                <a:ext uri="{FF2B5EF4-FFF2-40B4-BE49-F238E27FC236}">
                  <a16:creationId xmlns:a16="http://schemas.microsoft.com/office/drawing/2014/main" id="{0323333C-5EC9-D98B-81DB-46C62BD8E3D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324975" y="403200"/>
              <a:ext cx="544836" cy="544836"/>
            </a:xfrm>
            <a:prstGeom prst="rect">
              <a:avLst/>
            </a:prstGeom>
          </p:spPr>
        </p:pic>
      </p:grpSp>
      <p:sp>
        <p:nvSpPr>
          <p:cNvPr id="10" name="TextBox 9">
            <a:extLst>
              <a:ext uri="{FF2B5EF4-FFF2-40B4-BE49-F238E27FC236}">
                <a16:creationId xmlns:a16="http://schemas.microsoft.com/office/drawing/2014/main" id="{6F5C3875-8617-DC2C-1FD8-C287C4753A94}"/>
              </a:ext>
            </a:extLst>
          </p:cNvPr>
          <p:cNvSpPr txBox="1"/>
          <p:nvPr/>
        </p:nvSpPr>
        <p:spPr>
          <a:xfrm>
            <a:off x="385875" y="5787228"/>
            <a:ext cx="7644433" cy="646331"/>
          </a:xfrm>
          <a:prstGeom prst="rect">
            <a:avLst/>
          </a:prstGeom>
          <a:noFill/>
        </p:spPr>
        <p:txBody>
          <a:bodyPr wrap="square">
            <a:noAutofit/>
          </a:bodyPr>
          <a:lstStyle/>
          <a:p>
            <a:pPr marL="0" indent="0">
              <a:buNone/>
            </a:pPr>
            <a:r>
              <a:rPr lang="en-AU" sz="2200" i="1" dirty="0"/>
              <a:t>Better Renting, SYC Rent Right and Housing Safety Authority (HSA) </a:t>
            </a:r>
            <a:r>
              <a:rPr lang="en-AU" sz="2200" dirty="0"/>
              <a:t>have</a:t>
            </a:r>
            <a:r>
              <a:rPr lang="en-AU" sz="2200" i="1" dirty="0"/>
              <a:t> </a:t>
            </a:r>
            <a:r>
              <a:rPr lang="en-AU" sz="2200" dirty="0"/>
              <a:t>resources, information and can advocate for renters</a:t>
            </a:r>
          </a:p>
        </p:txBody>
      </p:sp>
      <p:sp>
        <p:nvSpPr>
          <p:cNvPr id="6" name="Slide Number Placeholder 5">
            <a:extLst>
              <a:ext uri="{FF2B5EF4-FFF2-40B4-BE49-F238E27FC236}">
                <a16:creationId xmlns:a16="http://schemas.microsoft.com/office/drawing/2014/main" id="{F0E11C4A-0724-EB9B-4C0C-943D34E2EFC4}"/>
              </a:ext>
            </a:extLst>
          </p:cNvPr>
          <p:cNvSpPr>
            <a:spLocks noGrp="1"/>
          </p:cNvSpPr>
          <p:nvPr>
            <p:ph type="sldNum" sz="quarter" idx="4"/>
          </p:nvPr>
        </p:nvSpPr>
        <p:spPr/>
        <p:txBody>
          <a:bodyPr/>
          <a:lstStyle/>
          <a:p>
            <a:fld id="{DF28FB93-0A08-4E7D-8E63-9EFA29F1E093}" type="slidenum">
              <a:rPr lang="en-US" smtClean="0"/>
              <a:pPr/>
              <a:t>35</a:t>
            </a:fld>
            <a:endParaRPr lang="en-US"/>
          </a:p>
        </p:txBody>
      </p:sp>
    </p:spTree>
    <p:extLst>
      <p:ext uri="{BB962C8B-B14F-4D97-AF65-F5344CB8AC3E}">
        <p14:creationId xmlns:p14="http://schemas.microsoft.com/office/powerpoint/2010/main" val="33756657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972A4FB8-5ED3-F74B-4D55-6B2CAD998B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422222-EDEF-3777-1BA0-9E2B9B243B08}"/>
              </a:ext>
            </a:extLst>
          </p:cNvPr>
          <p:cNvSpPr>
            <a:spLocks noGrp="1"/>
          </p:cNvSpPr>
          <p:nvPr>
            <p:ph type="title"/>
          </p:nvPr>
        </p:nvSpPr>
        <p:spPr>
          <a:xfrm>
            <a:off x="385875" y="3061093"/>
            <a:ext cx="11420858" cy="735813"/>
          </a:xfrm>
        </p:spPr>
        <p:txBody>
          <a:bodyPr>
            <a:normAutofit/>
          </a:bodyPr>
          <a:lstStyle/>
          <a:p>
            <a:r>
              <a:rPr lang="en-GB" sz="5400">
                <a:solidFill>
                  <a:schemeClr val="bg2"/>
                </a:solidFill>
              </a:rPr>
              <a:t>7 – Your take-home action plan</a:t>
            </a:r>
            <a:endParaRPr lang="en-AU" sz="5400">
              <a:solidFill>
                <a:schemeClr val="bg2"/>
              </a:solidFill>
            </a:endParaRPr>
          </a:p>
        </p:txBody>
      </p:sp>
      <p:sp>
        <p:nvSpPr>
          <p:cNvPr id="4" name="Slide Number Placeholder 3">
            <a:extLst>
              <a:ext uri="{FF2B5EF4-FFF2-40B4-BE49-F238E27FC236}">
                <a16:creationId xmlns:a16="http://schemas.microsoft.com/office/drawing/2014/main" id="{58794965-880D-AF7B-0819-0FD333BDAC33}"/>
              </a:ext>
            </a:extLst>
          </p:cNvPr>
          <p:cNvSpPr>
            <a:spLocks noGrp="1"/>
          </p:cNvSpPr>
          <p:nvPr>
            <p:ph type="sldNum" sz="quarter" idx="4"/>
          </p:nvPr>
        </p:nvSpPr>
        <p:spPr/>
        <p:txBody>
          <a:bodyPr/>
          <a:lstStyle/>
          <a:p>
            <a:fld id="{DF28FB93-0A08-4E7D-8E63-9EFA29F1E093}" type="slidenum">
              <a:rPr lang="en-US" smtClean="0"/>
              <a:pPr/>
              <a:t>36</a:t>
            </a:fld>
            <a:endParaRPr lang="en-US"/>
          </a:p>
        </p:txBody>
      </p:sp>
    </p:spTree>
    <p:extLst>
      <p:ext uri="{BB962C8B-B14F-4D97-AF65-F5344CB8AC3E}">
        <p14:creationId xmlns:p14="http://schemas.microsoft.com/office/powerpoint/2010/main" val="8742746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8EFE9-42E1-4832-9D3E-DAFE957C7E27}"/>
              </a:ext>
            </a:extLst>
          </p:cNvPr>
          <p:cNvSpPr>
            <a:spLocks noGrp="1"/>
          </p:cNvSpPr>
          <p:nvPr>
            <p:ph type="title"/>
          </p:nvPr>
        </p:nvSpPr>
        <p:spPr/>
        <p:txBody>
          <a:bodyPr>
            <a:normAutofit/>
          </a:bodyPr>
          <a:lstStyle/>
          <a:p>
            <a:r>
              <a:rPr lang="en-AU" sz="4000"/>
              <a:t>7. RECAP – Learning objectives </a:t>
            </a:r>
          </a:p>
        </p:txBody>
      </p:sp>
      <p:sp>
        <p:nvSpPr>
          <p:cNvPr id="4" name="Slide Number Placeholder 3">
            <a:extLst>
              <a:ext uri="{FF2B5EF4-FFF2-40B4-BE49-F238E27FC236}">
                <a16:creationId xmlns:a16="http://schemas.microsoft.com/office/drawing/2014/main" id="{57A413AB-48C1-6F0C-6846-F7CF16210FB7}"/>
              </a:ext>
            </a:extLst>
          </p:cNvPr>
          <p:cNvSpPr>
            <a:spLocks noGrp="1"/>
          </p:cNvSpPr>
          <p:nvPr>
            <p:ph type="sldNum" sz="quarter" idx="4"/>
          </p:nvPr>
        </p:nvSpPr>
        <p:spPr/>
        <p:txBody>
          <a:bodyPr/>
          <a:lstStyle/>
          <a:p>
            <a:fld id="{DF28FB93-0A08-4E7D-8E63-9EFA29F1E093}" type="slidenum">
              <a:rPr lang="en-US" smtClean="0"/>
              <a:pPr/>
              <a:t>37</a:t>
            </a:fld>
            <a:endParaRPr lang="en-US"/>
          </a:p>
        </p:txBody>
      </p:sp>
      <p:pic>
        <p:nvPicPr>
          <p:cNvPr id="5" name="Content Placeholder 4">
            <a:extLst>
              <a:ext uri="{FF2B5EF4-FFF2-40B4-BE49-F238E27FC236}">
                <a16:creationId xmlns:a16="http://schemas.microsoft.com/office/drawing/2014/main" id="{AFCD5E1F-54F9-A834-2389-EADAACCD2888}"/>
              </a:ext>
            </a:extLst>
          </p:cNvPr>
          <p:cNvPicPr>
            <a:picLocks noGrp="1" noChangeAspect="1"/>
          </p:cNvPicPr>
          <p:nvPr>
            <p:ph idx="1"/>
          </p:nvPr>
        </p:nvPicPr>
        <p:blipFill>
          <a:blip r:embed="rId3"/>
          <a:stretch>
            <a:fillRect/>
          </a:stretch>
        </p:blipFill>
        <p:spPr>
          <a:xfrm>
            <a:off x="9503088" y="403200"/>
            <a:ext cx="2303037" cy="1433454"/>
          </a:xfrm>
          <a:prstGeom prst="rect">
            <a:avLst/>
          </a:prstGeom>
        </p:spPr>
      </p:pic>
      <p:sp>
        <p:nvSpPr>
          <p:cNvPr id="7" name="TextBox 6">
            <a:extLst>
              <a:ext uri="{FF2B5EF4-FFF2-40B4-BE49-F238E27FC236}">
                <a16:creationId xmlns:a16="http://schemas.microsoft.com/office/drawing/2014/main" id="{4ED4C44E-7FB9-11AC-E3E3-3E24C6601970}"/>
              </a:ext>
            </a:extLst>
          </p:cNvPr>
          <p:cNvSpPr txBox="1"/>
          <p:nvPr/>
        </p:nvSpPr>
        <p:spPr>
          <a:xfrm>
            <a:off x="386482" y="1659285"/>
            <a:ext cx="9116606" cy="3539430"/>
          </a:xfrm>
          <a:prstGeom prst="rect">
            <a:avLst/>
          </a:prstGeom>
          <a:noFill/>
        </p:spPr>
        <p:txBody>
          <a:bodyPr wrap="square">
            <a:noAutofit/>
          </a:bodyPr>
          <a:lstStyle/>
          <a:p>
            <a:pPr marL="0" indent="0">
              <a:buNone/>
            </a:pPr>
            <a:r>
              <a:rPr lang="en-GB" sz="2800" b="1"/>
              <a:t>The main things we wanted you to take away from today:</a:t>
            </a:r>
          </a:p>
          <a:p>
            <a:endParaRPr lang="en-GB" sz="2800"/>
          </a:p>
          <a:p>
            <a:pPr marL="342900" indent="-342900">
              <a:buFont typeface="Wingdings" panose="05000000000000000000" pitchFamily="2" charset="2"/>
              <a:buChar char="ü"/>
            </a:pPr>
            <a:r>
              <a:rPr lang="en-GB" sz="2800"/>
              <a:t>Understand how energy is used in the home</a:t>
            </a:r>
          </a:p>
          <a:p>
            <a:pPr marL="342900" indent="-342900">
              <a:buFont typeface="Wingdings" panose="05000000000000000000" pitchFamily="2" charset="2"/>
              <a:buChar char="ü"/>
            </a:pPr>
            <a:r>
              <a:rPr lang="en-GB" sz="2800"/>
              <a:t>Learn easy ways to save energy</a:t>
            </a:r>
          </a:p>
          <a:p>
            <a:pPr marL="342900" indent="-342900">
              <a:buFont typeface="Wingdings" panose="05000000000000000000" pitchFamily="2" charset="2"/>
              <a:buChar char="ü"/>
            </a:pPr>
            <a:r>
              <a:rPr lang="en-GB" sz="2800"/>
              <a:t>Know how to heat and cool your home efficiently</a:t>
            </a:r>
          </a:p>
          <a:p>
            <a:pPr marL="342900" indent="-342900">
              <a:buFont typeface="Wingdings" panose="05000000000000000000" pitchFamily="2" charset="2"/>
              <a:buChar char="ü"/>
            </a:pPr>
            <a:r>
              <a:rPr lang="en-GB" sz="2800"/>
              <a:t>Understand how to choose energy-efficient appliances</a:t>
            </a:r>
            <a:endParaRPr lang="en-AU" sz="2800"/>
          </a:p>
        </p:txBody>
      </p:sp>
    </p:spTree>
    <p:extLst>
      <p:ext uri="{BB962C8B-B14F-4D97-AF65-F5344CB8AC3E}">
        <p14:creationId xmlns:p14="http://schemas.microsoft.com/office/powerpoint/2010/main" val="9613816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E5A4F4A-604B-30FA-918D-951F91344E86}"/>
              </a:ext>
            </a:extLst>
          </p:cNvPr>
          <p:cNvSpPr>
            <a:spLocks noGrp="1"/>
          </p:cNvSpPr>
          <p:nvPr>
            <p:ph type="sldNum" sz="quarter" idx="4"/>
          </p:nvPr>
        </p:nvSpPr>
        <p:spPr/>
        <p:txBody>
          <a:bodyPr/>
          <a:lstStyle/>
          <a:p>
            <a:fld id="{DF28FB93-0A08-4E7D-8E63-9EFA29F1E093}" type="slidenum">
              <a:rPr lang="en-US" smtClean="0"/>
              <a:pPr/>
              <a:t>38</a:t>
            </a:fld>
            <a:endParaRPr lang="en-US"/>
          </a:p>
        </p:txBody>
      </p:sp>
      <p:sp>
        <p:nvSpPr>
          <p:cNvPr id="5" name="Title 1">
            <a:extLst>
              <a:ext uri="{FF2B5EF4-FFF2-40B4-BE49-F238E27FC236}">
                <a16:creationId xmlns:a16="http://schemas.microsoft.com/office/drawing/2014/main" id="{4F254D1B-C911-3BDB-2BD0-24238E99C044}"/>
              </a:ext>
            </a:extLst>
          </p:cNvPr>
          <p:cNvSpPr txBox="1">
            <a:spLocks/>
          </p:cNvSpPr>
          <p:nvPr/>
        </p:nvSpPr>
        <p:spPr>
          <a:xfrm>
            <a:off x="385267" y="503073"/>
            <a:ext cx="9748725" cy="1062042"/>
          </a:xfrm>
          <a:prstGeom prst="rect">
            <a:avLst/>
          </a:prstGeom>
        </p:spPr>
        <p:txBody>
          <a:bodyPr vert="horz" lIns="0" tIns="0" rIns="0" bIns="0" rtlCol="0" anchor="t" anchorCtr="0">
            <a:noAutofit/>
          </a:bodyPr>
          <a:lstStyle>
            <a:lvl1pPr algn="l" defTabSz="914400" rtl="0" eaLnBrk="1" latinLnBrk="0" hangingPunct="1">
              <a:lnSpc>
                <a:spcPts val="3100"/>
              </a:lnSpc>
              <a:spcBef>
                <a:spcPct val="0"/>
              </a:spcBef>
              <a:buNone/>
              <a:defRPr sz="3200" b="1" kern="1200">
                <a:solidFill>
                  <a:schemeClr val="tx1"/>
                </a:solidFill>
                <a:latin typeface="+mj-lt"/>
                <a:ea typeface="+mj-ea"/>
                <a:cs typeface="+mj-cs"/>
              </a:defRPr>
            </a:lvl1pPr>
          </a:lstStyle>
          <a:p>
            <a:r>
              <a:rPr lang="en-AU" sz="4000"/>
              <a:t>7. GROUP ACTIVITY</a:t>
            </a:r>
          </a:p>
          <a:p>
            <a:pPr>
              <a:lnSpc>
                <a:spcPct val="100000"/>
              </a:lnSpc>
            </a:pPr>
            <a:r>
              <a:rPr lang="en-AU" sz="4000">
                <a:solidFill>
                  <a:srgbClr val="FA780A"/>
                </a:solidFill>
              </a:rPr>
              <a:t>Reflection on key learnings</a:t>
            </a:r>
          </a:p>
        </p:txBody>
      </p:sp>
      <p:sp>
        <p:nvSpPr>
          <p:cNvPr id="6" name="Content Placeholder 2">
            <a:extLst>
              <a:ext uri="{FF2B5EF4-FFF2-40B4-BE49-F238E27FC236}">
                <a16:creationId xmlns:a16="http://schemas.microsoft.com/office/drawing/2014/main" id="{ADF78E9C-0CA6-6B53-C028-C48EAF0DC502}"/>
              </a:ext>
            </a:extLst>
          </p:cNvPr>
          <p:cNvSpPr txBox="1">
            <a:spLocks/>
          </p:cNvSpPr>
          <p:nvPr/>
        </p:nvSpPr>
        <p:spPr>
          <a:xfrm>
            <a:off x="385267" y="2395742"/>
            <a:ext cx="10260155" cy="3813148"/>
          </a:xfrm>
          <a:prstGeom prst="rect">
            <a:avLst/>
          </a:prstGeom>
        </p:spPr>
        <p:txBody>
          <a:bodyPr vert="horz" lIns="0" tIns="0" rIns="0" bIns="0" rtlCol="0">
            <a:normAutofit/>
          </a:bodyPr>
          <a:lstStyle>
            <a:lvl1pPr marL="342900" marR="0" indent="-34290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sz="2400" kern="1200">
                <a:solidFill>
                  <a:schemeClr val="tx1"/>
                </a:solidFill>
                <a:latin typeface="+mn-lt"/>
                <a:ea typeface="+mn-ea"/>
                <a:cs typeface="+mn-cs"/>
              </a:defRPr>
            </a:lvl1pPr>
            <a:lvl2pPr marL="685800" marR="0" indent="-342900" algn="l" defTabSz="685800" rtl="0" eaLnBrk="1" fontAlgn="auto" latinLnBrk="0" hangingPunct="1">
              <a:lnSpc>
                <a:spcPct val="90000"/>
              </a:lnSpc>
              <a:spcBef>
                <a:spcPts val="375"/>
              </a:spcBef>
              <a:spcAft>
                <a:spcPts val="0"/>
              </a:spcAft>
              <a:buClrTx/>
              <a:buSzTx/>
              <a:buFont typeface="Calibri" panose="020F0502020204030204" pitchFamily="34" charset="0"/>
              <a:buChar char="–"/>
              <a:tabLst/>
              <a:defRPr sz="2400" kern="1200">
                <a:solidFill>
                  <a:schemeClr val="tx1"/>
                </a:solidFill>
                <a:latin typeface="+mn-lt"/>
                <a:ea typeface="+mn-ea"/>
                <a:cs typeface="+mn-cs"/>
              </a:defRPr>
            </a:lvl2pPr>
            <a:lvl3pPr marL="857250" marR="0" indent="-171450"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sz="2400" kern="1200">
                <a:solidFill>
                  <a:schemeClr val="tx1"/>
                </a:solidFill>
                <a:latin typeface="+mn-lt"/>
                <a:ea typeface="+mn-ea"/>
                <a:cs typeface="+mn-cs"/>
              </a:defRPr>
            </a:lvl3pPr>
            <a:lvl4pPr marL="1200150" marR="0" indent="-171450" algn="l" defTabSz="685800" rtl="0" eaLnBrk="1" fontAlgn="auto" latinLnBrk="0" hangingPunct="1">
              <a:lnSpc>
                <a:spcPct val="90000"/>
              </a:lnSpc>
              <a:spcBef>
                <a:spcPts val="375"/>
              </a:spcBef>
              <a:spcAft>
                <a:spcPts val="0"/>
              </a:spcAft>
              <a:buClrTx/>
              <a:buSzTx/>
              <a:buFont typeface="Calibri" panose="020F0502020204030204" pitchFamily="34" charset="0"/>
              <a:buChar char="–"/>
              <a:tabLst/>
              <a:defRPr sz="2400" kern="1200">
                <a:solidFill>
                  <a:schemeClr val="tx1"/>
                </a:solidFill>
                <a:latin typeface="+mn-lt"/>
                <a:ea typeface="+mn-ea"/>
                <a:cs typeface="+mn-cs"/>
              </a:defRPr>
            </a:lvl4pPr>
            <a:lvl5pPr marL="1543050" marR="0" indent="-171450"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GB" sz="2200"/>
              <a:t>Let’s put that new knowledge into action!</a:t>
            </a:r>
          </a:p>
          <a:p>
            <a:pPr marL="0" indent="0">
              <a:buFont typeface="Arial" panose="020B0604020202020204" pitchFamily="34" charset="0"/>
              <a:buNone/>
            </a:pPr>
            <a:endParaRPr lang="en-GB" sz="2200"/>
          </a:p>
          <a:p>
            <a:pPr marL="0" indent="0">
              <a:buFont typeface="Arial" panose="020B0604020202020204" pitchFamily="34" charset="0"/>
              <a:buNone/>
            </a:pPr>
            <a:r>
              <a:rPr lang="en-GB" sz="2200"/>
              <a:t>Reflecting on what we have covered today:</a:t>
            </a:r>
          </a:p>
          <a:p>
            <a:r>
              <a:rPr lang="en-GB" sz="2200" b="1">
                <a:solidFill>
                  <a:srgbClr val="FA780A"/>
                </a:solidFill>
              </a:rPr>
              <a:t>What is one helpful thing you now know? </a:t>
            </a:r>
          </a:p>
          <a:p>
            <a:pPr marL="0" indent="0">
              <a:buFont typeface="Arial" panose="020B0604020202020204" pitchFamily="34" charset="0"/>
              <a:buNone/>
            </a:pPr>
            <a:endParaRPr lang="en-GB" sz="2200"/>
          </a:p>
          <a:p>
            <a:pPr marL="0" indent="0">
              <a:buFont typeface="Arial" panose="020B0604020202020204" pitchFamily="34" charset="0"/>
              <a:buNone/>
            </a:pPr>
            <a:endParaRPr lang="en-GB" sz="2200"/>
          </a:p>
          <a:p>
            <a:pPr marL="0" indent="0">
              <a:buFont typeface="Arial" panose="020B0604020202020204" pitchFamily="34" charset="0"/>
              <a:buNone/>
            </a:pPr>
            <a:r>
              <a:rPr lang="en-GB" sz="2200" b="1" i="1"/>
              <a:t>Let’s share as group…..</a:t>
            </a:r>
          </a:p>
          <a:p>
            <a:pPr marL="0" indent="0">
              <a:buFont typeface="Arial" panose="020B0604020202020204" pitchFamily="34" charset="0"/>
              <a:buNone/>
            </a:pPr>
            <a:endParaRPr lang="en-GB" sz="3200"/>
          </a:p>
          <a:p>
            <a:pPr marL="0" indent="0">
              <a:buFont typeface="Arial" panose="020B0604020202020204" pitchFamily="34" charset="0"/>
              <a:buNone/>
            </a:pPr>
            <a:endParaRPr lang="en-AU" sz="3200"/>
          </a:p>
          <a:p>
            <a:pPr marL="0" indent="0" fontAlgn="base">
              <a:buFont typeface="Arial" panose="020B0604020202020204" pitchFamily="34" charset="0"/>
              <a:buNone/>
            </a:pPr>
            <a:endParaRPr lang="en-GB"/>
          </a:p>
          <a:p>
            <a:pPr marL="0" indent="0" fontAlgn="base">
              <a:buFont typeface="Arial" panose="020B0604020202020204" pitchFamily="34" charset="0"/>
              <a:buNone/>
            </a:pPr>
            <a:endParaRPr lang="en-GB"/>
          </a:p>
          <a:p>
            <a:pPr marL="0" indent="0" fontAlgn="base">
              <a:buFont typeface="Arial" panose="020B0604020202020204" pitchFamily="34" charset="0"/>
              <a:buNone/>
            </a:pPr>
            <a:endParaRPr lang="en-GB" sz="1800"/>
          </a:p>
          <a:p>
            <a:pPr fontAlgn="base"/>
            <a:endParaRPr lang="en-GB"/>
          </a:p>
          <a:p>
            <a:endParaRPr lang="en-AU"/>
          </a:p>
        </p:txBody>
      </p:sp>
      <p:sp>
        <p:nvSpPr>
          <p:cNvPr id="3" name="Rectangle: Rounded Corners 2">
            <a:extLst>
              <a:ext uri="{FF2B5EF4-FFF2-40B4-BE49-F238E27FC236}">
                <a16:creationId xmlns:a16="http://schemas.microsoft.com/office/drawing/2014/main" id="{D0904382-9D43-E3E1-DC99-195D6C207C80}"/>
              </a:ext>
            </a:extLst>
          </p:cNvPr>
          <p:cNvSpPr/>
          <p:nvPr/>
        </p:nvSpPr>
        <p:spPr>
          <a:xfrm>
            <a:off x="7315342" y="449092"/>
            <a:ext cx="2755258" cy="1062042"/>
          </a:xfrm>
          <a:prstGeom prst="roundRect">
            <a:avLst/>
          </a:prstGeom>
          <a:solidFill>
            <a:schemeClr val="tx2"/>
          </a:solidFill>
        </p:spPr>
        <p:style>
          <a:lnRef idx="3">
            <a:schemeClr val="lt1"/>
          </a:lnRef>
          <a:fillRef idx="1">
            <a:schemeClr val="accent3"/>
          </a:fillRef>
          <a:effectRef idx="1">
            <a:schemeClr val="accent3"/>
          </a:effectRef>
          <a:fontRef idx="minor">
            <a:schemeClr val="lt1"/>
          </a:fontRef>
        </p:style>
        <p:txBody>
          <a:bodyPr rtlCol="0" anchor="ctr"/>
          <a:lstStyle/>
          <a:p>
            <a:pPr algn="ctr"/>
            <a:r>
              <a:rPr lang="en-GB" sz="2400" b="1">
                <a:solidFill>
                  <a:schemeClr val="bg2"/>
                </a:solidFill>
                <a:effectLst>
                  <a:outerShdw blurRad="50800" dist="38100" dir="2700000" algn="tl" rotWithShape="0">
                    <a:prstClr val="black">
                      <a:alpha val="40000"/>
                    </a:prstClr>
                  </a:outerShdw>
                </a:effectLst>
              </a:rPr>
              <a:t>Group Activity </a:t>
            </a:r>
          </a:p>
          <a:p>
            <a:pPr algn="ctr"/>
            <a:r>
              <a:rPr lang="en-GB" sz="1600" b="1">
                <a:solidFill>
                  <a:schemeClr val="bg2"/>
                </a:solidFill>
                <a:effectLst>
                  <a:outerShdw blurRad="50800" dist="38100" dir="2700000" algn="tl" rotWithShape="0">
                    <a:prstClr val="black">
                      <a:alpha val="40000"/>
                    </a:prstClr>
                  </a:outerShdw>
                </a:effectLst>
              </a:rPr>
              <a:t>5 minutes</a:t>
            </a:r>
          </a:p>
        </p:txBody>
      </p:sp>
      <p:pic>
        <p:nvPicPr>
          <p:cNvPr id="7" name="Picture 6">
            <a:extLst>
              <a:ext uri="{FF2B5EF4-FFF2-40B4-BE49-F238E27FC236}">
                <a16:creationId xmlns:a16="http://schemas.microsoft.com/office/drawing/2014/main" id="{D57997D4-F7DF-E261-FA5F-013EBD1FE19F}"/>
              </a:ext>
            </a:extLst>
          </p:cNvPr>
          <p:cNvPicPr>
            <a:picLocks noChangeAspect="1"/>
          </p:cNvPicPr>
          <p:nvPr/>
        </p:nvPicPr>
        <p:blipFill>
          <a:blip r:embed="rId3"/>
          <a:stretch>
            <a:fillRect/>
          </a:stretch>
        </p:blipFill>
        <p:spPr>
          <a:xfrm>
            <a:off x="10149867" y="231987"/>
            <a:ext cx="1656258" cy="1500742"/>
          </a:xfrm>
          <a:prstGeom prst="rect">
            <a:avLst/>
          </a:prstGeom>
        </p:spPr>
      </p:pic>
    </p:spTree>
    <p:extLst>
      <p:ext uri="{BB962C8B-B14F-4D97-AF65-F5344CB8AC3E}">
        <p14:creationId xmlns:p14="http://schemas.microsoft.com/office/powerpoint/2010/main" val="5742416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45548F-1D5C-B415-8362-D1E0A3C2B751}"/>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9E55C5D-6F16-79E1-CDE6-C6F14B033057}"/>
              </a:ext>
            </a:extLst>
          </p:cNvPr>
          <p:cNvSpPr>
            <a:spLocks noGrp="1"/>
          </p:cNvSpPr>
          <p:nvPr>
            <p:ph type="sldNum" sz="quarter" idx="4"/>
          </p:nvPr>
        </p:nvSpPr>
        <p:spPr/>
        <p:txBody>
          <a:bodyPr/>
          <a:lstStyle/>
          <a:p>
            <a:fld id="{DF28FB93-0A08-4E7D-8E63-9EFA29F1E093}" type="slidenum">
              <a:rPr lang="en-US" smtClean="0"/>
              <a:pPr/>
              <a:t>39</a:t>
            </a:fld>
            <a:endParaRPr lang="en-US"/>
          </a:p>
        </p:txBody>
      </p:sp>
      <p:sp>
        <p:nvSpPr>
          <p:cNvPr id="6" name="Content Placeholder 2">
            <a:extLst>
              <a:ext uri="{FF2B5EF4-FFF2-40B4-BE49-F238E27FC236}">
                <a16:creationId xmlns:a16="http://schemas.microsoft.com/office/drawing/2014/main" id="{ABAB121A-71A9-EE54-B657-39847C2C23CF}"/>
              </a:ext>
            </a:extLst>
          </p:cNvPr>
          <p:cNvSpPr txBox="1">
            <a:spLocks/>
          </p:cNvSpPr>
          <p:nvPr/>
        </p:nvSpPr>
        <p:spPr>
          <a:xfrm>
            <a:off x="385267" y="1823892"/>
            <a:ext cx="11420250" cy="4731772"/>
          </a:xfrm>
          <a:prstGeom prst="rect">
            <a:avLst/>
          </a:prstGeom>
        </p:spPr>
        <p:txBody>
          <a:bodyPr vert="horz" lIns="0" tIns="0" rIns="0" bIns="0" rtlCol="0">
            <a:noAutofit/>
          </a:bodyPr>
          <a:lstStyle>
            <a:lvl1pPr marL="342900" marR="0" indent="-34290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sz="2400" kern="1200">
                <a:solidFill>
                  <a:schemeClr val="tx1"/>
                </a:solidFill>
                <a:latin typeface="+mn-lt"/>
                <a:ea typeface="+mn-ea"/>
                <a:cs typeface="+mn-cs"/>
              </a:defRPr>
            </a:lvl1pPr>
            <a:lvl2pPr marL="685800" marR="0" indent="-342900" algn="l" defTabSz="685800" rtl="0" eaLnBrk="1" fontAlgn="auto" latinLnBrk="0" hangingPunct="1">
              <a:lnSpc>
                <a:spcPct val="90000"/>
              </a:lnSpc>
              <a:spcBef>
                <a:spcPts val="375"/>
              </a:spcBef>
              <a:spcAft>
                <a:spcPts val="0"/>
              </a:spcAft>
              <a:buClrTx/>
              <a:buSzTx/>
              <a:buFont typeface="Calibri" panose="020F0502020204030204" pitchFamily="34" charset="0"/>
              <a:buChar char="–"/>
              <a:tabLst/>
              <a:defRPr sz="2400" kern="1200">
                <a:solidFill>
                  <a:schemeClr val="tx1"/>
                </a:solidFill>
                <a:latin typeface="+mn-lt"/>
                <a:ea typeface="+mn-ea"/>
                <a:cs typeface="+mn-cs"/>
              </a:defRPr>
            </a:lvl2pPr>
            <a:lvl3pPr marL="857250" marR="0" indent="-171450"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sz="2400" kern="1200">
                <a:solidFill>
                  <a:schemeClr val="tx1"/>
                </a:solidFill>
                <a:latin typeface="+mn-lt"/>
                <a:ea typeface="+mn-ea"/>
                <a:cs typeface="+mn-cs"/>
              </a:defRPr>
            </a:lvl3pPr>
            <a:lvl4pPr marL="1200150" marR="0" indent="-171450" algn="l" defTabSz="685800" rtl="0" eaLnBrk="1" fontAlgn="auto" latinLnBrk="0" hangingPunct="1">
              <a:lnSpc>
                <a:spcPct val="90000"/>
              </a:lnSpc>
              <a:spcBef>
                <a:spcPts val="375"/>
              </a:spcBef>
              <a:spcAft>
                <a:spcPts val="0"/>
              </a:spcAft>
              <a:buClrTx/>
              <a:buSzTx/>
              <a:buFont typeface="Calibri" panose="020F0502020204030204" pitchFamily="34" charset="0"/>
              <a:buChar char="–"/>
              <a:tabLst/>
              <a:defRPr sz="2400" kern="1200">
                <a:solidFill>
                  <a:schemeClr val="tx1"/>
                </a:solidFill>
                <a:latin typeface="+mn-lt"/>
                <a:ea typeface="+mn-ea"/>
                <a:cs typeface="+mn-cs"/>
              </a:defRPr>
            </a:lvl4pPr>
            <a:lvl5pPr marL="1543050" marR="0" indent="-171450"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2800" i="1"/>
              <a:t>What are two things you are going to do leaving here today…?</a:t>
            </a:r>
          </a:p>
          <a:p>
            <a:pPr marL="0" indent="0">
              <a:buNone/>
            </a:pPr>
            <a:endParaRPr lang="en-GB" sz="800" b="1">
              <a:solidFill>
                <a:schemeClr val="tx2"/>
              </a:solidFill>
            </a:endParaRPr>
          </a:p>
          <a:p>
            <a:pPr marL="0" indent="0">
              <a:buNone/>
            </a:pPr>
            <a:r>
              <a:rPr lang="en-GB" sz="2200" b="1">
                <a:solidFill>
                  <a:schemeClr val="tx2"/>
                </a:solidFill>
              </a:rPr>
              <a:t>Write down your top 2 things on your take-home action plan</a:t>
            </a:r>
          </a:p>
          <a:p>
            <a:pPr marL="0" indent="0">
              <a:buNone/>
            </a:pPr>
            <a:r>
              <a:rPr lang="en-GB" sz="2200" b="1"/>
              <a:t>Some suggestions:</a:t>
            </a:r>
          </a:p>
          <a:p>
            <a:pPr fontAlgn="ctr">
              <a:buFont typeface="Wingdings" panose="05000000000000000000" pitchFamily="2" charset="2"/>
              <a:buChar char="ü"/>
            </a:pPr>
            <a:r>
              <a:rPr lang="en-AU" sz="2200"/>
              <a:t>Set A/C temp 24-27 in summer &amp; 18-21 in winter </a:t>
            </a:r>
          </a:p>
          <a:p>
            <a:pPr fontAlgn="ctr">
              <a:buFont typeface="Wingdings" panose="05000000000000000000" pitchFamily="2" charset="2"/>
              <a:buChar char="ü"/>
            </a:pPr>
            <a:r>
              <a:rPr lang="en-AU" sz="2200"/>
              <a:t>Purchase a portable fan</a:t>
            </a:r>
          </a:p>
          <a:p>
            <a:pPr fontAlgn="ctr">
              <a:buFont typeface="Wingdings" panose="05000000000000000000" pitchFamily="2" charset="2"/>
              <a:buChar char="ü"/>
            </a:pPr>
            <a:r>
              <a:rPr lang="en-GB" sz="2200"/>
              <a:t>Check appliance information sticker for input power – use calculator for its running cost</a:t>
            </a:r>
          </a:p>
          <a:p>
            <a:pPr>
              <a:buFont typeface="Wingdings" panose="05000000000000000000" pitchFamily="2" charset="2"/>
              <a:buChar char="ü"/>
            </a:pPr>
            <a:r>
              <a:rPr lang="en-GB" sz="2200"/>
              <a:t>Get some draught stoppers for doors</a:t>
            </a:r>
          </a:p>
          <a:p>
            <a:pPr>
              <a:buFont typeface="Wingdings" panose="05000000000000000000" pitchFamily="2" charset="2"/>
              <a:buChar char="ü"/>
            </a:pPr>
            <a:r>
              <a:rPr lang="en-GB" sz="2200"/>
              <a:t>Purchase a heat bag for winter</a:t>
            </a:r>
          </a:p>
          <a:p>
            <a:pPr>
              <a:buFont typeface="Wingdings" panose="05000000000000000000" pitchFamily="2" charset="2"/>
              <a:buChar char="ü"/>
            </a:pPr>
            <a:r>
              <a:rPr lang="en-GB" sz="2200"/>
              <a:t>Use my washing machine and dishwasher during the day when energy is cheaper*</a:t>
            </a:r>
          </a:p>
          <a:p>
            <a:pPr>
              <a:buFont typeface="Wingdings" panose="05000000000000000000" pitchFamily="2" charset="2"/>
              <a:buChar char="ü"/>
            </a:pPr>
            <a:r>
              <a:rPr lang="en-GB" sz="2200"/>
              <a:t>Change my shower-head to an energy efficient 3- or 4-star one</a:t>
            </a:r>
          </a:p>
          <a:p>
            <a:pPr>
              <a:buFont typeface="Wingdings" panose="05000000000000000000" pitchFamily="2" charset="2"/>
              <a:buChar char="ü"/>
            </a:pPr>
            <a:r>
              <a:rPr lang="en-US" sz="2200"/>
              <a:t>Apply weather seals to windows, skirting boards, skylights and cornices.</a:t>
            </a:r>
            <a:endParaRPr lang="en-GB" sz="2200"/>
          </a:p>
          <a:p>
            <a:pPr marL="0" indent="0">
              <a:buFont typeface="Arial" panose="020B0604020202020204" pitchFamily="34" charset="0"/>
              <a:buNone/>
            </a:pPr>
            <a:endParaRPr lang="en-AU" sz="2200"/>
          </a:p>
          <a:p>
            <a:pPr marL="0" indent="0" fontAlgn="base">
              <a:buFont typeface="Arial" panose="020B0604020202020204" pitchFamily="34" charset="0"/>
              <a:buNone/>
            </a:pPr>
            <a:endParaRPr lang="en-GB" sz="2200"/>
          </a:p>
          <a:p>
            <a:pPr marL="0" indent="0" fontAlgn="base">
              <a:buFont typeface="Arial" panose="020B0604020202020204" pitchFamily="34" charset="0"/>
              <a:buNone/>
            </a:pPr>
            <a:endParaRPr lang="en-GB" sz="2200"/>
          </a:p>
          <a:p>
            <a:pPr marL="0" indent="0" fontAlgn="base">
              <a:buFont typeface="Arial" panose="020B0604020202020204" pitchFamily="34" charset="0"/>
              <a:buNone/>
            </a:pPr>
            <a:endParaRPr lang="en-GB" sz="2200"/>
          </a:p>
          <a:p>
            <a:pPr fontAlgn="base"/>
            <a:endParaRPr lang="en-GB" sz="2200"/>
          </a:p>
          <a:p>
            <a:endParaRPr lang="en-AU"/>
          </a:p>
        </p:txBody>
      </p:sp>
      <p:sp>
        <p:nvSpPr>
          <p:cNvPr id="3" name="Rectangle: Rounded Corners 2">
            <a:extLst>
              <a:ext uri="{FF2B5EF4-FFF2-40B4-BE49-F238E27FC236}">
                <a16:creationId xmlns:a16="http://schemas.microsoft.com/office/drawing/2014/main" id="{42F0B740-40A1-5BD3-685F-D886D31A74C5}"/>
              </a:ext>
            </a:extLst>
          </p:cNvPr>
          <p:cNvSpPr/>
          <p:nvPr/>
        </p:nvSpPr>
        <p:spPr>
          <a:xfrm>
            <a:off x="7315342" y="449092"/>
            <a:ext cx="2755258" cy="1062042"/>
          </a:xfrm>
          <a:prstGeom prst="roundRect">
            <a:avLst/>
          </a:prstGeom>
          <a:solidFill>
            <a:schemeClr val="tx2"/>
          </a:solidFill>
        </p:spPr>
        <p:style>
          <a:lnRef idx="3">
            <a:schemeClr val="lt1"/>
          </a:lnRef>
          <a:fillRef idx="1">
            <a:schemeClr val="accent3"/>
          </a:fillRef>
          <a:effectRef idx="1">
            <a:schemeClr val="accent3"/>
          </a:effectRef>
          <a:fontRef idx="minor">
            <a:schemeClr val="lt1"/>
          </a:fontRef>
        </p:style>
        <p:txBody>
          <a:bodyPr rtlCol="0" anchor="ctr"/>
          <a:lstStyle/>
          <a:p>
            <a:pPr algn="ctr"/>
            <a:r>
              <a:rPr lang="en-GB" sz="2400" b="1">
                <a:solidFill>
                  <a:schemeClr val="bg2"/>
                </a:solidFill>
                <a:effectLst>
                  <a:outerShdw blurRad="50800" dist="38100" dir="2700000" algn="tl" rotWithShape="0">
                    <a:prstClr val="black">
                      <a:alpha val="40000"/>
                    </a:prstClr>
                  </a:outerShdw>
                </a:effectLst>
              </a:rPr>
              <a:t>Individual Activity </a:t>
            </a:r>
          </a:p>
          <a:p>
            <a:pPr algn="ctr"/>
            <a:r>
              <a:rPr lang="en-GB" sz="1600" b="1">
                <a:solidFill>
                  <a:schemeClr val="bg2"/>
                </a:solidFill>
                <a:effectLst>
                  <a:outerShdw blurRad="50800" dist="38100" dir="2700000" algn="tl" rotWithShape="0">
                    <a:prstClr val="black">
                      <a:alpha val="40000"/>
                    </a:prstClr>
                  </a:outerShdw>
                </a:effectLst>
              </a:rPr>
              <a:t>5 minutes</a:t>
            </a:r>
          </a:p>
        </p:txBody>
      </p:sp>
      <p:pic>
        <p:nvPicPr>
          <p:cNvPr id="7" name="Picture 6">
            <a:extLst>
              <a:ext uri="{FF2B5EF4-FFF2-40B4-BE49-F238E27FC236}">
                <a16:creationId xmlns:a16="http://schemas.microsoft.com/office/drawing/2014/main" id="{33AD2F09-21CD-F600-F3E4-4BAAF583B781}"/>
              </a:ext>
            </a:extLst>
          </p:cNvPr>
          <p:cNvPicPr>
            <a:picLocks noChangeAspect="1"/>
          </p:cNvPicPr>
          <p:nvPr/>
        </p:nvPicPr>
        <p:blipFill>
          <a:blip r:embed="rId3"/>
          <a:stretch>
            <a:fillRect/>
          </a:stretch>
        </p:blipFill>
        <p:spPr>
          <a:xfrm>
            <a:off x="10149867" y="231987"/>
            <a:ext cx="1656258" cy="1500742"/>
          </a:xfrm>
          <a:prstGeom prst="rect">
            <a:avLst/>
          </a:prstGeom>
        </p:spPr>
      </p:pic>
      <p:sp>
        <p:nvSpPr>
          <p:cNvPr id="8" name="Title 1">
            <a:extLst>
              <a:ext uri="{FF2B5EF4-FFF2-40B4-BE49-F238E27FC236}">
                <a16:creationId xmlns:a16="http://schemas.microsoft.com/office/drawing/2014/main" id="{EAB6DFE3-BD85-A5F2-FB48-E4A34BF44D2F}"/>
              </a:ext>
            </a:extLst>
          </p:cNvPr>
          <p:cNvSpPr txBox="1">
            <a:spLocks/>
          </p:cNvSpPr>
          <p:nvPr/>
        </p:nvSpPr>
        <p:spPr>
          <a:xfrm>
            <a:off x="385267" y="292713"/>
            <a:ext cx="9748725" cy="1374800"/>
          </a:xfrm>
          <a:prstGeom prst="rect">
            <a:avLst/>
          </a:prstGeom>
        </p:spPr>
        <p:txBody>
          <a:bodyPr vert="horz" lIns="0" tIns="0" rIns="0" bIns="0" rtlCol="0" anchor="t" anchorCtr="0">
            <a:noAutofit/>
          </a:bodyPr>
          <a:lstStyle>
            <a:lvl1pPr algn="l" defTabSz="914400" rtl="0" eaLnBrk="1" latinLnBrk="0" hangingPunct="1">
              <a:lnSpc>
                <a:spcPts val="3100"/>
              </a:lnSpc>
              <a:spcBef>
                <a:spcPct val="0"/>
              </a:spcBef>
              <a:buNone/>
              <a:defRPr sz="3200" b="1" kern="1200">
                <a:solidFill>
                  <a:schemeClr val="tx1"/>
                </a:solidFill>
                <a:latin typeface="+mj-lt"/>
                <a:ea typeface="+mj-ea"/>
                <a:cs typeface="+mj-cs"/>
              </a:defRPr>
            </a:lvl1pPr>
          </a:lstStyle>
          <a:p>
            <a:pPr>
              <a:lnSpc>
                <a:spcPct val="100000"/>
              </a:lnSpc>
            </a:pPr>
            <a:r>
              <a:rPr lang="en-AU" sz="4000"/>
              <a:t>7. INDIVIDUAL ACTIVITY</a:t>
            </a:r>
          </a:p>
          <a:p>
            <a:pPr>
              <a:lnSpc>
                <a:spcPct val="100000"/>
              </a:lnSpc>
            </a:pPr>
            <a:r>
              <a:rPr lang="en-AU" sz="4000">
                <a:solidFill>
                  <a:srgbClr val="FA7909"/>
                </a:solidFill>
              </a:rPr>
              <a:t>Your take-home action plan</a:t>
            </a:r>
          </a:p>
        </p:txBody>
      </p:sp>
    </p:spTree>
    <p:extLst>
      <p:ext uri="{BB962C8B-B14F-4D97-AF65-F5344CB8AC3E}">
        <p14:creationId xmlns:p14="http://schemas.microsoft.com/office/powerpoint/2010/main" val="1057752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E913D8CA-162D-64CE-A296-4718859080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C6B02F-99EB-B4B6-2E9F-D72F0B8B535F}"/>
              </a:ext>
            </a:extLst>
          </p:cNvPr>
          <p:cNvSpPr>
            <a:spLocks noGrp="1"/>
          </p:cNvSpPr>
          <p:nvPr>
            <p:ph type="title"/>
          </p:nvPr>
        </p:nvSpPr>
        <p:spPr>
          <a:xfrm>
            <a:off x="481637" y="3035710"/>
            <a:ext cx="11420858" cy="609600"/>
          </a:xfrm>
        </p:spPr>
        <p:txBody>
          <a:bodyPr>
            <a:noAutofit/>
          </a:bodyPr>
          <a:lstStyle/>
          <a:p>
            <a:r>
              <a:rPr lang="en-GB" sz="5400">
                <a:solidFill>
                  <a:schemeClr val="bg2"/>
                </a:solidFill>
              </a:rPr>
              <a:t>8 – Next steps</a:t>
            </a:r>
            <a:endParaRPr lang="en-AU" sz="5400">
              <a:solidFill>
                <a:schemeClr val="bg2"/>
              </a:solidFill>
            </a:endParaRPr>
          </a:p>
        </p:txBody>
      </p:sp>
      <p:sp>
        <p:nvSpPr>
          <p:cNvPr id="4" name="Slide Number Placeholder 3">
            <a:extLst>
              <a:ext uri="{FF2B5EF4-FFF2-40B4-BE49-F238E27FC236}">
                <a16:creationId xmlns:a16="http://schemas.microsoft.com/office/drawing/2014/main" id="{ACE7C98E-D63E-E7C5-34C0-FD5B6C15EF6A}"/>
              </a:ext>
            </a:extLst>
          </p:cNvPr>
          <p:cNvSpPr>
            <a:spLocks noGrp="1"/>
          </p:cNvSpPr>
          <p:nvPr>
            <p:ph type="sldNum" sz="quarter" idx="4"/>
          </p:nvPr>
        </p:nvSpPr>
        <p:spPr/>
        <p:txBody>
          <a:bodyPr/>
          <a:lstStyle/>
          <a:p>
            <a:fld id="{DF28FB93-0A08-4E7D-8E63-9EFA29F1E093}" type="slidenum">
              <a:rPr lang="en-US" smtClean="0"/>
              <a:pPr/>
              <a:t>40</a:t>
            </a:fld>
            <a:endParaRPr lang="en-US"/>
          </a:p>
        </p:txBody>
      </p:sp>
    </p:spTree>
    <p:extLst>
      <p:ext uri="{BB962C8B-B14F-4D97-AF65-F5344CB8AC3E}">
        <p14:creationId xmlns:p14="http://schemas.microsoft.com/office/powerpoint/2010/main" val="34675307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F37AC-C8B1-EC3B-D344-265E7D516426}"/>
              </a:ext>
            </a:extLst>
          </p:cNvPr>
          <p:cNvSpPr>
            <a:spLocks noGrp="1"/>
          </p:cNvSpPr>
          <p:nvPr>
            <p:ph type="title"/>
          </p:nvPr>
        </p:nvSpPr>
        <p:spPr/>
        <p:txBody>
          <a:bodyPr>
            <a:normAutofit/>
          </a:bodyPr>
          <a:lstStyle/>
          <a:p>
            <a:r>
              <a:rPr lang="en-GB" sz="4000"/>
              <a:t>8. Next Steps – </a:t>
            </a:r>
            <a:r>
              <a:rPr lang="en-GB" sz="4000">
                <a:solidFill>
                  <a:schemeClr val="tx2"/>
                </a:solidFill>
              </a:rPr>
              <a:t>Evaluation / Feedback</a:t>
            </a:r>
            <a:endParaRPr lang="en-AU" sz="4000">
              <a:solidFill>
                <a:schemeClr val="tx2"/>
              </a:solidFill>
            </a:endParaRPr>
          </a:p>
        </p:txBody>
      </p:sp>
      <p:sp>
        <p:nvSpPr>
          <p:cNvPr id="3" name="Content Placeholder 2">
            <a:extLst>
              <a:ext uri="{FF2B5EF4-FFF2-40B4-BE49-F238E27FC236}">
                <a16:creationId xmlns:a16="http://schemas.microsoft.com/office/drawing/2014/main" id="{4E1EAEC9-DFF1-274F-F344-8A3767EEF529}"/>
              </a:ext>
            </a:extLst>
          </p:cNvPr>
          <p:cNvSpPr>
            <a:spLocks noGrp="1"/>
          </p:cNvSpPr>
          <p:nvPr>
            <p:ph idx="1"/>
          </p:nvPr>
        </p:nvSpPr>
        <p:spPr/>
        <p:txBody>
          <a:bodyPr vert="horz" lIns="0" tIns="0" rIns="0" bIns="0" rtlCol="0" anchor="t">
            <a:normAutofit/>
          </a:bodyPr>
          <a:lstStyle/>
          <a:p>
            <a:pPr marL="0" indent="0">
              <a:buNone/>
            </a:pPr>
            <a:r>
              <a:rPr lang="en-GB" b="1"/>
              <a:t>Evaluation / Feedback process:</a:t>
            </a:r>
          </a:p>
          <a:p>
            <a:pPr marL="457200" indent="-457200">
              <a:buAutoNum type="arabicPeriod"/>
            </a:pPr>
            <a:r>
              <a:rPr lang="en-GB"/>
              <a:t>Today’s training - complete online feedback form via </a:t>
            </a:r>
            <a:r>
              <a:rPr lang="en-US">
                <a:ea typeface="+mn-lt"/>
                <a:cs typeface="+mn-lt"/>
                <a:hlinkClick r:id="rId3"/>
              </a:rPr>
              <a:t>Energy Literacy Train the Trainer Program | Talking Power</a:t>
            </a:r>
            <a:endParaRPr lang="en-US">
              <a:ea typeface="+mn-lt"/>
              <a:cs typeface="+mn-lt"/>
            </a:endParaRPr>
          </a:p>
          <a:p>
            <a:pPr marL="457200" indent="-457200">
              <a:buFont typeface="+mj-lt"/>
              <a:buAutoNum type="arabicPeriod"/>
            </a:pPr>
            <a:endParaRPr lang="en-AU"/>
          </a:p>
        </p:txBody>
      </p:sp>
      <p:sp>
        <p:nvSpPr>
          <p:cNvPr id="4" name="Slide Number Placeholder 3">
            <a:extLst>
              <a:ext uri="{FF2B5EF4-FFF2-40B4-BE49-F238E27FC236}">
                <a16:creationId xmlns:a16="http://schemas.microsoft.com/office/drawing/2014/main" id="{309F88BB-333C-D1AB-1BC3-6040D7A5F449}"/>
              </a:ext>
            </a:extLst>
          </p:cNvPr>
          <p:cNvSpPr>
            <a:spLocks noGrp="1"/>
          </p:cNvSpPr>
          <p:nvPr>
            <p:ph type="sldNum" sz="quarter" idx="4"/>
          </p:nvPr>
        </p:nvSpPr>
        <p:spPr/>
        <p:txBody>
          <a:bodyPr/>
          <a:lstStyle/>
          <a:p>
            <a:fld id="{DF28FB93-0A08-4E7D-8E63-9EFA29F1E093}" type="slidenum">
              <a:rPr lang="en-US" smtClean="0"/>
              <a:pPr/>
              <a:t>41</a:t>
            </a:fld>
            <a:endParaRPr lang="en-US"/>
          </a:p>
        </p:txBody>
      </p:sp>
      <p:grpSp>
        <p:nvGrpSpPr>
          <p:cNvPr id="10" name="Group 9">
            <a:extLst>
              <a:ext uri="{FF2B5EF4-FFF2-40B4-BE49-F238E27FC236}">
                <a16:creationId xmlns:a16="http://schemas.microsoft.com/office/drawing/2014/main" id="{2E4EA273-2DC6-E631-C9AF-16D583A2C944}"/>
              </a:ext>
            </a:extLst>
          </p:cNvPr>
          <p:cNvGrpSpPr/>
          <p:nvPr/>
        </p:nvGrpSpPr>
        <p:grpSpPr>
          <a:xfrm>
            <a:off x="3740150" y="3429000"/>
            <a:ext cx="4711700" cy="1695475"/>
            <a:chOff x="385267" y="3196770"/>
            <a:chExt cx="8669833" cy="3194530"/>
          </a:xfrm>
        </p:grpSpPr>
        <p:sp>
          <p:nvSpPr>
            <p:cNvPr id="11" name="Rectangle: Rounded Corners 10">
              <a:extLst>
                <a:ext uri="{FF2B5EF4-FFF2-40B4-BE49-F238E27FC236}">
                  <a16:creationId xmlns:a16="http://schemas.microsoft.com/office/drawing/2014/main" id="{CF264A37-CDC5-9547-6A01-742CE01FC733}"/>
                </a:ext>
              </a:extLst>
            </p:cNvPr>
            <p:cNvSpPr/>
            <p:nvPr/>
          </p:nvSpPr>
          <p:spPr>
            <a:xfrm>
              <a:off x="385267" y="3196770"/>
              <a:ext cx="8669833" cy="3194530"/>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2" name="Picture 11">
              <a:extLst>
                <a:ext uri="{FF2B5EF4-FFF2-40B4-BE49-F238E27FC236}">
                  <a16:creationId xmlns:a16="http://schemas.microsoft.com/office/drawing/2014/main" id="{E170156A-A54D-9A87-8711-17AFC438FE45}"/>
                </a:ext>
              </a:extLst>
            </p:cNvPr>
            <p:cNvPicPr>
              <a:picLocks noChangeAspect="1"/>
            </p:cNvPicPr>
            <p:nvPr/>
          </p:nvPicPr>
          <p:blipFill>
            <a:blip r:embed="rId4"/>
            <a:stretch>
              <a:fillRect/>
            </a:stretch>
          </p:blipFill>
          <p:spPr>
            <a:xfrm>
              <a:off x="855167" y="3429000"/>
              <a:ext cx="2791215" cy="2753109"/>
            </a:xfrm>
            <a:prstGeom prst="rect">
              <a:avLst/>
            </a:prstGeom>
            <a:effectLst>
              <a:outerShdw blurRad="63500" sx="102000" sy="102000" algn="ctr" rotWithShape="0">
                <a:schemeClr val="bg2">
                  <a:alpha val="40000"/>
                </a:schemeClr>
              </a:outerShdw>
            </a:effectLst>
          </p:spPr>
        </p:pic>
        <p:sp>
          <p:nvSpPr>
            <p:cNvPr id="13" name="TextBox 12">
              <a:extLst>
                <a:ext uri="{FF2B5EF4-FFF2-40B4-BE49-F238E27FC236}">
                  <a16:creationId xmlns:a16="http://schemas.microsoft.com/office/drawing/2014/main" id="{33E3760C-6892-7ADE-5F4E-A16D10921755}"/>
                </a:ext>
              </a:extLst>
            </p:cNvPr>
            <p:cNvSpPr txBox="1"/>
            <p:nvPr/>
          </p:nvSpPr>
          <p:spPr>
            <a:xfrm>
              <a:off x="4116280" y="3584617"/>
              <a:ext cx="4699001" cy="2418835"/>
            </a:xfrm>
            <a:prstGeom prst="rect">
              <a:avLst/>
            </a:prstGeom>
            <a:noFill/>
          </p:spPr>
          <p:txBody>
            <a:bodyPr wrap="square" rtlCol="0">
              <a:normAutofit/>
            </a:bodyPr>
            <a:lstStyle/>
            <a:p>
              <a:pPr algn="ctr"/>
              <a:r>
                <a:rPr lang="en-GB" sz="1900" b="1">
                  <a:solidFill>
                    <a:schemeClr val="bg2"/>
                  </a:solidFill>
                </a:rPr>
                <a:t>Scan QR Code to take you to Energy Literacy – Train the Trainer program page</a:t>
              </a:r>
              <a:endParaRPr lang="en-GB">
                <a:solidFill>
                  <a:schemeClr val="bg2"/>
                </a:solidFill>
              </a:endParaRPr>
            </a:p>
          </p:txBody>
        </p:sp>
      </p:grpSp>
    </p:spTree>
    <p:extLst>
      <p:ext uri="{BB962C8B-B14F-4D97-AF65-F5344CB8AC3E}">
        <p14:creationId xmlns:p14="http://schemas.microsoft.com/office/powerpoint/2010/main" val="38994664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0012FF-C205-9432-49DF-545F8F0533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A5BC94-34CB-BA17-D950-CA35DF1BCB27}"/>
              </a:ext>
            </a:extLst>
          </p:cNvPr>
          <p:cNvSpPr>
            <a:spLocks noGrp="1"/>
          </p:cNvSpPr>
          <p:nvPr>
            <p:ph type="title"/>
          </p:nvPr>
        </p:nvSpPr>
        <p:spPr/>
        <p:txBody>
          <a:bodyPr>
            <a:normAutofit/>
          </a:bodyPr>
          <a:lstStyle/>
          <a:p>
            <a:r>
              <a:rPr lang="en-GB" sz="4000"/>
              <a:t>8. Next Steps - </a:t>
            </a:r>
            <a:r>
              <a:rPr lang="en-GB" sz="4000">
                <a:solidFill>
                  <a:srgbClr val="FA780A"/>
                </a:solidFill>
              </a:rPr>
              <a:t>Congratulations! </a:t>
            </a:r>
            <a:br>
              <a:rPr lang="en-GB" sz="4000">
                <a:solidFill>
                  <a:srgbClr val="FA780A"/>
                </a:solidFill>
              </a:rPr>
            </a:br>
            <a:endParaRPr lang="en-AU" sz="4000"/>
          </a:p>
        </p:txBody>
      </p:sp>
      <p:sp>
        <p:nvSpPr>
          <p:cNvPr id="3" name="Content Placeholder 2">
            <a:extLst>
              <a:ext uri="{FF2B5EF4-FFF2-40B4-BE49-F238E27FC236}">
                <a16:creationId xmlns:a16="http://schemas.microsoft.com/office/drawing/2014/main" id="{5950E3EE-BC06-D1CD-301B-25DBAD3F3AAE}"/>
              </a:ext>
            </a:extLst>
          </p:cNvPr>
          <p:cNvSpPr>
            <a:spLocks noGrp="1"/>
          </p:cNvSpPr>
          <p:nvPr>
            <p:ph idx="1"/>
          </p:nvPr>
        </p:nvSpPr>
        <p:spPr>
          <a:xfrm>
            <a:off x="385266" y="1000858"/>
            <a:ext cx="5188250" cy="4679452"/>
          </a:xfrm>
        </p:spPr>
        <p:txBody>
          <a:bodyPr>
            <a:noAutofit/>
          </a:bodyPr>
          <a:lstStyle/>
          <a:p>
            <a:endParaRPr lang="en-GB" sz="2200" b="1"/>
          </a:p>
          <a:p>
            <a:pPr marL="0" indent="0">
              <a:buNone/>
            </a:pPr>
            <a:r>
              <a:rPr lang="en-GB" b="1"/>
              <a:t>Next steps</a:t>
            </a:r>
          </a:p>
          <a:p>
            <a:r>
              <a:rPr lang="en-GB" sz="2200"/>
              <a:t>Certificate of completion</a:t>
            </a:r>
          </a:p>
          <a:p>
            <a:r>
              <a:rPr lang="en-GB" sz="2200"/>
              <a:t>Running your own community education / outreach session</a:t>
            </a:r>
          </a:p>
          <a:p>
            <a:r>
              <a:rPr lang="en-GB" sz="2200"/>
              <a:t>Register at talkingpower.com.au </a:t>
            </a:r>
          </a:p>
          <a:p>
            <a:r>
              <a:rPr lang="en-GB" sz="2200"/>
              <a:t>All resources and handouts available on Talking Power website’s dedicated Energy Literacy page</a:t>
            </a:r>
          </a:p>
          <a:p>
            <a:r>
              <a:rPr lang="en-GB" sz="2200"/>
              <a:t>Share this training opportunity with colleagues </a:t>
            </a:r>
          </a:p>
          <a:p>
            <a:endParaRPr lang="en-GB"/>
          </a:p>
          <a:p>
            <a:endParaRPr lang="en-AU"/>
          </a:p>
        </p:txBody>
      </p:sp>
      <p:sp>
        <p:nvSpPr>
          <p:cNvPr id="4" name="Slide Number Placeholder 3">
            <a:extLst>
              <a:ext uri="{FF2B5EF4-FFF2-40B4-BE49-F238E27FC236}">
                <a16:creationId xmlns:a16="http://schemas.microsoft.com/office/drawing/2014/main" id="{7234D95C-6FC2-62A1-75E3-938761E63FEC}"/>
              </a:ext>
            </a:extLst>
          </p:cNvPr>
          <p:cNvSpPr>
            <a:spLocks noGrp="1"/>
          </p:cNvSpPr>
          <p:nvPr>
            <p:ph type="sldNum" sz="quarter" idx="4"/>
          </p:nvPr>
        </p:nvSpPr>
        <p:spPr/>
        <p:txBody>
          <a:bodyPr/>
          <a:lstStyle/>
          <a:p>
            <a:fld id="{DF28FB93-0A08-4E7D-8E63-9EFA29F1E093}" type="slidenum">
              <a:rPr lang="en-US" smtClean="0"/>
              <a:pPr/>
              <a:t>42</a:t>
            </a:fld>
            <a:endParaRPr lang="en-US"/>
          </a:p>
        </p:txBody>
      </p:sp>
      <p:grpSp>
        <p:nvGrpSpPr>
          <p:cNvPr id="5" name="Group 4">
            <a:extLst>
              <a:ext uri="{FF2B5EF4-FFF2-40B4-BE49-F238E27FC236}">
                <a16:creationId xmlns:a16="http://schemas.microsoft.com/office/drawing/2014/main" id="{0506B7F2-E25B-B3E9-786E-176693A4FD31}"/>
              </a:ext>
            </a:extLst>
          </p:cNvPr>
          <p:cNvGrpSpPr/>
          <p:nvPr/>
        </p:nvGrpSpPr>
        <p:grpSpPr>
          <a:xfrm>
            <a:off x="6461960" y="1507481"/>
            <a:ext cx="4711700" cy="1695475"/>
            <a:chOff x="385267" y="3196770"/>
            <a:chExt cx="8669833" cy="3194530"/>
          </a:xfrm>
        </p:grpSpPr>
        <p:sp>
          <p:nvSpPr>
            <p:cNvPr id="6" name="Rectangle: Rounded Corners 5">
              <a:extLst>
                <a:ext uri="{FF2B5EF4-FFF2-40B4-BE49-F238E27FC236}">
                  <a16:creationId xmlns:a16="http://schemas.microsoft.com/office/drawing/2014/main" id="{75D39781-8544-69C1-96C9-90D628CDD4F1}"/>
                </a:ext>
              </a:extLst>
            </p:cNvPr>
            <p:cNvSpPr/>
            <p:nvPr/>
          </p:nvSpPr>
          <p:spPr>
            <a:xfrm>
              <a:off x="385267" y="3196770"/>
              <a:ext cx="8669833" cy="3194530"/>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Picture 6">
              <a:extLst>
                <a:ext uri="{FF2B5EF4-FFF2-40B4-BE49-F238E27FC236}">
                  <a16:creationId xmlns:a16="http://schemas.microsoft.com/office/drawing/2014/main" id="{AA7CBB8F-6308-7648-3DEB-287981ED92D9}"/>
                </a:ext>
              </a:extLst>
            </p:cNvPr>
            <p:cNvPicPr>
              <a:picLocks noChangeAspect="1"/>
            </p:cNvPicPr>
            <p:nvPr/>
          </p:nvPicPr>
          <p:blipFill>
            <a:blip r:embed="rId3"/>
            <a:stretch>
              <a:fillRect/>
            </a:stretch>
          </p:blipFill>
          <p:spPr>
            <a:xfrm>
              <a:off x="855167" y="3429000"/>
              <a:ext cx="2791215" cy="2753109"/>
            </a:xfrm>
            <a:prstGeom prst="rect">
              <a:avLst/>
            </a:prstGeom>
            <a:effectLst>
              <a:outerShdw blurRad="63500" sx="102000" sy="102000" algn="ctr" rotWithShape="0">
                <a:schemeClr val="bg2">
                  <a:alpha val="40000"/>
                </a:schemeClr>
              </a:outerShdw>
            </a:effectLst>
          </p:spPr>
        </p:pic>
        <p:sp>
          <p:nvSpPr>
            <p:cNvPr id="8" name="TextBox 7">
              <a:extLst>
                <a:ext uri="{FF2B5EF4-FFF2-40B4-BE49-F238E27FC236}">
                  <a16:creationId xmlns:a16="http://schemas.microsoft.com/office/drawing/2014/main" id="{6848FD3F-D1FA-1B98-8EC7-19C2442DC48D}"/>
                </a:ext>
              </a:extLst>
            </p:cNvPr>
            <p:cNvSpPr txBox="1"/>
            <p:nvPr/>
          </p:nvSpPr>
          <p:spPr>
            <a:xfrm>
              <a:off x="4116280" y="3584617"/>
              <a:ext cx="4699001" cy="2418835"/>
            </a:xfrm>
            <a:prstGeom prst="rect">
              <a:avLst/>
            </a:prstGeom>
            <a:noFill/>
          </p:spPr>
          <p:txBody>
            <a:bodyPr wrap="square" rtlCol="0">
              <a:normAutofit/>
            </a:bodyPr>
            <a:lstStyle/>
            <a:p>
              <a:pPr algn="ctr"/>
              <a:r>
                <a:rPr lang="en-GB" sz="1900" b="1">
                  <a:solidFill>
                    <a:schemeClr val="bg2"/>
                  </a:solidFill>
                </a:rPr>
                <a:t>Scan QR Code to take you to Energy Literacy – Train the Trainer program page</a:t>
              </a:r>
              <a:endParaRPr lang="en-GB" sz="2000">
                <a:solidFill>
                  <a:schemeClr val="bg2"/>
                </a:solidFill>
              </a:endParaRPr>
            </a:p>
          </p:txBody>
        </p:sp>
      </p:grpSp>
      <p:pic>
        <p:nvPicPr>
          <p:cNvPr id="10" name="Picture 9">
            <a:extLst>
              <a:ext uri="{FF2B5EF4-FFF2-40B4-BE49-F238E27FC236}">
                <a16:creationId xmlns:a16="http://schemas.microsoft.com/office/drawing/2014/main" id="{721D7E67-3D9A-E25F-A94A-2A7D70541109}"/>
              </a:ext>
            </a:extLst>
          </p:cNvPr>
          <p:cNvPicPr>
            <a:picLocks noChangeAspect="1"/>
          </p:cNvPicPr>
          <p:nvPr/>
        </p:nvPicPr>
        <p:blipFill>
          <a:blip r:embed="rId4"/>
          <a:stretch>
            <a:fillRect/>
          </a:stretch>
        </p:blipFill>
        <p:spPr>
          <a:xfrm>
            <a:off x="6082887" y="3974606"/>
            <a:ext cx="5469846" cy="2057962"/>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42628015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43576C15-7064-CA50-2637-CB5A40A116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37BD50-788B-6FF8-B893-0EEEC29F1D18}"/>
              </a:ext>
            </a:extLst>
          </p:cNvPr>
          <p:cNvSpPr>
            <a:spLocks noGrp="1"/>
          </p:cNvSpPr>
          <p:nvPr>
            <p:ph type="title"/>
          </p:nvPr>
        </p:nvSpPr>
        <p:spPr>
          <a:xfrm>
            <a:off x="385571" y="3090850"/>
            <a:ext cx="11420858" cy="676300"/>
          </a:xfrm>
        </p:spPr>
        <p:txBody>
          <a:bodyPr>
            <a:normAutofit/>
          </a:bodyPr>
          <a:lstStyle/>
          <a:p>
            <a:r>
              <a:rPr lang="en-GB" sz="5400">
                <a:solidFill>
                  <a:schemeClr val="bg2"/>
                </a:solidFill>
              </a:rPr>
              <a:t>Thank you</a:t>
            </a:r>
            <a:endParaRPr lang="en-AU" sz="5400">
              <a:solidFill>
                <a:schemeClr val="bg2"/>
              </a:solidFill>
            </a:endParaRPr>
          </a:p>
        </p:txBody>
      </p:sp>
      <p:sp>
        <p:nvSpPr>
          <p:cNvPr id="4" name="Slide Number Placeholder 3">
            <a:extLst>
              <a:ext uri="{FF2B5EF4-FFF2-40B4-BE49-F238E27FC236}">
                <a16:creationId xmlns:a16="http://schemas.microsoft.com/office/drawing/2014/main" id="{30878607-DFA3-750E-B121-3717BF9FB66A}"/>
              </a:ext>
            </a:extLst>
          </p:cNvPr>
          <p:cNvSpPr>
            <a:spLocks noGrp="1"/>
          </p:cNvSpPr>
          <p:nvPr>
            <p:ph type="sldNum" sz="quarter" idx="4"/>
          </p:nvPr>
        </p:nvSpPr>
        <p:spPr/>
        <p:txBody>
          <a:bodyPr/>
          <a:lstStyle/>
          <a:p>
            <a:fld id="{DF28FB93-0A08-4E7D-8E63-9EFA29F1E093}" type="slidenum">
              <a:rPr lang="en-US" smtClean="0"/>
              <a:pPr/>
              <a:t>43</a:t>
            </a:fld>
            <a:endParaRPr lang="en-US"/>
          </a:p>
        </p:txBody>
      </p:sp>
    </p:spTree>
    <p:extLst>
      <p:ext uri="{BB962C8B-B14F-4D97-AF65-F5344CB8AC3E}">
        <p14:creationId xmlns:p14="http://schemas.microsoft.com/office/powerpoint/2010/main" val="14621954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B9B997F-EE13-7F48-939E-9D3317B25FB0}"/>
              </a:ext>
            </a:extLst>
          </p:cNvPr>
          <p:cNvSpPr txBox="1"/>
          <p:nvPr/>
        </p:nvSpPr>
        <p:spPr>
          <a:xfrm>
            <a:off x="2641600" y="976073"/>
            <a:ext cx="6908800" cy="400110"/>
          </a:xfrm>
          <a:prstGeom prst="rect">
            <a:avLst/>
          </a:prstGeom>
          <a:solidFill>
            <a:schemeClr val="tx2"/>
          </a:solidFill>
          <a:ln w="22225" cap="sq">
            <a:solidFill>
              <a:schemeClr val="tx2"/>
            </a:solidFill>
          </a:ln>
          <a:effectLst>
            <a:outerShdw blurRad="63500" sx="102000" sy="102000" algn="ctr" rotWithShape="0">
              <a:prstClr val="black">
                <a:alpha val="40000"/>
              </a:prstClr>
            </a:outerShdw>
          </a:effectLst>
        </p:spPr>
        <p:txBody>
          <a:bodyPr wrap="square">
            <a:spAutoFit/>
          </a:bodyPr>
          <a:lstStyle/>
          <a:p>
            <a:pPr marL="0" algn="ctr" rtl="0" eaLnBrk="1" latinLnBrk="0" hangingPunct="1">
              <a:buNone/>
            </a:pPr>
            <a:r>
              <a:rPr lang="en-AU" sz="2000" b="1" kern="1200">
                <a:solidFill>
                  <a:schemeClr val="bg2"/>
                </a:solidFill>
                <a:effectLst/>
                <a:latin typeface="+mj-lt"/>
              </a:rPr>
              <a:t>talkingpower.com.au/electricity-literacy-train-trainer-program</a:t>
            </a:r>
            <a:endParaRPr lang="en-AU" sz="2000">
              <a:solidFill>
                <a:schemeClr val="bg2"/>
              </a:solidFill>
              <a:effectLst/>
              <a:latin typeface="+mj-lt"/>
            </a:endParaRPr>
          </a:p>
        </p:txBody>
      </p:sp>
      <p:sp>
        <p:nvSpPr>
          <p:cNvPr id="4" name="TextBox 3">
            <a:extLst>
              <a:ext uri="{FF2B5EF4-FFF2-40B4-BE49-F238E27FC236}">
                <a16:creationId xmlns:a16="http://schemas.microsoft.com/office/drawing/2014/main" id="{DBA2802C-B7D5-99B0-50BF-AEDD7746EAE2}"/>
              </a:ext>
            </a:extLst>
          </p:cNvPr>
          <p:cNvSpPr txBox="1"/>
          <p:nvPr/>
        </p:nvSpPr>
        <p:spPr>
          <a:xfrm>
            <a:off x="390525" y="5005116"/>
            <a:ext cx="11410950" cy="1710077"/>
          </a:xfrm>
          <a:prstGeom prst="rect">
            <a:avLst/>
          </a:prstGeom>
          <a:noFill/>
        </p:spPr>
        <p:txBody>
          <a:bodyPr wrap="square">
            <a:noAutofit/>
          </a:bodyPr>
          <a:lstStyle/>
          <a:p>
            <a:pPr>
              <a:buNone/>
            </a:pPr>
            <a:r>
              <a:rPr lang="en-US" sz="800" b="1">
                <a:effectLst/>
                <a:latin typeface="Aptos" panose="020B0004020202020204" pitchFamily="34" charset="0"/>
                <a:ea typeface="Aptos" panose="020B0004020202020204" pitchFamily="34" charset="0"/>
                <a:cs typeface="Aptos" panose="020B0004020202020204" pitchFamily="34" charset="0"/>
              </a:rPr>
              <a:t>SA Power Networks’ Copyright©</a:t>
            </a:r>
            <a:br>
              <a:rPr lang="en-US" sz="800">
                <a:effectLst/>
                <a:latin typeface="Aptos" panose="020B0004020202020204" pitchFamily="34" charset="0"/>
                <a:ea typeface="Aptos" panose="020B0004020202020204" pitchFamily="34" charset="0"/>
                <a:cs typeface="Aptos" panose="020B0004020202020204" pitchFamily="34" charset="0"/>
              </a:rPr>
            </a:br>
            <a:r>
              <a:rPr lang="en-US" sz="800" i="1">
                <a:effectLst/>
                <a:latin typeface="Arial" panose="020B0604020202020204" pitchFamily="34" charset="0"/>
                <a:ea typeface="Aptos" panose="020B0004020202020204" pitchFamily="34" charset="0"/>
                <a:cs typeface="Aptos" panose="020B0004020202020204" pitchFamily="34" charset="0"/>
              </a:rPr>
              <a:t>This publication  and its contents are the property of SA Power Networks and is copyright protected. SA Power Networks reserves to itself all rights in such material. Not part of this publication is to be reproduced or modified without  first obtaining the SA Power Networks’ permission, except as permitted under the Copyright Act 1968.</a:t>
            </a:r>
            <a:endParaRPr lang="en-US" sz="800">
              <a:effectLst/>
              <a:latin typeface="Aptos" panose="020B0004020202020204" pitchFamily="34" charset="0"/>
              <a:ea typeface="Aptos" panose="020B0004020202020204" pitchFamily="34" charset="0"/>
              <a:cs typeface="Aptos" panose="020B0004020202020204" pitchFamily="34" charset="0"/>
            </a:endParaRPr>
          </a:p>
          <a:p>
            <a:pPr>
              <a:buNone/>
            </a:pPr>
            <a:r>
              <a:rPr lang="en-US" sz="800">
                <a:effectLst/>
                <a:latin typeface="Aptos" panose="020B0004020202020204" pitchFamily="34" charset="0"/>
                <a:ea typeface="Aptos" panose="020B0004020202020204" pitchFamily="34" charset="0"/>
                <a:cs typeface="Aptos" panose="020B0004020202020204" pitchFamily="34" charset="0"/>
              </a:rPr>
              <a:t> </a:t>
            </a:r>
          </a:p>
          <a:p>
            <a:pPr>
              <a:buNone/>
            </a:pPr>
            <a:r>
              <a:rPr lang="en-AU" sz="800" b="1">
                <a:effectLst/>
                <a:latin typeface="Aptos" panose="020B0004020202020204" pitchFamily="34" charset="0"/>
                <a:ea typeface="Aptos" panose="020B0004020202020204" pitchFamily="34" charset="0"/>
                <a:cs typeface="Aptos" panose="020B0004020202020204" pitchFamily="34" charset="0"/>
              </a:rPr>
              <a:t> </a:t>
            </a:r>
            <a:endParaRPr lang="en-US" sz="800">
              <a:effectLst/>
              <a:latin typeface="Aptos" panose="020B0004020202020204" pitchFamily="34" charset="0"/>
              <a:ea typeface="Aptos" panose="020B0004020202020204" pitchFamily="34" charset="0"/>
              <a:cs typeface="Aptos" panose="020B0004020202020204" pitchFamily="34" charset="0"/>
            </a:endParaRPr>
          </a:p>
          <a:p>
            <a:pPr>
              <a:buNone/>
            </a:pPr>
            <a:r>
              <a:rPr lang="en-US" sz="800" b="1">
                <a:effectLst/>
                <a:latin typeface="Aptos" panose="020B0004020202020204" pitchFamily="34" charset="0"/>
                <a:ea typeface="Aptos" panose="020B0004020202020204" pitchFamily="34" charset="0"/>
                <a:cs typeface="Aptos" panose="020B0004020202020204" pitchFamily="34" charset="0"/>
              </a:rPr>
              <a:t>SA Power Networks’ Disclaimer:</a:t>
            </a:r>
            <a:endParaRPr lang="en-US" sz="800">
              <a:effectLst/>
              <a:latin typeface="Aptos" panose="020B0004020202020204" pitchFamily="34" charset="0"/>
              <a:ea typeface="Aptos" panose="020B0004020202020204" pitchFamily="34" charset="0"/>
              <a:cs typeface="Aptos" panose="020B0004020202020204" pitchFamily="34" charset="0"/>
            </a:endParaRPr>
          </a:p>
          <a:p>
            <a:pPr marL="342900" lvl="0" indent="-342900">
              <a:buFont typeface="+mj-lt"/>
              <a:buAutoNum type="arabicPeriod"/>
            </a:pPr>
            <a:r>
              <a:rPr lang="en-AU" sz="800" i="1">
                <a:effectLst/>
                <a:latin typeface="Arial" panose="020B0604020202020204" pitchFamily="34" charset="0"/>
                <a:ea typeface="Times New Roman" panose="02020603050405020304" pitchFamily="18" charset="0"/>
                <a:cs typeface="Aptos" panose="020B0004020202020204" pitchFamily="34" charset="0"/>
              </a:rPr>
              <a:t>The purpose of this document is to provide general information to assist in the understanding of electricity bills;</a:t>
            </a:r>
            <a:endParaRPr lang="en-US" sz="800">
              <a:effectLst/>
              <a:latin typeface="Aptos" panose="020B0004020202020204" pitchFamily="34" charset="0"/>
              <a:ea typeface="Aptos" panose="020B0004020202020204" pitchFamily="34" charset="0"/>
              <a:cs typeface="Aptos" panose="020B0004020202020204" pitchFamily="34" charset="0"/>
            </a:endParaRPr>
          </a:p>
          <a:p>
            <a:pPr marL="342900" lvl="0" indent="-342900">
              <a:buFont typeface="+mj-lt"/>
              <a:buAutoNum type="arabicPeriod"/>
            </a:pPr>
            <a:r>
              <a:rPr lang="en-AU" sz="800" i="1">
                <a:effectLst/>
                <a:latin typeface="Arial" panose="020B0604020202020204" pitchFamily="34" charset="0"/>
                <a:ea typeface="Times New Roman" panose="02020603050405020304" pitchFamily="18" charset="0"/>
                <a:cs typeface="Aptos" panose="020B0004020202020204" pitchFamily="34" charset="0"/>
              </a:rPr>
              <a:t>Unless otherwise agreed in writing between SA Power Networks and a specific person or entity, SA Power Networks makes no representation that this document is appropriate for any other purpose and, to the extent permitted by law, has no liability to a person who (without SA Power Networks written consent) purports to use the standard for any other purpose.  SA Power Networks has made no assessment of any nature whether this standard is appropriate for use in any other circumstance than that noted in paragraph 1.</a:t>
            </a:r>
            <a:endParaRPr lang="en-US" sz="800">
              <a:effectLst/>
              <a:latin typeface="Aptos" panose="020B0004020202020204" pitchFamily="34" charset="0"/>
              <a:ea typeface="Aptos" panose="020B0004020202020204" pitchFamily="34" charset="0"/>
              <a:cs typeface="Aptos" panose="020B0004020202020204" pitchFamily="34" charset="0"/>
            </a:endParaRPr>
          </a:p>
          <a:p>
            <a:pPr marL="342900" lvl="0" indent="-342900">
              <a:buFont typeface="+mj-lt"/>
              <a:buAutoNum type="arabicPeriod"/>
            </a:pPr>
            <a:r>
              <a:rPr lang="en-AU" sz="800" i="1">
                <a:effectLst/>
                <a:latin typeface="Arial" panose="020B0604020202020204" pitchFamily="34" charset="0"/>
                <a:ea typeface="Times New Roman" panose="02020603050405020304" pitchFamily="18" charset="0"/>
                <a:cs typeface="Aptos" panose="020B0004020202020204" pitchFamily="34" charset="0"/>
              </a:rPr>
              <a:t>Nothing in paragraph 2 waives or licences any copyright SA Power Networks has in this document.</a:t>
            </a:r>
            <a:endParaRPr lang="en-US" sz="800">
              <a:effectLst/>
              <a:latin typeface="Aptos" panose="020B0004020202020204" pitchFamily="34" charset="0"/>
              <a:ea typeface="Aptos" panose="020B0004020202020204" pitchFamily="34" charset="0"/>
              <a:cs typeface="Aptos" panose="020B0004020202020204" pitchFamily="34" charset="0"/>
            </a:endParaRPr>
          </a:p>
          <a:p>
            <a:pPr marL="342900" lvl="0" indent="-342900">
              <a:buFont typeface="+mj-lt"/>
              <a:buAutoNum type="arabicPeriod"/>
            </a:pPr>
            <a:r>
              <a:rPr lang="en-AU" sz="800" i="1">
                <a:effectLst/>
                <a:latin typeface="Arial" panose="020B0604020202020204" pitchFamily="34" charset="0"/>
                <a:ea typeface="Times New Roman" panose="02020603050405020304" pitchFamily="18" charset="0"/>
                <a:cs typeface="Aptos" panose="020B0004020202020204" pitchFamily="34" charset="0"/>
              </a:rPr>
              <a:t>This document is subject to change from time to time.</a:t>
            </a:r>
            <a:endParaRPr lang="en-US" sz="800">
              <a:effectLst/>
              <a:latin typeface="Aptos" panose="020B0004020202020204" pitchFamily="34" charset="0"/>
              <a:ea typeface="Aptos" panose="020B0004020202020204" pitchFamily="34" charset="0"/>
              <a:cs typeface="Aptos" panose="020B0004020202020204" pitchFamily="34" charset="0"/>
            </a:endParaRPr>
          </a:p>
          <a:p>
            <a:pPr>
              <a:buNone/>
            </a:pPr>
            <a:r>
              <a:rPr lang="en-US" sz="800">
                <a:effectLst/>
                <a:latin typeface="Aptos" panose="020B0004020202020204" pitchFamily="34" charset="0"/>
                <a:ea typeface="Aptos" panose="020B0004020202020204" pitchFamily="34" charset="0"/>
                <a:cs typeface="Aptos" panose="020B0004020202020204" pitchFamily="34" charset="0"/>
              </a:rPr>
              <a:t> </a:t>
            </a:r>
          </a:p>
        </p:txBody>
      </p:sp>
    </p:spTree>
    <p:extLst>
      <p:ext uri="{BB962C8B-B14F-4D97-AF65-F5344CB8AC3E}">
        <p14:creationId xmlns:p14="http://schemas.microsoft.com/office/powerpoint/2010/main" val="908380448"/>
      </p:ext>
    </p:extLst>
  </p:cSld>
  <p:clrMapOvr>
    <a:masterClrMapping/>
  </p:clrMapOvr>
</p:sld>
</file>

<file path=ppt/theme/theme1.xml><?xml version="1.0" encoding="utf-8"?>
<a:theme xmlns:a="http://schemas.openxmlformats.org/drawingml/2006/main" name="SAPN 17">
  <a:themeElements>
    <a:clrScheme name="SAPN 17">
      <a:dk1>
        <a:srgbClr val="525252"/>
      </a:dk1>
      <a:lt1>
        <a:srgbClr val="EAEAEA"/>
      </a:lt1>
      <a:dk2>
        <a:srgbClr val="FA780A"/>
      </a:dk2>
      <a:lt2>
        <a:srgbClr val="FFFFFF"/>
      </a:lt2>
      <a:accent1>
        <a:srgbClr val="0B253F"/>
      </a:accent1>
      <a:accent2>
        <a:srgbClr val="BCBEC0"/>
      </a:accent2>
      <a:accent3>
        <a:srgbClr val="F15A22"/>
      </a:accent3>
      <a:accent4>
        <a:srgbClr val="396691"/>
      </a:accent4>
      <a:accent5>
        <a:srgbClr val="FAA61A"/>
      </a:accent5>
      <a:accent6>
        <a:srgbClr val="72B0D2"/>
      </a:accent6>
      <a:hlink>
        <a:srgbClr val="FA780A"/>
      </a:hlink>
      <a:folHlink>
        <a:srgbClr val="F15A22"/>
      </a:folHlink>
    </a:clrScheme>
    <a:fontScheme name="SAPN">
      <a:majorFont>
        <a:latin typeface="Calibri"/>
        <a:ea typeface=""/>
        <a:cs typeface=""/>
      </a:majorFont>
      <a:minorFont>
        <a:latin typeface="Calibri"/>
        <a:ea typeface=""/>
        <a:cs typeface=""/>
      </a:minorFont>
    </a:fontScheme>
    <a:fmtScheme name="SAP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APN Template 17 W Image 05.pptx" id="{8FEFABFC-814A-45EA-85C1-6B87D12916BD}" vid="{497F6A04-C46A-4927-8CBB-10584C33930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SAPN 17">
    <a:dk1>
      <a:srgbClr val="525252"/>
    </a:dk1>
    <a:lt1>
      <a:srgbClr val="EAEAEA"/>
    </a:lt1>
    <a:dk2>
      <a:srgbClr val="FA780A"/>
    </a:dk2>
    <a:lt2>
      <a:srgbClr val="FFFFFF"/>
    </a:lt2>
    <a:accent1>
      <a:srgbClr val="0B253F"/>
    </a:accent1>
    <a:accent2>
      <a:srgbClr val="BCBEC0"/>
    </a:accent2>
    <a:accent3>
      <a:srgbClr val="F15A22"/>
    </a:accent3>
    <a:accent4>
      <a:srgbClr val="396691"/>
    </a:accent4>
    <a:accent5>
      <a:srgbClr val="FAA61A"/>
    </a:accent5>
    <a:accent6>
      <a:srgbClr val="72B0D2"/>
    </a:accent6>
    <a:hlink>
      <a:srgbClr val="FA780A"/>
    </a:hlink>
    <a:folHlink>
      <a:srgbClr val="F15A22"/>
    </a:folHlink>
  </a:clrScheme>
</a:themeOverride>
</file>

<file path=ppt/theme/themeOverride2.xml><?xml version="1.0" encoding="utf-8"?>
<a:themeOverride xmlns:a="http://schemas.openxmlformats.org/drawingml/2006/main">
  <a:clrScheme name="SAPN 17">
    <a:dk1>
      <a:srgbClr val="525252"/>
    </a:dk1>
    <a:lt1>
      <a:srgbClr val="EAEAEA"/>
    </a:lt1>
    <a:dk2>
      <a:srgbClr val="FA780A"/>
    </a:dk2>
    <a:lt2>
      <a:srgbClr val="FFFFFF"/>
    </a:lt2>
    <a:accent1>
      <a:srgbClr val="0B253F"/>
    </a:accent1>
    <a:accent2>
      <a:srgbClr val="BCBEC0"/>
    </a:accent2>
    <a:accent3>
      <a:srgbClr val="F15A22"/>
    </a:accent3>
    <a:accent4>
      <a:srgbClr val="396691"/>
    </a:accent4>
    <a:accent5>
      <a:srgbClr val="FAA61A"/>
    </a:accent5>
    <a:accent6>
      <a:srgbClr val="72B0D2"/>
    </a:accent6>
    <a:hlink>
      <a:srgbClr val="FA780A"/>
    </a:hlink>
    <a:folHlink>
      <a:srgbClr val="F15A2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7547dc11-5d90-4782-9bc7-750d634c5888"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5FF870BFF8EA24DAA19CF69D1574AA1" ma:contentTypeVersion="18" ma:contentTypeDescription="Create a new document." ma:contentTypeScope="" ma:versionID="65e6f7fa30b5724362b2742ba835faa9">
  <xsd:schema xmlns:xsd="http://www.w3.org/2001/XMLSchema" xmlns:xs="http://www.w3.org/2001/XMLSchema" xmlns:p="http://schemas.microsoft.com/office/2006/metadata/properties" xmlns:ns3="7547dc11-5d90-4782-9bc7-750d634c5888" xmlns:ns4="721859f7-0915-4d5e-b72e-ea608e2bc5ad" targetNamespace="http://schemas.microsoft.com/office/2006/metadata/properties" ma:root="true" ma:fieldsID="608ab8e77bc792a4d09d74fd048da0ae" ns3:_="" ns4:_="">
    <xsd:import namespace="7547dc11-5d90-4782-9bc7-750d634c5888"/>
    <xsd:import namespace="721859f7-0915-4d5e-b72e-ea608e2bc5ad"/>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AutoTags" minOccurs="0"/>
                <xsd:element ref="ns3:MediaServiceOCR" minOccurs="0"/>
                <xsd:element ref="ns3:MediaServiceLocation" minOccurs="0"/>
                <xsd:element ref="ns3:MediaServiceAutoKeyPoints" minOccurs="0"/>
                <xsd:element ref="ns3:MediaServiceKeyPoints" minOccurs="0"/>
                <xsd:element ref="ns3:MediaServiceGenerationTime" minOccurs="0"/>
                <xsd:element ref="ns3:MediaServiceEventHashCode" minOccurs="0"/>
                <xsd:element ref="ns3:MediaLengthInSeconds"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547dc11-5d90-4782-9bc7-750d634c5888"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MediaServiceAutoTags" ma:internalName="MediaServiceAutoTags"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21859f7-0915-4d5e-b72e-ea608e2bc5ad" elementFormDefault="qualified">
    <xsd:import namespace="http://schemas.microsoft.com/office/2006/documentManagement/types"/>
    <xsd:import namespace="http://schemas.microsoft.com/office/infopath/2007/PartnerControls"/>
    <xsd:element name="SharedWithUsers" ma:index="10"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description="" ma:internalName="SharedWithDetails" ma:readOnly="true">
      <xsd:simpleType>
        <xsd:restriction base="dms:Note">
          <xsd:maxLength value="255"/>
        </xsd:restriction>
      </xsd:simpleType>
    </xsd:element>
    <xsd:element name="SharingHintHash" ma:index="12" nillable="true" ma:displayName="Sharing Hint Hash"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8EB08AC-C79A-4EDE-8AAE-E87C3F500CC9}">
  <ds:schemaRefs>
    <ds:schemaRef ds:uri="http://schemas.microsoft.com/sharepoint/v3/contenttype/forms"/>
  </ds:schemaRefs>
</ds:datastoreItem>
</file>

<file path=customXml/itemProps2.xml><?xml version="1.0" encoding="utf-8"?>
<ds:datastoreItem xmlns:ds="http://schemas.openxmlformats.org/officeDocument/2006/customXml" ds:itemID="{4CF5451B-82BF-43CC-950F-61F6D1796721}">
  <ds:schemaRefs>
    <ds:schemaRef ds:uri="7547dc11-5d90-4782-9bc7-750d634c5888"/>
    <ds:schemaRef ds:uri="http://purl.org/dc/terms/"/>
    <ds:schemaRef ds:uri="http://purl.org/dc/elements/1.1/"/>
    <ds:schemaRef ds:uri="721859f7-0915-4d5e-b72e-ea608e2bc5ad"/>
    <ds:schemaRef ds:uri="http://schemas.openxmlformats.org/package/2006/metadata/core-properties"/>
    <ds:schemaRef ds:uri="http://www.w3.org/XML/1998/namespace"/>
    <ds:schemaRef ds:uri="http://purl.org/dc/dcmitype/"/>
    <ds:schemaRef ds:uri="http://schemas.microsoft.com/office/2006/documentManagement/types"/>
    <ds:schemaRef ds:uri="http://schemas.microsoft.com/office/infopath/2007/PartnerControls"/>
    <ds:schemaRef ds:uri="http://schemas.microsoft.com/office/2006/metadata/properties"/>
  </ds:schemaRefs>
</ds:datastoreItem>
</file>

<file path=customXml/itemProps3.xml><?xml version="1.0" encoding="utf-8"?>
<ds:datastoreItem xmlns:ds="http://schemas.openxmlformats.org/officeDocument/2006/customXml" ds:itemID="{DE71A7A1-A0BA-4C48-A463-03CB3ED97AE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547dc11-5d90-4782-9bc7-750d634c5888"/>
    <ds:schemaRef ds:uri="721859f7-0915-4d5e-b72e-ea608e2bc5a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8c9b06d0-cb4a-4a03-b449-1f5a2548a910}" enabled="0" method="" siteId="{8c9b06d0-cb4a-4a03-b449-1f5a2548a910}" removed="1"/>
</clbl:labelList>
</file>

<file path=docProps/app.xml><?xml version="1.0" encoding="utf-8"?>
<Properties xmlns="http://schemas.openxmlformats.org/officeDocument/2006/extended-properties" xmlns:vt="http://schemas.openxmlformats.org/officeDocument/2006/docPropsVTypes">
  <Template/>
  <TotalTime>346</TotalTime>
  <Words>10133</Words>
  <Application>Microsoft Office PowerPoint</Application>
  <PresentationFormat>Widescreen</PresentationFormat>
  <Paragraphs>975</Paragraphs>
  <Slides>44</Slides>
  <Notes>44</Notes>
  <HiddenSlides>0</HiddenSlides>
  <MMClips>1</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44</vt:i4>
      </vt:variant>
    </vt:vector>
  </HeadingPairs>
  <TitlesOfParts>
    <vt:vector size="58" baseType="lpstr">
      <vt:lpstr>abcsans</vt:lpstr>
      <vt:lpstr>Aptos</vt:lpstr>
      <vt:lpstr>Arial</vt:lpstr>
      <vt:lpstr>Calibri</vt:lpstr>
      <vt:lpstr>Calibri Light</vt:lpstr>
      <vt:lpstr>Google Sans</vt:lpstr>
      <vt:lpstr>Gotham</vt:lpstr>
      <vt:lpstr>Inter</vt:lpstr>
      <vt:lpstr>Open Sans</vt:lpstr>
      <vt:lpstr>ReithSans</vt:lpstr>
      <vt:lpstr>Segoe UI</vt:lpstr>
      <vt:lpstr>Wingdings</vt:lpstr>
      <vt:lpstr>Wingdings 2</vt:lpstr>
      <vt:lpstr>SAPN 17</vt:lpstr>
      <vt:lpstr>PowerPoint Presentation</vt:lpstr>
      <vt:lpstr>PowerPoint Presentation</vt:lpstr>
      <vt:lpstr> Welcome</vt:lpstr>
      <vt:lpstr> Module 2 - Learning Objectives</vt:lpstr>
      <vt:lpstr>Agenda</vt:lpstr>
      <vt:lpstr>1 – Why save energy?</vt:lpstr>
      <vt:lpstr>1. Refresh on kWh</vt:lpstr>
      <vt:lpstr>1. What is saving energy?</vt:lpstr>
      <vt:lpstr>1. Why save energy?</vt:lpstr>
      <vt:lpstr>ACTIVITY Your Energy Priorities </vt:lpstr>
      <vt:lpstr>2 – Using energy in your home</vt:lpstr>
      <vt:lpstr>2. Using energy in your home</vt:lpstr>
      <vt:lpstr>2. Energy use in the home</vt:lpstr>
      <vt:lpstr>2. A comfortable and affordable home is more than energy</vt:lpstr>
      <vt:lpstr>3 – Keeping your home cool or warm</vt:lpstr>
      <vt:lpstr>3. Keeping your home cool and warm</vt:lpstr>
      <vt:lpstr>3. When it’s cold…</vt:lpstr>
      <vt:lpstr>3. When it’s hot…</vt:lpstr>
      <vt:lpstr>3. More ideas for keeping comfortable… </vt:lpstr>
      <vt:lpstr>4 – Using hot water and lighting in your home</vt:lpstr>
      <vt:lpstr>PowerPoint Presentation</vt:lpstr>
      <vt:lpstr>4. Using lights in your home </vt:lpstr>
      <vt:lpstr>4. RECAP – Check your temperatures</vt:lpstr>
      <vt:lpstr>5 – Using and buying energy efficient appliances</vt:lpstr>
      <vt:lpstr>PowerPoint Presentation</vt:lpstr>
      <vt:lpstr>5. ACTIVITY Appliances in your home  </vt:lpstr>
      <vt:lpstr>5. What is an energy rating?</vt:lpstr>
      <vt:lpstr>5. Comparing Appliances Costs – Purchase vs Running costs</vt:lpstr>
      <vt:lpstr>5. Comparing Appliances Costs – Purchase vs Running costs</vt:lpstr>
      <vt:lpstr>5. Buying new electrical appliances</vt:lpstr>
      <vt:lpstr>5. Buying new electrical appliances</vt:lpstr>
      <vt:lpstr>8. What about solar panels?</vt:lpstr>
      <vt:lpstr>5. RECAP - Using and buying new electrical appliances</vt:lpstr>
      <vt:lpstr>6 – Saving energy when renting</vt:lpstr>
      <vt:lpstr>6. Saving energy when renting</vt:lpstr>
      <vt:lpstr>7 – Your take-home action plan</vt:lpstr>
      <vt:lpstr>7. RECAP – Learning objectives </vt:lpstr>
      <vt:lpstr>PowerPoint Presentation</vt:lpstr>
      <vt:lpstr>PowerPoint Presentation</vt:lpstr>
      <vt:lpstr>8 – Next steps</vt:lpstr>
      <vt:lpstr>8. Next Steps – Evaluation / Feedback</vt:lpstr>
      <vt:lpstr>8. Next Steps - Congratulations!  </vt:lpstr>
      <vt:lpstr>Thank you</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Alexandra Spencer (She/Her)</dc:creator>
  <dc:description>Internal Use Only</dc:description>
  <cp:lastModifiedBy>Alexandra Spencer (She/Her)</cp:lastModifiedBy>
  <cp:revision>5</cp:revision>
  <dcterms:created xsi:type="dcterms:W3CDTF">2025-10-01T05:00:36Z</dcterms:created>
  <dcterms:modified xsi:type="dcterms:W3CDTF">2026-05-11T07:04:34Z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0x01010045FF870BFF8EA24DAA19CF69D1574AA1</vt:lpwstr>
  </property>
  <property fmtid="{D5CDD505-2E9C-101B-9397-08002B2CF9AE}" pid="3" name="xd_Signature">
    <vt:bool>false</vt:bool>
  </property>
  <property fmtid="{D5CDD505-2E9C-101B-9397-08002B2CF9AE}" pid="4" name="xd_ProgID">
    <vt:lpwstr/>
  </property>
  <property fmtid="{D5CDD505-2E9C-101B-9397-08002B2CF9AE}" pid="5" name="_ExtendedDescription">
    <vt:lpwstr/>
  </property>
  <property fmtid="{D5CDD505-2E9C-101B-9397-08002B2CF9AE}" pid="6" name="TriggerFlowInfo">
    <vt:lpwstr/>
  </property>
  <property fmtid="{D5CDD505-2E9C-101B-9397-08002B2CF9AE}" pid="7" name="TemplateUrl">
    <vt:lpwstr/>
  </property>
  <property fmtid="{D5CDD505-2E9C-101B-9397-08002B2CF9AE}" pid="8" name="ComplianceAssetId">
    <vt:lpwstr/>
  </property>
  <property fmtid="{D5CDD505-2E9C-101B-9397-08002B2CF9AE}" pid="9" name="Order">
    <vt:r8>7100</vt:r8>
  </property>
</Properties>
</file>