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0" r:id="rId4"/>
  </p:sldMasterIdLst>
  <p:notesMasterIdLst>
    <p:notesMasterId r:id="rId55"/>
  </p:notesMasterIdLst>
  <p:sldIdLst>
    <p:sldId id="2147472427" r:id="rId5"/>
    <p:sldId id="274" r:id="rId6"/>
    <p:sldId id="310" r:id="rId7"/>
    <p:sldId id="312" r:id="rId8"/>
    <p:sldId id="273" r:id="rId9"/>
    <p:sldId id="311" r:id="rId10"/>
    <p:sldId id="2147472437" r:id="rId11"/>
    <p:sldId id="300" r:id="rId12"/>
    <p:sldId id="258" r:id="rId13"/>
    <p:sldId id="276" r:id="rId14"/>
    <p:sldId id="267" r:id="rId15"/>
    <p:sldId id="315" r:id="rId16"/>
    <p:sldId id="257" r:id="rId17"/>
    <p:sldId id="302" r:id="rId18"/>
    <p:sldId id="264" r:id="rId19"/>
    <p:sldId id="260" r:id="rId20"/>
    <p:sldId id="303" r:id="rId21"/>
    <p:sldId id="278" r:id="rId22"/>
    <p:sldId id="328" r:id="rId23"/>
    <p:sldId id="316" r:id="rId24"/>
    <p:sldId id="304" r:id="rId25"/>
    <p:sldId id="296" r:id="rId26"/>
    <p:sldId id="280" r:id="rId27"/>
    <p:sldId id="281" r:id="rId28"/>
    <p:sldId id="295" r:id="rId29"/>
    <p:sldId id="317" r:id="rId30"/>
    <p:sldId id="269" r:id="rId31"/>
    <p:sldId id="297" r:id="rId32"/>
    <p:sldId id="2147472439" r:id="rId33"/>
    <p:sldId id="286" r:id="rId34"/>
    <p:sldId id="319" r:id="rId35"/>
    <p:sldId id="2147472442" r:id="rId36"/>
    <p:sldId id="305" r:id="rId37"/>
    <p:sldId id="283" r:id="rId38"/>
    <p:sldId id="320" r:id="rId39"/>
    <p:sldId id="307" r:id="rId40"/>
    <p:sldId id="262" r:id="rId41"/>
    <p:sldId id="329" r:id="rId42"/>
    <p:sldId id="321" r:id="rId43"/>
    <p:sldId id="263" r:id="rId44"/>
    <p:sldId id="308" r:id="rId45"/>
    <p:sldId id="330" r:id="rId46"/>
    <p:sldId id="287" r:id="rId47"/>
    <p:sldId id="2147472440" r:id="rId48"/>
    <p:sldId id="322" r:id="rId49"/>
    <p:sldId id="289" r:id="rId50"/>
    <p:sldId id="325" r:id="rId51"/>
    <p:sldId id="326" r:id="rId52"/>
    <p:sldId id="327" r:id="rId53"/>
    <p:sldId id="2147472441" r:id="rId5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6D717581-8998-4425-A3A9-AF89A3250645}">
          <p14:sldIdLst>
            <p14:sldId id="2147472427"/>
            <p14:sldId id="274"/>
          </p14:sldIdLst>
        </p14:section>
        <p14:section name="Introduction to energy" id="{C39405C2-BDD9-4610-955B-8842E0FF7D08}">
          <p14:sldIdLst>
            <p14:sldId id="310"/>
            <p14:sldId id="312"/>
            <p14:sldId id="273"/>
            <p14:sldId id="311"/>
            <p14:sldId id="2147472437"/>
            <p14:sldId id="300"/>
            <p14:sldId id="258"/>
            <p14:sldId id="276"/>
            <p14:sldId id="267"/>
            <p14:sldId id="315"/>
            <p14:sldId id="257"/>
            <p14:sldId id="302"/>
            <p14:sldId id="264"/>
            <p14:sldId id="260"/>
            <p14:sldId id="303"/>
            <p14:sldId id="278"/>
            <p14:sldId id="328"/>
          </p14:sldIdLst>
        </p14:section>
        <p14:section name="Support available" id="{028C47DC-6202-4EF9-8CC9-A2AC8DD7EEE5}">
          <p14:sldIdLst>
            <p14:sldId id="316"/>
            <p14:sldId id="304"/>
            <p14:sldId id="296"/>
            <p14:sldId id="280"/>
            <p14:sldId id="281"/>
            <p14:sldId id="295"/>
          </p14:sldIdLst>
        </p14:section>
        <p14:section name="Your electricity bill" id="{06CF43C4-209A-42DA-90F8-962FC9CB4A20}">
          <p14:sldIdLst>
            <p14:sldId id="317"/>
            <p14:sldId id="269"/>
            <p14:sldId id="297"/>
            <p14:sldId id="2147472439"/>
            <p14:sldId id="286"/>
            <p14:sldId id="319"/>
            <p14:sldId id="2147472442"/>
            <p14:sldId id="305"/>
            <p14:sldId id="283"/>
            <p14:sldId id="320"/>
            <p14:sldId id="307"/>
            <p14:sldId id="262"/>
            <p14:sldId id="329"/>
            <p14:sldId id="321"/>
            <p14:sldId id="263"/>
            <p14:sldId id="308"/>
            <p14:sldId id="330"/>
            <p14:sldId id="287"/>
            <p14:sldId id="2147472440"/>
            <p14:sldId id="322"/>
            <p14:sldId id="289"/>
            <p14:sldId id="325"/>
            <p14:sldId id="326"/>
            <p14:sldId id="327"/>
            <p14:sldId id="2147472441"/>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4656D4A-59E1-B3E3-79D5-A45F33E6C2F7}" name="Alex Lewis" initials="AL" userId="S::Alex.Lewis@sapowernetworks.com.au::add8911e-b96e-4ff2-b78f-ce5c392523ea" providerId="AD"/>
  <p188:author id="{4406786A-ABB2-0C18-51A4-79B16DB7A233}" name="alexandra fry" initials="af" userId="5cd02d0b799c88ea" providerId="Windows Live"/>
  <p188:author id="{5F8D6975-05D5-E2B5-CC83-5AFBAB4EA5A0}" name="Kylie Lush" initials="KL" userId="S::kylie.lush@sapowernetworks.com.au::ea4ce7be-0df8-405f-ba6d-280da430c54c" providerId="AD"/>
  <p188:author id="{F8FDC9BE-14F7-23F3-89E7-2417AE08B0F0}" name="Alexandra Spencer (She/Her)" initials="AS" userId="S::Alexandra.Spencer@sapowernetworks.com.au::9d4d84f0-f0a3-40ad-aa03-17320bc11e44" providerId="AD"/>
  <p188:author id="{F898D4E1-EAD3-C22A-2C17-36D59863E9E0}" name="Rebecca Carter (She/Her)" initials="RC" userId="S::Rebecca.Carter@sapowernetworks.com.au::bc4289ae-a705-444d-93da-6a7444e37b6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A61A"/>
    <a:srgbClr val="FA780A"/>
    <a:srgbClr val="FA7909"/>
    <a:srgbClr val="0B253F"/>
    <a:srgbClr val="DDDD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F090BE1-B557-41F8-A6D8-BCC6768E936C}" v="16" dt="2026-05-11T06:54:54.81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30655" autoAdjust="0"/>
  </p:normalViewPr>
  <p:slideViewPr>
    <p:cSldViewPr snapToGrid="0">
      <p:cViewPr varScale="1">
        <p:scale>
          <a:sx n="38" d="100"/>
          <a:sy n="38" d="100"/>
        </p:scale>
        <p:origin x="3354" y="60"/>
      </p:cViewPr>
      <p:guideLst>
        <p:guide orient="horz" pos="2160"/>
        <p:guide pos="3840"/>
      </p:guideLst>
    </p:cSldViewPr>
  </p:slideViewPr>
  <p:notesTextViewPr>
    <p:cViewPr>
      <p:scale>
        <a:sx n="1" d="1"/>
        <a:sy n="1" d="1"/>
      </p:scale>
      <p:origin x="0" y="0"/>
    </p:cViewPr>
  </p:notesText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notesMaster" Target="notesMasters/notesMaster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theme" Target="theme/theme1.xml"/><Relationship Id="rId5" Type="http://schemas.openxmlformats.org/officeDocument/2006/relationships/slide" Target="slides/slide1.xml"/><Relationship Id="rId61" Type="http://schemas.microsoft.com/office/2015/10/relationships/revisionInfo" Target="revisionInfo.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viewProps" Target="viewProp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exandra Spencer (She/Her)" userId="9d4d84f0-f0a3-40ad-aa03-17320bc11e44" providerId="ADAL" clId="{81DCE1A5-60FC-4485-A3D7-E6D5415836DF}"/>
    <pc:docChg chg="undo redo custSel modSld">
      <pc:chgData name="Alexandra Spencer (She/Her)" userId="9d4d84f0-f0a3-40ad-aa03-17320bc11e44" providerId="ADAL" clId="{81DCE1A5-60FC-4485-A3D7-E6D5415836DF}" dt="2026-05-11T06:56:35.192" v="75" actId="20577"/>
      <pc:docMkLst>
        <pc:docMk/>
      </pc:docMkLst>
      <pc:sldChg chg="addSp delSp modSp mod">
        <pc:chgData name="Alexandra Spencer (She/Her)" userId="9d4d84f0-f0a3-40ad-aa03-17320bc11e44" providerId="ADAL" clId="{81DCE1A5-60FC-4485-A3D7-E6D5415836DF}" dt="2026-05-11T06:42:19.427" v="30" actId="20577"/>
        <pc:sldMkLst>
          <pc:docMk/>
          <pc:sldMk cId="441452091" sldId="276"/>
        </pc:sldMkLst>
        <pc:spChg chg="mod">
          <ac:chgData name="Alexandra Spencer (She/Her)" userId="9d4d84f0-f0a3-40ad-aa03-17320bc11e44" providerId="ADAL" clId="{81DCE1A5-60FC-4485-A3D7-E6D5415836DF}" dt="2026-05-11T06:42:19.427" v="30" actId="20577"/>
          <ac:spMkLst>
            <pc:docMk/>
            <pc:sldMk cId="441452091" sldId="276"/>
            <ac:spMk id="3" creationId="{14A26030-25DB-F0F8-23A0-B8608E2BEA8A}"/>
          </ac:spMkLst>
        </pc:spChg>
        <pc:grpChg chg="add mod">
          <ac:chgData name="Alexandra Spencer (She/Her)" userId="9d4d84f0-f0a3-40ad-aa03-17320bc11e44" providerId="ADAL" clId="{81DCE1A5-60FC-4485-A3D7-E6D5415836DF}" dt="2026-05-11T05:28:42.181" v="7" actId="1076"/>
          <ac:grpSpMkLst>
            <pc:docMk/>
            <pc:sldMk cId="441452091" sldId="276"/>
            <ac:grpSpMk id="7" creationId="{49777964-E2FD-FB67-B234-9F3C0EC5D90B}"/>
          </ac:grpSpMkLst>
        </pc:grpChg>
        <pc:picChg chg="add mod">
          <ac:chgData name="Alexandra Spencer (She/Her)" userId="9d4d84f0-f0a3-40ad-aa03-17320bc11e44" providerId="ADAL" clId="{81DCE1A5-60FC-4485-A3D7-E6D5415836DF}" dt="2026-05-11T05:28:36.648" v="6" actId="164"/>
          <ac:picMkLst>
            <pc:docMk/>
            <pc:sldMk cId="441452091" sldId="276"/>
            <ac:picMk id="5" creationId="{32D89BCD-157B-2948-EF71-897BFDFDF684}"/>
          </ac:picMkLst>
        </pc:picChg>
        <pc:picChg chg="add mod">
          <ac:chgData name="Alexandra Spencer (She/Her)" userId="9d4d84f0-f0a3-40ad-aa03-17320bc11e44" providerId="ADAL" clId="{81DCE1A5-60FC-4485-A3D7-E6D5415836DF}" dt="2026-05-11T05:28:36.648" v="6" actId="164"/>
          <ac:picMkLst>
            <pc:docMk/>
            <pc:sldMk cId="441452091" sldId="276"/>
            <ac:picMk id="6" creationId="{B0B714AD-48F6-0613-C428-6884336054E5}"/>
          </ac:picMkLst>
        </pc:picChg>
        <pc:picChg chg="del">
          <ac:chgData name="Alexandra Spencer (She/Her)" userId="9d4d84f0-f0a3-40ad-aa03-17320bc11e44" providerId="ADAL" clId="{81DCE1A5-60FC-4485-A3D7-E6D5415836DF}" dt="2026-05-11T05:28:10.077" v="0" actId="478"/>
          <ac:picMkLst>
            <pc:docMk/>
            <pc:sldMk cId="441452091" sldId="276"/>
            <ac:picMk id="4099" creationId="{09F4F43C-B70C-3A69-AE02-E9487EB25E52}"/>
          </ac:picMkLst>
        </pc:picChg>
      </pc:sldChg>
      <pc:sldChg chg="modSp mod">
        <pc:chgData name="Alexandra Spencer (She/Her)" userId="9d4d84f0-f0a3-40ad-aa03-17320bc11e44" providerId="ADAL" clId="{81DCE1A5-60FC-4485-A3D7-E6D5415836DF}" dt="2026-05-11T06:54:48.302" v="60" actId="20577"/>
        <pc:sldMkLst>
          <pc:docMk/>
          <pc:sldMk cId="1147450178" sldId="280"/>
        </pc:sldMkLst>
        <pc:spChg chg="mod">
          <ac:chgData name="Alexandra Spencer (She/Her)" userId="9d4d84f0-f0a3-40ad-aa03-17320bc11e44" providerId="ADAL" clId="{81DCE1A5-60FC-4485-A3D7-E6D5415836DF}" dt="2026-05-11T06:54:48.302" v="60" actId="20577"/>
          <ac:spMkLst>
            <pc:docMk/>
            <pc:sldMk cId="1147450178" sldId="280"/>
            <ac:spMk id="3" creationId="{581F0C85-D5C4-A852-F100-8571F2921C21}"/>
          </ac:spMkLst>
        </pc:spChg>
      </pc:sldChg>
      <pc:sldChg chg="addSp delSp modSp mod modNotesTx">
        <pc:chgData name="Alexandra Spencer (She/Her)" userId="9d4d84f0-f0a3-40ad-aa03-17320bc11e44" providerId="ADAL" clId="{81DCE1A5-60FC-4485-A3D7-E6D5415836DF}" dt="2026-05-11T06:45:58.110" v="39" actId="20577"/>
        <pc:sldMkLst>
          <pc:docMk/>
          <pc:sldMk cId="2135877471" sldId="302"/>
        </pc:sldMkLst>
        <pc:picChg chg="add del mod ord">
          <ac:chgData name="Alexandra Spencer (She/Her)" userId="9d4d84f0-f0a3-40ad-aa03-17320bc11e44" providerId="ADAL" clId="{81DCE1A5-60FC-4485-A3D7-E6D5415836DF}" dt="2026-05-11T05:34:47.185" v="15" actId="478"/>
          <ac:picMkLst>
            <pc:docMk/>
            <pc:sldMk cId="2135877471" sldId="302"/>
            <ac:picMk id="4" creationId="{1449A7EB-E752-58E7-4A63-79C6AFD30141}"/>
          </ac:picMkLst>
        </pc:picChg>
        <pc:picChg chg="del">
          <ac:chgData name="Alexandra Spencer (She/Her)" userId="9d4d84f0-f0a3-40ad-aa03-17320bc11e44" providerId="ADAL" clId="{81DCE1A5-60FC-4485-A3D7-E6D5415836DF}" dt="2026-05-11T05:33:23.202" v="8" actId="478"/>
          <ac:picMkLst>
            <pc:docMk/>
            <pc:sldMk cId="2135877471" sldId="302"/>
            <ac:picMk id="7" creationId="{E8BB081E-F0E0-5704-54AB-828F87F97ED7}"/>
          </ac:picMkLst>
        </pc:picChg>
        <pc:picChg chg="add mod ord">
          <ac:chgData name="Alexandra Spencer (She/Her)" userId="9d4d84f0-f0a3-40ad-aa03-17320bc11e44" providerId="ADAL" clId="{81DCE1A5-60FC-4485-A3D7-E6D5415836DF}" dt="2026-05-11T05:35:05.355" v="21" actId="1076"/>
          <ac:picMkLst>
            <pc:docMk/>
            <pc:sldMk cId="2135877471" sldId="302"/>
            <ac:picMk id="8" creationId="{A4E4C7A8-D2CE-EC4B-B659-1025A03CB821}"/>
          </ac:picMkLst>
        </pc:picChg>
      </pc:sldChg>
      <pc:sldChg chg="modNotesTx">
        <pc:chgData name="Alexandra Spencer (She/Her)" userId="9d4d84f0-f0a3-40ad-aa03-17320bc11e44" providerId="ADAL" clId="{81DCE1A5-60FC-4485-A3D7-E6D5415836DF}" dt="2026-05-11T06:56:35.192" v="75" actId="20577"/>
        <pc:sldMkLst>
          <pc:docMk/>
          <pc:sldMk cId="2045007602" sldId="308"/>
        </pc:sldMkLst>
      </pc:sldChg>
      <pc:sldChg chg="modNotesTx">
        <pc:chgData name="Alexandra Spencer (She/Her)" userId="9d4d84f0-f0a3-40ad-aa03-17320bc11e44" providerId="ADAL" clId="{81DCE1A5-60FC-4485-A3D7-E6D5415836DF}" dt="2026-05-11T06:55:12.498" v="66" actId="6549"/>
        <pc:sldMkLst>
          <pc:docMk/>
          <pc:sldMk cId="2105723568" sldId="319"/>
        </pc:sldMkLst>
      </pc:sldChg>
      <pc:sldChg chg="modNotesTx">
        <pc:chgData name="Alexandra Spencer (She/Her)" userId="9d4d84f0-f0a3-40ad-aa03-17320bc11e44" providerId="ADAL" clId="{81DCE1A5-60FC-4485-A3D7-E6D5415836DF}" dt="2026-05-11T06:55:07.624" v="64" actId="6549"/>
        <pc:sldMkLst>
          <pc:docMk/>
          <pc:sldMk cId="3963234930" sldId="2147472442"/>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F012F6-AE7F-4705-A80F-D9D51CCD529B}" type="datetimeFigureOut">
              <a:rPr lang="en-AU" smtClean="0"/>
              <a:t>11/05/2026</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50A546D-8EF9-4AE8-9305-40F01FFF42A3}" type="slidenum">
              <a:rPr lang="en-AU" smtClean="0"/>
              <a:t>‹#›</a:t>
            </a:fld>
            <a:endParaRPr lang="en-AU"/>
          </a:p>
        </p:txBody>
      </p:sp>
    </p:spTree>
    <p:extLst>
      <p:ext uri="{BB962C8B-B14F-4D97-AF65-F5344CB8AC3E}">
        <p14:creationId xmlns:p14="http://schemas.microsoft.com/office/powerpoint/2010/main" val="19943579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knowyourcountry.com.au/posters" TargetMode="External"/><Relationship Id="rId2" Type="http://schemas.openxmlformats.org/officeDocument/2006/relationships/slide" Target="../slides/slide2.xml"/><Relationship Id="rId1" Type="http://schemas.openxmlformats.org/officeDocument/2006/relationships/notesMaster" Target="../notesMasters/notesMaster1.xml"/><Relationship Id="rId4" Type="http://schemas.openxmlformats.org/officeDocument/2006/relationships/hyperlink" Target="https://aiatsis.gov.au/whose-country"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cleanenergycouncil.org.au/news-resources/clean-energy-australia-report-2025"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www.aemc.gov.au/energy-system/electricity/electricity-system/metering" TargetMode="External"/><Relationship Id="rId2" Type="http://schemas.openxmlformats.org/officeDocument/2006/relationships/slide" Target="../slides/slide15.xml"/><Relationship Id="rId1" Type="http://schemas.openxmlformats.org/officeDocument/2006/relationships/notesMaster" Target="../notesMasters/notesMaster1.xml"/><Relationship Id="rId4" Type="http://schemas.openxmlformats.org/officeDocument/2006/relationships/hyperlink" Target="https://www.choice.com.au/home-improvement/energy-saving/power-meters/articles/smart-meters-how-do-they-work" TargetMode="Externa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3" Type="http://schemas.openxmlformats.org/officeDocument/2006/relationships/hyperlink" Target="https://www.aer.gov.au/consumers/resources/consumer-fact-sheets" TargetMode="External"/><Relationship Id="rId2" Type="http://schemas.openxmlformats.org/officeDocument/2006/relationships/slide" Target="../slides/slide30.xml"/><Relationship Id="rId1" Type="http://schemas.openxmlformats.org/officeDocument/2006/relationships/notesMaster" Target="../notesMasters/notesMaster1.xml"/><Relationship Id="rId4" Type="http://schemas.openxmlformats.org/officeDocument/2006/relationships/hyperlink" Target="https://www.aer.gov.au/system/files/AER%20-%20Better%20Bills%20-%20Illustrative%20example%20bill%20-%20Paginated.pdf" TargetMode="External"/></Relationships>
</file>

<file path=ppt/notesSlides/_rels/notesSlide31.xml.rels><?xml version="1.0" encoding="UTF-8" standalone="yes"?>
<Relationships xmlns="http://schemas.openxmlformats.org/package/2006/relationships"><Relationship Id="rId3" Type="http://schemas.openxmlformats.org/officeDocument/2006/relationships/hyperlink" Target="https://www.aer.gov.au/consumers/resources/consumer-fact-sheets" TargetMode="External"/><Relationship Id="rId2" Type="http://schemas.openxmlformats.org/officeDocument/2006/relationships/slide" Target="../slides/slide31.xml"/><Relationship Id="rId1" Type="http://schemas.openxmlformats.org/officeDocument/2006/relationships/notesMaster" Target="../notesMasters/notesMaster1.xml"/><Relationship Id="rId4" Type="http://schemas.openxmlformats.org/officeDocument/2006/relationships/hyperlink" Target="https://www.aer.gov.au/system/files/AER%20-%20Better%20Bills%20-%20Illustrative%20example%20bill%20-%20Paginated.pdf" TargetMode="External"/></Relationships>
</file>

<file path=ppt/notesSlides/_rels/notesSlide32.xml.rels><?xml version="1.0" encoding="UTF-8" standalone="yes"?>
<Relationships xmlns="http://schemas.openxmlformats.org/package/2006/relationships"><Relationship Id="rId3" Type="http://schemas.openxmlformats.org/officeDocument/2006/relationships/hyperlink" Target="https://www.aer.gov.au/consumers/resources/consumer-fact-sheets" TargetMode="External"/><Relationship Id="rId2" Type="http://schemas.openxmlformats.org/officeDocument/2006/relationships/slide" Target="../slides/slide32.xml"/><Relationship Id="rId1" Type="http://schemas.openxmlformats.org/officeDocument/2006/relationships/notesMaster" Target="../notesMasters/notesMaster1.xml"/><Relationship Id="rId4" Type="http://schemas.openxmlformats.org/officeDocument/2006/relationships/hyperlink" Target="https://www.aer.gov.au/system/files/AER%20-%20Better%20Bills%20-%20Illustrative%20example%20bill%20-%20Paginated.pdf" TargetMode="Externa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3" Type="http://schemas.openxmlformats.org/officeDocument/2006/relationships/hyperlink" Target="https://www.aer.gov.au/industry/retail/default-market-offer" TargetMode="External"/><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3" Type="http://schemas.openxmlformats.org/officeDocument/2006/relationships/hyperlink" Target="https://www.sa.gov.au/topics/care-and-support/concessions/household-concessions/household-concessions" TargetMode="External"/><Relationship Id="rId2" Type="http://schemas.openxmlformats.org/officeDocument/2006/relationships/slide" Target="../slides/slide40.xml"/><Relationship Id="rId1" Type="http://schemas.openxmlformats.org/officeDocument/2006/relationships/notesMaster" Target="../notesMasters/notesMaster1.xml"/><Relationship Id="rId4" Type="http://schemas.openxmlformats.org/officeDocument/2006/relationships/hyperlink" Target="https://www.sa.gov.au/topics/care-and-support/concessions/household-concessions/residential-park-resident-concessions" TargetMode="Externa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850A546D-8EF9-4AE8-9305-40F01FFF42A3}" type="slidenum">
              <a:rPr lang="en-AU" smtClean="0"/>
              <a:t>1</a:t>
            </a:fld>
            <a:endParaRPr lang="en-AU"/>
          </a:p>
        </p:txBody>
      </p:sp>
    </p:spTree>
    <p:extLst>
      <p:ext uri="{BB962C8B-B14F-4D97-AF65-F5344CB8AC3E}">
        <p14:creationId xmlns:p14="http://schemas.microsoft.com/office/powerpoint/2010/main" val="16985657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pPr marL="0" indent="0">
              <a:buFont typeface="Arial" panose="020B0604020202020204" pitchFamily="34" charset="0"/>
              <a:buNone/>
            </a:pPr>
            <a:r>
              <a:rPr lang="en-AU" b="1"/>
              <a:t>SPEAKER NOTES: </a:t>
            </a:r>
          </a:p>
          <a:p>
            <a:pPr marL="0" indent="0">
              <a:buFont typeface="Arial" panose="020B0604020202020204" pitchFamily="34" charset="0"/>
              <a:buNone/>
            </a:pPr>
            <a:r>
              <a:rPr lang="en-AU"/>
              <a:t>We begin today with an Acknowledgement of Country (read through the Acknowledgement as per the slide.)</a:t>
            </a:r>
          </a:p>
          <a:p>
            <a:pPr marL="0" indent="0">
              <a:buFont typeface="Arial" panose="020B0604020202020204" pitchFamily="34" charset="0"/>
              <a:buNone/>
            </a:pPr>
            <a:endParaRPr lang="en-AU" b="1"/>
          </a:p>
          <a:p>
            <a:r>
              <a:rPr lang="en-AU" b="1"/>
              <a:t>TIPs:</a:t>
            </a:r>
          </a:p>
          <a:p>
            <a:pPr marL="171450" indent="-171450">
              <a:buFont typeface="Arial" panose="020B0604020202020204" pitchFamily="34" charset="0"/>
              <a:buChar char="•"/>
            </a:pPr>
            <a:r>
              <a:rPr lang="en-AU"/>
              <a:t>Add your own Indigenous artwork</a:t>
            </a:r>
          </a:p>
          <a:p>
            <a:pPr marL="171450" indent="-171450">
              <a:buFont typeface="Arial" panose="020B0604020202020204" pitchFamily="34" charset="0"/>
              <a:buChar char="•"/>
            </a:pPr>
            <a:r>
              <a:rPr lang="en-AU"/>
              <a:t>Or visit here for First Nations ethical resources that can be used for free </a:t>
            </a:r>
            <a:r>
              <a:rPr lang="en-US">
                <a:hlinkClick r:id="rId3"/>
              </a:rPr>
              <a:t>Acknowledge Country Posters — KNOW YOUR COUNTRY</a:t>
            </a:r>
            <a:endParaRPr lang="en-AU"/>
          </a:p>
          <a:p>
            <a:endParaRPr lang="en-AU"/>
          </a:p>
          <a:p>
            <a:pPr marL="0" indent="0">
              <a:buFont typeface="Arial" panose="020B0604020202020204" pitchFamily="34" charset="0"/>
              <a:buNone/>
            </a:pPr>
            <a:r>
              <a:rPr lang="en-AU" b="1"/>
              <a:t>PROMPTs: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AU"/>
              <a:t>Can also include the name of the specific Traditional Lands that you’re on, visit here to find out more </a:t>
            </a:r>
            <a:r>
              <a:rPr lang="en-US">
                <a:hlinkClick r:id="rId4"/>
              </a:rPr>
              <a:t>Whose Country am I on? | AIATSIS</a:t>
            </a:r>
            <a:r>
              <a:rPr lang="en-US"/>
              <a:t> </a:t>
            </a:r>
            <a:endParaRPr lang="en-AU"/>
          </a:p>
          <a:p>
            <a:pPr marL="0" indent="0">
              <a:buFont typeface="Arial" panose="020B0604020202020204" pitchFamily="34" charset="0"/>
              <a:buNone/>
            </a:pPr>
            <a:r>
              <a:rPr lang="en-AU"/>
              <a:t>If the session is online and there are attendees on other Traditional Lands, encourage them to put this in the online chat.  </a:t>
            </a:r>
          </a:p>
          <a:p>
            <a:endParaRPr lang="en-AU"/>
          </a:p>
        </p:txBody>
      </p:sp>
      <p:sp>
        <p:nvSpPr>
          <p:cNvPr id="4" name="Slide Number Placeholder 3"/>
          <p:cNvSpPr>
            <a:spLocks noGrp="1"/>
          </p:cNvSpPr>
          <p:nvPr>
            <p:ph type="sldNum" sz="quarter" idx="5"/>
          </p:nvPr>
        </p:nvSpPr>
        <p:spPr/>
        <p:txBody>
          <a:bodyPr/>
          <a:lstStyle/>
          <a:p>
            <a:fld id="{850A546D-8EF9-4AE8-9305-40F01FFF42A3}" type="slidenum">
              <a:rPr lang="en-AU" smtClean="0"/>
              <a:t>2</a:t>
            </a:fld>
            <a:endParaRPr lang="en-AU"/>
          </a:p>
        </p:txBody>
      </p:sp>
    </p:spTree>
    <p:extLst>
      <p:ext uri="{BB962C8B-B14F-4D97-AF65-F5344CB8AC3E}">
        <p14:creationId xmlns:p14="http://schemas.microsoft.com/office/powerpoint/2010/main" val="26753695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r>
              <a:rPr lang="en-AU" b="1" dirty="0"/>
              <a:t>SPEAKER NOTES:</a:t>
            </a:r>
            <a:r>
              <a:rPr lang="en-AU" dirty="0"/>
              <a:t> </a:t>
            </a:r>
          </a:p>
          <a:p>
            <a:r>
              <a:rPr lang="en-AU" b="1" dirty="0"/>
              <a:t>About the session…</a:t>
            </a:r>
          </a:p>
          <a:p>
            <a:pPr marL="171450" indent="-171450">
              <a:buFont typeface="Arial" panose="020B0604020202020204" pitchFamily="34" charset="0"/>
              <a:buChar char="•"/>
            </a:pPr>
            <a:r>
              <a:rPr lang="en-AU" dirty="0"/>
              <a:t>Today is an introduction to energy in your home</a:t>
            </a:r>
          </a:p>
          <a:p>
            <a:pPr marL="171450" indent="-171450">
              <a:buFont typeface="Arial" panose="020B0604020202020204" pitchFamily="34" charset="0"/>
              <a:buChar char="•"/>
            </a:pPr>
            <a:r>
              <a:rPr lang="en-AU" dirty="0"/>
              <a:t>It is the first session of two sessions</a:t>
            </a:r>
          </a:p>
          <a:p>
            <a:pPr marL="171450" indent="-171450">
              <a:buFont typeface="Arial" panose="020B0604020202020204" pitchFamily="34" charset="0"/>
              <a:buChar char="•"/>
            </a:pPr>
            <a:r>
              <a:rPr lang="en-AU" dirty="0"/>
              <a:t>These sessions look at 1. Introduction to energy and your electricity bill, 2. Saving energy and money</a:t>
            </a:r>
          </a:p>
          <a:p>
            <a:pPr marL="171450" indent="-171450">
              <a:buFont typeface="Arial" panose="020B0604020202020204" pitchFamily="34" charset="0"/>
              <a:buChar char="•"/>
            </a:pPr>
            <a:r>
              <a:rPr lang="en-AU" dirty="0"/>
              <a:t>This session should take about 2 hours and there is plenty of time to ask questions</a:t>
            </a:r>
          </a:p>
          <a:p>
            <a:pPr marL="171450" indent="-171450">
              <a:buFont typeface="Arial" panose="020B0604020202020204" pitchFamily="34" charset="0"/>
              <a:buChar char="•"/>
            </a:pPr>
            <a:r>
              <a:rPr lang="en-AU" dirty="0"/>
              <a:t>Remember if you have a question, more than likely someone else has the same question so please feel free to ask us if you want to know more.  </a:t>
            </a:r>
          </a:p>
          <a:p>
            <a:pPr marL="0" indent="0">
              <a:buFont typeface="Arial" panose="020B0604020202020204" pitchFamily="34" charset="0"/>
              <a:buNone/>
            </a:pPr>
            <a:endParaRPr lang="en-AU" dirty="0"/>
          </a:p>
          <a:p>
            <a:pPr marL="0" indent="0">
              <a:buFont typeface="Arial" panose="020B0604020202020204" pitchFamily="34" charset="0"/>
              <a:buNone/>
            </a:pPr>
            <a:r>
              <a:rPr lang="en-AU" b="1" dirty="0"/>
              <a:t>About me and those that have helped today… </a:t>
            </a:r>
          </a:p>
          <a:p>
            <a:pPr marL="171450" indent="-171450">
              <a:buFont typeface="Arial" panose="020B0604020202020204" pitchFamily="34" charset="0"/>
              <a:buChar char="•"/>
            </a:pPr>
            <a:r>
              <a:rPr lang="en-AU" dirty="0"/>
              <a:t>I’m here today from </a:t>
            </a:r>
            <a:r>
              <a:rPr lang="en-AU" i="1" dirty="0"/>
              <a:t>(insert organisation) </a:t>
            </a:r>
            <a:r>
              <a:rPr lang="en-AU" dirty="0"/>
              <a:t>our role is </a:t>
            </a:r>
            <a:r>
              <a:rPr lang="en-AU" i="1" dirty="0"/>
              <a:t>(insert brief role description)</a:t>
            </a:r>
          </a:p>
          <a:p>
            <a:pPr marL="171450" indent="-171450">
              <a:buFont typeface="Arial" panose="020B0604020202020204" pitchFamily="34" charset="0"/>
              <a:buChar char="•"/>
            </a:pPr>
            <a:r>
              <a:rPr lang="en-AU" i="0" dirty="0"/>
              <a:t>Introduce any other presenters </a:t>
            </a:r>
          </a:p>
          <a:p>
            <a:endParaRPr lang="en-AU"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i="0" dirty="0"/>
              <a:t>Emergency exits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i="0" dirty="0"/>
              <a:t>Morning tea and lunch breaks/outline schedule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i="0" dirty="0"/>
              <a:t>Housekeeping etc</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AU" i="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i="0" dirty="0"/>
              <a:t>Go around the room and ask all participants to introduce themselves, where they are from and why they are undertaking this training. </a:t>
            </a:r>
          </a:p>
          <a:p>
            <a:endParaRPr lang="en-AU" dirty="0"/>
          </a:p>
        </p:txBody>
      </p:sp>
      <p:sp>
        <p:nvSpPr>
          <p:cNvPr id="4" name="Slide Number Placeholder 3"/>
          <p:cNvSpPr>
            <a:spLocks noGrp="1"/>
          </p:cNvSpPr>
          <p:nvPr>
            <p:ph type="sldNum" sz="quarter" idx="5"/>
          </p:nvPr>
        </p:nvSpPr>
        <p:spPr/>
        <p:txBody>
          <a:bodyPr/>
          <a:lstStyle/>
          <a:p>
            <a:fld id="{850A546D-8EF9-4AE8-9305-40F01FFF42A3}" type="slidenum">
              <a:rPr lang="en-AU" smtClean="0"/>
              <a:t>3</a:t>
            </a:fld>
            <a:endParaRPr lang="en-AU"/>
          </a:p>
        </p:txBody>
      </p:sp>
    </p:spTree>
    <p:extLst>
      <p:ext uri="{BB962C8B-B14F-4D97-AF65-F5344CB8AC3E}">
        <p14:creationId xmlns:p14="http://schemas.microsoft.com/office/powerpoint/2010/main" val="21588142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08FB37-85D9-DAAC-3A93-62F83AB66E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75EA13-2B37-975D-5582-8F08BB2BE00A}"/>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C66DEBD9-5641-9173-72DB-292CCC76E42A}"/>
              </a:ext>
            </a:extLst>
          </p:cNvPr>
          <p:cNvSpPr>
            <a:spLocks noGrp="1"/>
          </p:cNvSpPr>
          <p:nvPr>
            <p:ph type="body" idx="1"/>
          </p:nvPr>
        </p:nvSpPr>
        <p:spPr/>
        <p:txBody>
          <a:bodyPr/>
          <a:lstStyle/>
          <a:p>
            <a:r>
              <a:rPr lang="en-AU" b="1" dirty="0"/>
              <a:t>SPEAKER NOTES:</a:t>
            </a:r>
            <a:r>
              <a:rPr lang="en-AU" dirty="0"/>
              <a:t> </a:t>
            </a:r>
          </a:p>
          <a:p>
            <a:r>
              <a:rPr lang="en-AU" dirty="0"/>
              <a:t>There are 4 learning objectives that summarise the main things we would like you to take away from today.</a:t>
            </a:r>
          </a:p>
          <a:p>
            <a:r>
              <a:rPr lang="en-AU" b="1" dirty="0"/>
              <a:t>These are:</a:t>
            </a:r>
            <a:endParaRPr lang="en-GB" sz="1200" b="1" dirty="0"/>
          </a:p>
          <a:p>
            <a:pPr marL="514350" indent="-514350">
              <a:buFont typeface="+mj-lt"/>
              <a:buAutoNum type="arabicPeriod"/>
            </a:pPr>
            <a:r>
              <a:rPr lang="en-GB" sz="1200" dirty="0"/>
              <a:t>How electricity connects to the house</a:t>
            </a:r>
          </a:p>
          <a:p>
            <a:pPr marL="514350" indent="-514350">
              <a:buFont typeface="+mj-lt"/>
              <a:buAutoNum type="arabicPeriod"/>
            </a:pPr>
            <a:r>
              <a:rPr lang="en-GB" sz="1200" dirty="0"/>
              <a:t>Who to contact for help including financial support</a:t>
            </a:r>
          </a:p>
          <a:p>
            <a:pPr marL="514350" indent="-514350">
              <a:buFont typeface="+mj-lt"/>
              <a:buAutoNum type="arabicPeriod"/>
            </a:pPr>
            <a:r>
              <a:rPr lang="en-GB" sz="1200" dirty="0"/>
              <a:t>How to read your electricity bill</a:t>
            </a:r>
          </a:p>
          <a:p>
            <a:pPr marL="514350" indent="-514350">
              <a:buFont typeface="+mj-lt"/>
              <a:buAutoNum type="arabicPeriod"/>
            </a:pPr>
            <a:r>
              <a:rPr lang="en-GB" sz="1200" dirty="0"/>
              <a:t>How to get the best energy deal for you</a:t>
            </a:r>
            <a:endParaRPr lang="en-AU" sz="1200" dirty="0"/>
          </a:p>
          <a:p>
            <a:endParaRPr lang="en-AU" dirty="0"/>
          </a:p>
          <a:p>
            <a:r>
              <a:rPr lang="en-AU" dirty="0"/>
              <a:t>There will be a lot of information but don’t worry – we will give you some take home information to refer back to.</a:t>
            </a:r>
          </a:p>
          <a:p>
            <a:endParaRPr lang="en-AU" dirty="0"/>
          </a:p>
          <a:p>
            <a:r>
              <a:rPr lang="en-AU" dirty="0"/>
              <a:t>TALKING POWER WEBPAGE</a:t>
            </a:r>
          </a:p>
          <a:p>
            <a:pPr marL="171450" indent="-171450">
              <a:buFont typeface="Arial" panose="020B0604020202020204" pitchFamily="34" charset="0"/>
              <a:buChar char="•"/>
            </a:pPr>
            <a:r>
              <a:rPr lang="en-AU" dirty="0"/>
              <a:t>All the materials we use today – from the slide show to the handouts and games – are available on the Talking Power Webpage. You can download them from here.</a:t>
            </a:r>
          </a:p>
          <a:p>
            <a:pPr marL="171450" indent="-171450">
              <a:buFont typeface="Arial" panose="020B0604020202020204" pitchFamily="34" charset="0"/>
              <a:buChar char="•"/>
            </a:pPr>
            <a:r>
              <a:rPr lang="en-AU" dirty="0"/>
              <a:t>It is the webpage you registered for the training on.</a:t>
            </a:r>
          </a:p>
          <a:p>
            <a:pPr marL="171450" indent="-171450">
              <a:buFont typeface="Arial" panose="020B0604020202020204" pitchFamily="34" charset="0"/>
              <a:buChar char="•"/>
            </a:pPr>
            <a:r>
              <a:rPr lang="en-AU" dirty="0"/>
              <a:t>Ensure you click ‘Follow’ so you get notified of all the updates that get made in the future.  </a:t>
            </a:r>
          </a:p>
          <a:p>
            <a:endParaRPr lang="en-AU" dirty="0"/>
          </a:p>
          <a:p>
            <a:r>
              <a:rPr lang="en-AU" dirty="0"/>
              <a:t>Let’s get started.</a:t>
            </a:r>
          </a:p>
        </p:txBody>
      </p:sp>
      <p:sp>
        <p:nvSpPr>
          <p:cNvPr id="4" name="Slide Number Placeholder 3">
            <a:extLst>
              <a:ext uri="{FF2B5EF4-FFF2-40B4-BE49-F238E27FC236}">
                <a16:creationId xmlns:a16="http://schemas.microsoft.com/office/drawing/2014/main" id="{E130A470-7483-F203-7563-DDFF816F15DE}"/>
              </a:ext>
            </a:extLst>
          </p:cNvPr>
          <p:cNvSpPr>
            <a:spLocks noGrp="1"/>
          </p:cNvSpPr>
          <p:nvPr>
            <p:ph type="sldNum" sz="quarter" idx="5"/>
          </p:nvPr>
        </p:nvSpPr>
        <p:spPr/>
        <p:txBody>
          <a:bodyPr/>
          <a:lstStyle/>
          <a:p>
            <a:fld id="{850A546D-8EF9-4AE8-9305-40F01FFF42A3}" type="slidenum">
              <a:rPr lang="en-AU" smtClean="0"/>
              <a:t>4</a:t>
            </a:fld>
            <a:endParaRPr lang="en-AU"/>
          </a:p>
        </p:txBody>
      </p:sp>
    </p:spTree>
    <p:extLst>
      <p:ext uri="{BB962C8B-B14F-4D97-AF65-F5344CB8AC3E}">
        <p14:creationId xmlns:p14="http://schemas.microsoft.com/office/powerpoint/2010/main" val="42876823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r>
              <a:rPr lang="en-AU" b="1"/>
              <a:t>SPEAKER NOTES:</a:t>
            </a:r>
            <a:r>
              <a:rPr lang="en-AU"/>
              <a:t> </a:t>
            </a:r>
          </a:p>
          <a:p>
            <a:pPr marL="0" indent="0">
              <a:lnSpc>
                <a:spcPct val="110000"/>
              </a:lnSpc>
              <a:buNone/>
            </a:pPr>
            <a:r>
              <a:rPr lang="en-GB"/>
              <a:t>Today we will talk about</a:t>
            </a:r>
          </a:p>
          <a:p>
            <a:pPr marL="457200" indent="-457200">
              <a:lnSpc>
                <a:spcPct val="110000"/>
              </a:lnSpc>
              <a:buFont typeface="+mj-lt"/>
              <a:buAutoNum type="arabicPeriod"/>
            </a:pPr>
            <a:r>
              <a:rPr lang="en-AU"/>
              <a:t>Overview of energy in Australia </a:t>
            </a:r>
          </a:p>
          <a:p>
            <a:pPr marL="457200" indent="-457200">
              <a:lnSpc>
                <a:spcPct val="110000"/>
              </a:lnSpc>
              <a:buFont typeface="+mj-lt"/>
              <a:buAutoNum type="arabicPeriod"/>
            </a:pPr>
            <a:r>
              <a:rPr lang="en-AU"/>
              <a:t>How energy gets to your home</a:t>
            </a:r>
          </a:p>
          <a:p>
            <a:pPr lvl="1">
              <a:lnSpc>
                <a:spcPct val="110000"/>
              </a:lnSpc>
              <a:buFont typeface="Arial" panose="020B0604020202020204" pitchFamily="34" charset="0"/>
              <a:buChar char="•"/>
            </a:pPr>
            <a:r>
              <a:rPr lang="en-AU"/>
              <a:t>Distributor, Retailer, Energy Services</a:t>
            </a:r>
          </a:p>
          <a:p>
            <a:pPr lvl="1">
              <a:lnSpc>
                <a:spcPct val="110000"/>
              </a:lnSpc>
              <a:buFont typeface="Arial" panose="020B0604020202020204" pitchFamily="34" charset="0"/>
              <a:buChar char="•"/>
            </a:pPr>
            <a:r>
              <a:rPr lang="en-AU"/>
              <a:t>Smart meters</a:t>
            </a:r>
          </a:p>
          <a:p>
            <a:pPr marL="457200" indent="-457200">
              <a:lnSpc>
                <a:spcPct val="110000"/>
              </a:lnSpc>
              <a:buFont typeface="+mj-lt"/>
              <a:buAutoNum type="arabicPeriod"/>
            </a:pPr>
            <a:r>
              <a:rPr lang="en-AU"/>
              <a:t>Where to get support</a:t>
            </a:r>
          </a:p>
          <a:p>
            <a:pPr marL="457200" indent="-457200">
              <a:lnSpc>
                <a:spcPct val="110000"/>
              </a:lnSpc>
              <a:buFont typeface="+mj-lt"/>
              <a:buAutoNum type="arabicPeriod"/>
            </a:pPr>
            <a:r>
              <a:rPr lang="en-AU"/>
              <a:t>Your electricity bill</a:t>
            </a:r>
          </a:p>
          <a:p>
            <a:pPr lvl="1">
              <a:lnSpc>
                <a:spcPct val="110000"/>
              </a:lnSpc>
              <a:buFont typeface="Arial" panose="020B0604020202020204" pitchFamily="34" charset="0"/>
              <a:buChar char="•"/>
            </a:pPr>
            <a:r>
              <a:rPr lang="en-AU"/>
              <a:t>Usage and charges</a:t>
            </a:r>
          </a:p>
          <a:p>
            <a:pPr lvl="1">
              <a:lnSpc>
                <a:spcPct val="110000"/>
              </a:lnSpc>
              <a:buFont typeface="Arial" panose="020B0604020202020204" pitchFamily="34" charset="0"/>
              <a:buChar char="•"/>
            </a:pPr>
            <a:r>
              <a:rPr lang="en-AU"/>
              <a:t>Understanding your bill</a:t>
            </a:r>
          </a:p>
          <a:p>
            <a:pPr marL="457200" indent="-457200">
              <a:lnSpc>
                <a:spcPct val="110000"/>
              </a:lnSpc>
              <a:buFont typeface="+mj-lt"/>
              <a:buAutoNum type="arabicPeriod"/>
            </a:pPr>
            <a:r>
              <a:rPr lang="en-AU"/>
              <a:t>Getting the best deal</a:t>
            </a:r>
          </a:p>
          <a:p>
            <a:pPr marL="457200" indent="-457200">
              <a:lnSpc>
                <a:spcPct val="110000"/>
              </a:lnSpc>
              <a:buFont typeface="+mj-lt"/>
              <a:buAutoNum type="arabicPeriod"/>
            </a:pPr>
            <a:r>
              <a:rPr lang="en-AU"/>
              <a:t>Concessions &amp; rebates</a:t>
            </a:r>
          </a:p>
          <a:p>
            <a:pPr marL="228600" indent="-228600">
              <a:lnSpc>
                <a:spcPct val="110000"/>
              </a:lnSpc>
              <a:buAutoNum type="arabicPeriod" startAt="7"/>
            </a:pPr>
            <a:r>
              <a:rPr lang="en-AU"/>
              <a:t>     Your take-home action plan</a:t>
            </a:r>
          </a:p>
          <a:p>
            <a:pPr marL="0" indent="0">
              <a:lnSpc>
                <a:spcPct val="110000"/>
              </a:lnSpc>
              <a:buNone/>
            </a:pPr>
            <a:endParaRPr lang="en-AU"/>
          </a:p>
          <a:p>
            <a:pPr marL="0" indent="0">
              <a:lnSpc>
                <a:spcPct val="110000"/>
              </a:lnSpc>
              <a:buNone/>
            </a:pPr>
            <a:r>
              <a:rPr lang="en-AU"/>
              <a:t>We want to make this training relevant to you – so at the end we hope everyone will have 2 things to put down on their ‘take home action plan’ from today’s session</a:t>
            </a:r>
          </a:p>
          <a:p>
            <a:endParaRPr lang="en-AU"/>
          </a:p>
        </p:txBody>
      </p:sp>
      <p:sp>
        <p:nvSpPr>
          <p:cNvPr id="4" name="Slide Number Placeholder 3"/>
          <p:cNvSpPr>
            <a:spLocks noGrp="1"/>
          </p:cNvSpPr>
          <p:nvPr>
            <p:ph type="sldNum" sz="quarter" idx="5"/>
          </p:nvPr>
        </p:nvSpPr>
        <p:spPr/>
        <p:txBody>
          <a:bodyPr/>
          <a:lstStyle/>
          <a:p>
            <a:fld id="{850A546D-8EF9-4AE8-9305-40F01FFF42A3}" type="slidenum">
              <a:rPr lang="en-AU" smtClean="0"/>
              <a:t>5</a:t>
            </a:fld>
            <a:endParaRPr lang="en-AU"/>
          </a:p>
        </p:txBody>
      </p:sp>
    </p:spTree>
    <p:extLst>
      <p:ext uri="{BB962C8B-B14F-4D97-AF65-F5344CB8AC3E}">
        <p14:creationId xmlns:p14="http://schemas.microsoft.com/office/powerpoint/2010/main" val="3430518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r>
              <a:rPr lang="en-AU" b="1" dirty="0"/>
              <a:t>SPEAKER NOTES:</a:t>
            </a:r>
            <a:r>
              <a:rPr lang="en-AU" dirty="0"/>
              <a:t> </a:t>
            </a:r>
          </a:p>
          <a:p>
            <a:r>
              <a:rPr lang="en-AU" dirty="0"/>
              <a:t>Go around the room and ask people to introduce themselves</a:t>
            </a:r>
          </a:p>
          <a:p>
            <a:endParaRPr lang="en-AU" dirty="0"/>
          </a:p>
          <a:p>
            <a:r>
              <a:rPr lang="en-AU" b="1" dirty="0"/>
              <a:t>ACTIVITY OPTION 1:</a:t>
            </a:r>
          </a:p>
          <a:p>
            <a:r>
              <a:rPr lang="en-AU" dirty="0"/>
              <a:t>Start with a </a:t>
            </a:r>
            <a:r>
              <a:rPr lang="en-AU" b="0" dirty="0"/>
              <a:t>short activity </a:t>
            </a:r>
            <a:r>
              <a:rPr lang="en-AU" dirty="0"/>
              <a:t>to get people comfortable and thinking about energy</a:t>
            </a:r>
          </a:p>
          <a:p>
            <a:pPr marL="171450" indent="-171450">
              <a:buFont typeface="Arial" panose="020B0604020202020204" pitchFamily="34" charset="0"/>
              <a:buChar char="•"/>
            </a:pPr>
            <a:r>
              <a:rPr lang="en-GB" dirty="0"/>
              <a:t>Break into pairs</a:t>
            </a:r>
          </a:p>
          <a:p>
            <a:pPr marL="171450" indent="-171450">
              <a:buFont typeface="Arial" panose="020B0604020202020204" pitchFamily="34" charset="0"/>
              <a:buChar char="•"/>
            </a:pPr>
            <a:r>
              <a:rPr lang="en-GB" dirty="0"/>
              <a:t>For the next 3mins, share your experience with your partner </a:t>
            </a:r>
          </a:p>
          <a:p>
            <a:pPr marL="171450" indent="-171450">
              <a:buFont typeface="Arial" panose="020B0604020202020204" pitchFamily="34" charset="0"/>
              <a:buChar char="•"/>
            </a:pPr>
            <a:r>
              <a:rPr lang="en-GB" dirty="0"/>
              <a:t>We will come back as a group and invite volunteers to share</a:t>
            </a:r>
          </a:p>
          <a:p>
            <a:endParaRPr lang="en-AU" dirty="0"/>
          </a:p>
          <a:p>
            <a:r>
              <a:rPr lang="en-AU" sz="1200" b="1" kern="1200" dirty="0">
                <a:solidFill>
                  <a:schemeClr val="tx1"/>
                </a:solidFill>
                <a:effectLst/>
                <a:latin typeface="+mn-lt"/>
                <a:ea typeface="+mn-ea"/>
                <a:cs typeface="+mn-cs"/>
              </a:rPr>
              <a:t>TIPs:</a:t>
            </a:r>
            <a:endParaRPr lang="en-US" sz="1200" kern="1200" dirty="0">
              <a:solidFill>
                <a:schemeClr val="tx1"/>
              </a:solidFill>
              <a:effectLst/>
              <a:latin typeface="+mn-lt"/>
              <a:ea typeface="+mn-ea"/>
              <a:cs typeface="+mn-cs"/>
            </a:endParaRPr>
          </a:p>
          <a:p>
            <a:r>
              <a:rPr lang="en-AU" dirty="0"/>
              <a:t>Open up for sharing – write down on note paper / whiteboard, what are the common themes?</a:t>
            </a:r>
          </a:p>
          <a:p>
            <a:r>
              <a:rPr lang="en-AU" dirty="0"/>
              <a:t>Hopefully we can address these today.</a:t>
            </a:r>
          </a:p>
          <a:p>
            <a:endParaRPr lang="en-AU" dirty="0"/>
          </a:p>
        </p:txBody>
      </p:sp>
      <p:sp>
        <p:nvSpPr>
          <p:cNvPr id="4" name="Slide Number Placeholder 3"/>
          <p:cNvSpPr>
            <a:spLocks noGrp="1"/>
          </p:cNvSpPr>
          <p:nvPr>
            <p:ph type="sldNum" sz="quarter" idx="5"/>
          </p:nvPr>
        </p:nvSpPr>
        <p:spPr/>
        <p:txBody>
          <a:bodyPr/>
          <a:lstStyle/>
          <a:p>
            <a:fld id="{850A546D-8EF9-4AE8-9305-40F01FFF42A3}" type="slidenum">
              <a:rPr lang="en-AU" smtClean="0"/>
              <a:t>6</a:t>
            </a:fld>
            <a:endParaRPr lang="en-AU"/>
          </a:p>
        </p:txBody>
      </p:sp>
    </p:spTree>
    <p:extLst>
      <p:ext uri="{BB962C8B-B14F-4D97-AF65-F5344CB8AC3E}">
        <p14:creationId xmlns:p14="http://schemas.microsoft.com/office/powerpoint/2010/main" val="14530306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r>
              <a:rPr lang="en-AU" sz="1200" b="1" kern="1200" dirty="0">
                <a:solidFill>
                  <a:schemeClr val="tx1"/>
                </a:solidFill>
                <a:effectLst/>
                <a:latin typeface="+mn-lt"/>
                <a:ea typeface="+mn-ea"/>
                <a:cs typeface="+mn-cs"/>
              </a:rPr>
              <a:t>SPEAKER NOTES: </a:t>
            </a:r>
          </a:p>
          <a:p>
            <a:endParaRPr lang="en-AU"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b="1" dirty="0"/>
              <a:t>ACTIVITY </a:t>
            </a:r>
            <a:r>
              <a:rPr lang="en-AU" b="1"/>
              <a:t>OPTION 2:</a:t>
            </a:r>
            <a:endParaRPr lang="en-AU"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Start with a </a:t>
            </a:r>
            <a:r>
              <a:rPr lang="en-AU" b="0" dirty="0"/>
              <a:t>short activity </a:t>
            </a:r>
            <a:r>
              <a:rPr lang="en-AU" dirty="0"/>
              <a:t>to get people comfortable and thinking about energy</a:t>
            </a:r>
          </a:p>
          <a:p>
            <a:endParaRPr lang="en-US" sz="1200" kern="1200" dirty="0">
              <a:solidFill>
                <a:schemeClr val="tx1"/>
              </a:solidFill>
              <a:effectLst/>
              <a:latin typeface="+mn-lt"/>
              <a:ea typeface="+mn-ea"/>
              <a:cs typeface="+mn-cs"/>
            </a:endParaRPr>
          </a:p>
          <a:p>
            <a:pPr marL="171450" indent="-171450">
              <a:buFont typeface="Arial" panose="020B0604020202020204" pitchFamily="34" charset="0"/>
              <a:buChar char="•"/>
            </a:pPr>
            <a:r>
              <a:rPr lang="en-GB" dirty="0"/>
              <a:t>We have cards laid out on table (stack of each option)</a:t>
            </a:r>
          </a:p>
          <a:p>
            <a:pPr marL="171450" indent="-171450">
              <a:buFont typeface="Arial" panose="020B0604020202020204" pitchFamily="34" charset="0"/>
              <a:buChar char="•"/>
            </a:pPr>
            <a:r>
              <a:rPr lang="en-GB" dirty="0"/>
              <a:t>“Think about how you use energy in your life/home, pick the 3 top three things you value in your energy use the most”</a:t>
            </a:r>
          </a:p>
          <a:p>
            <a:pPr marL="171450" indent="-171450">
              <a:buFont typeface="Arial" panose="020B0604020202020204" pitchFamily="34" charset="0"/>
              <a:buChar char="•"/>
            </a:pPr>
            <a:r>
              <a:rPr lang="en-GB" dirty="0"/>
              <a:t>Pick 3, then we discuss in a group </a:t>
            </a:r>
          </a:p>
          <a:p>
            <a:pPr marL="0" indent="0">
              <a:buFont typeface="Arial" panose="020B0604020202020204" pitchFamily="34" charset="0"/>
              <a:buNone/>
            </a:pPr>
            <a:endParaRPr lang="en-GB" dirty="0"/>
          </a:p>
          <a:p>
            <a:pPr marL="0" indent="0">
              <a:buFont typeface="Arial" panose="020B0604020202020204" pitchFamily="34" charset="0"/>
              <a:buNone/>
            </a:pPr>
            <a:r>
              <a:rPr lang="en-GB" dirty="0"/>
              <a:t>Are there common themes? Are they all different?</a:t>
            </a:r>
          </a:p>
          <a:p>
            <a:pPr marL="0" indent="0">
              <a:buFont typeface="Arial" panose="020B0604020202020204" pitchFamily="34" charset="0"/>
              <a:buNone/>
            </a:pPr>
            <a:endParaRPr lang="en-GB" dirty="0"/>
          </a:p>
          <a:p>
            <a:r>
              <a:rPr lang="en-AU" sz="1200" b="1" kern="1200" dirty="0">
                <a:solidFill>
                  <a:schemeClr val="tx1"/>
                </a:solidFill>
                <a:effectLst/>
                <a:latin typeface="+mn-lt"/>
                <a:ea typeface="+mn-ea"/>
                <a:cs typeface="+mn-cs"/>
              </a:rPr>
              <a:t>TIPs:</a:t>
            </a:r>
            <a:endParaRPr lang="en-US" sz="1200" kern="1200" dirty="0">
              <a:solidFill>
                <a:schemeClr val="tx1"/>
              </a:solidFill>
              <a:effectLst/>
              <a:latin typeface="+mn-lt"/>
              <a:ea typeface="+mn-ea"/>
              <a:cs typeface="+mn-cs"/>
            </a:endParaRPr>
          </a:p>
          <a:p>
            <a:r>
              <a:rPr lang="en-AU" dirty="0"/>
              <a:t>Open up for sharing – write down on note paper / whiteboard, what are the common themes?</a:t>
            </a:r>
          </a:p>
          <a:p>
            <a:r>
              <a:rPr lang="en-AU" dirty="0"/>
              <a:t>Hopefully we can address these today.</a:t>
            </a:r>
          </a:p>
          <a:p>
            <a:pPr marL="0" indent="0">
              <a:buFont typeface="Arial" panose="020B0604020202020204" pitchFamily="34" charset="0"/>
              <a:buNone/>
            </a:pPr>
            <a:endParaRPr lang="en-GB" dirty="0"/>
          </a:p>
        </p:txBody>
      </p:sp>
      <p:sp>
        <p:nvSpPr>
          <p:cNvPr id="4" name="Slide Number Placeholder 3"/>
          <p:cNvSpPr>
            <a:spLocks noGrp="1"/>
          </p:cNvSpPr>
          <p:nvPr>
            <p:ph type="sldNum" sz="quarter" idx="5"/>
          </p:nvPr>
        </p:nvSpPr>
        <p:spPr/>
        <p:txBody>
          <a:bodyPr/>
          <a:lstStyle/>
          <a:p>
            <a:fld id="{850A546D-8EF9-4AE8-9305-40F01FFF42A3}" type="slidenum">
              <a:rPr lang="en-AU" smtClean="0"/>
              <a:t>7</a:t>
            </a:fld>
            <a:endParaRPr lang="en-AU"/>
          </a:p>
        </p:txBody>
      </p:sp>
    </p:spTree>
    <p:extLst>
      <p:ext uri="{BB962C8B-B14F-4D97-AF65-F5344CB8AC3E}">
        <p14:creationId xmlns:p14="http://schemas.microsoft.com/office/powerpoint/2010/main" val="26879339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GB" sz="1200">
                <a:solidFill>
                  <a:schemeClr val="bg2"/>
                </a:solidFill>
              </a:rPr>
              <a:t>1 – Overview of energy in Australia</a:t>
            </a:r>
            <a:endParaRPr lang="en-US"/>
          </a:p>
        </p:txBody>
      </p:sp>
      <p:sp>
        <p:nvSpPr>
          <p:cNvPr id="4" name="Slide Number Placeholder 3"/>
          <p:cNvSpPr>
            <a:spLocks noGrp="1"/>
          </p:cNvSpPr>
          <p:nvPr>
            <p:ph type="sldNum" sz="quarter" idx="5"/>
          </p:nvPr>
        </p:nvSpPr>
        <p:spPr/>
        <p:txBody>
          <a:bodyPr/>
          <a:lstStyle/>
          <a:p>
            <a:fld id="{850A546D-8EF9-4AE8-9305-40F01FFF42A3}" type="slidenum">
              <a:rPr lang="en-AU" smtClean="0"/>
              <a:t>8</a:t>
            </a:fld>
            <a:endParaRPr lang="en-AU"/>
          </a:p>
        </p:txBody>
      </p:sp>
    </p:spTree>
    <p:extLst>
      <p:ext uri="{BB962C8B-B14F-4D97-AF65-F5344CB8AC3E}">
        <p14:creationId xmlns:p14="http://schemas.microsoft.com/office/powerpoint/2010/main" val="19595470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r>
              <a:rPr lang="en-US" b="1"/>
              <a:t>SPEAKER NOTES: </a:t>
            </a:r>
          </a:p>
          <a:p>
            <a:pPr marL="171450" indent="-171450">
              <a:buFont typeface="Arial" panose="020B0604020202020204" pitchFamily="34" charset="0"/>
              <a:buChar char="•"/>
            </a:pPr>
            <a:r>
              <a:rPr lang="en-US"/>
              <a:t>The National Electricity Market (NEM) is on Australia’s eastern and south-eastern coasts, stretching approximately 5,000 kilometres. </a:t>
            </a:r>
          </a:p>
          <a:p>
            <a:pPr marL="171450" indent="-171450">
              <a:buFont typeface="Arial" panose="020B0604020202020204" pitchFamily="34" charset="0"/>
              <a:buChar char="•"/>
            </a:pPr>
            <a:r>
              <a:rPr lang="en-US"/>
              <a:t>It includes five interconnected states: Queensland, New South Wales (including the Australian Capital Territory), South Australia, Victoria, and Tasmania.</a:t>
            </a:r>
          </a:p>
          <a:p>
            <a:pPr marL="171450" indent="-171450">
              <a:buFont typeface="Arial" panose="020B0604020202020204" pitchFamily="34" charset="0"/>
              <a:buChar char="•"/>
            </a:pPr>
            <a:r>
              <a:rPr lang="en-US"/>
              <a:t>You can see from this picture just how big the power system is. </a:t>
            </a:r>
          </a:p>
          <a:p>
            <a:pPr marL="0" indent="0">
              <a:buFont typeface="Arial" panose="020B0604020202020204" pitchFamily="34" charset="0"/>
              <a:buNone/>
            </a:pPr>
            <a:endParaRPr lang="en-US" b="1"/>
          </a:p>
          <a:p>
            <a:pPr marL="0" indent="0">
              <a:buFont typeface="Arial" panose="020B0604020202020204" pitchFamily="34" charset="0"/>
              <a:buNone/>
            </a:pPr>
            <a:r>
              <a:rPr lang="en-US" b="1"/>
              <a:t>PROMPTS: </a:t>
            </a:r>
          </a:p>
          <a:p>
            <a:pPr marL="0" indent="0">
              <a:buFont typeface="Arial" panose="020B0604020202020204" pitchFamily="34" charset="0"/>
              <a:buNone/>
            </a:pPr>
            <a:r>
              <a:rPr lang="en-US"/>
              <a:t>What do you think, did you know it was this big? Did you know it was all connected? </a:t>
            </a:r>
          </a:p>
          <a:p>
            <a:pPr marL="0" indent="0">
              <a:buFont typeface="Arial" panose="020B0604020202020204" pitchFamily="34" charset="0"/>
              <a:buNone/>
            </a:pPr>
            <a:endParaRPr lang="en-US"/>
          </a:p>
          <a:p>
            <a:pPr marL="0" indent="0">
              <a:buFont typeface="Arial" panose="020B0604020202020204" pitchFamily="34" charset="0"/>
              <a:buNone/>
            </a:pPr>
            <a:r>
              <a:rPr lang="en-US" b="1"/>
              <a:t>SPEAKER NOTES continued: </a:t>
            </a:r>
          </a:p>
          <a:p>
            <a:pPr marL="171450" indent="-171450">
              <a:buFont typeface="Arial" panose="020B0604020202020204" pitchFamily="34" charset="0"/>
              <a:buChar char="•"/>
            </a:pPr>
            <a:r>
              <a:rPr lang="en-US"/>
              <a:t>Western Australia and the Northern Territory are not connected to the NEM, mostly due to the large distances between the west and east of Australia.</a:t>
            </a:r>
          </a:p>
          <a:p>
            <a:pPr marL="171450" indent="-171450">
              <a:buFont typeface="Arial" panose="020B0604020202020204" pitchFamily="34" charset="0"/>
              <a:buChar char="•"/>
            </a:pPr>
            <a:r>
              <a:rPr lang="en-US"/>
              <a:t>The Australian Government, through the Australian Energy Market Operator (or AEMO), is responsible for looking after how electricity is used across the states and the flow of energy across the power system.</a:t>
            </a:r>
          </a:p>
          <a:p>
            <a:pPr marL="171450" indent="-171450">
              <a:buFont typeface="Arial" panose="020B0604020202020204" pitchFamily="34" charset="0"/>
              <a:buChar char="•"/>
            </a:pPr>
            <a:r>
              <a:rPr lang="en-US"/>
              <a:t>Today we are looking at how energy gets to your home and what this means for you. </a:t>
            </a:r>
            <a:endParaRPr lang="en-AU"/>
          </a:p>
        </p:txBody>
      </p:sp>
      <p:sp>
        <p:nvSpPr>
          <p:cNvPr id="4" name="Slide Number Placeholder 3"/>
          <p:cNvSpPr>
            <a:spLocks noGrp="1"/>
          </p:cNvSpPr>
          <p:nvPr>
            <p:ph type="sldNum" sz="quarter" idx="5"/>
          </p:nvPr>
        </p:nvSpPr>
        <p:spPr/>
        <p:txBody>
          <a:bodyPr/>
          <a:lstStyle/>
          <a:p>
            <a:fld id="{850A546D-8EF9-4AE8-9305-40F01FFF42A3}" type="slidenum">
              <a:rPr lang="en-AU" smtClean="0"/>
              <a:t>9</a:t>
            </a:fld>
            <a:endParaRPr lang="en-AU"/>
          </a:p>
        </p:txBody>
      </p:sp>
    </p:spTree>
    <p:extLst>
      <p:ext uri="{BB962C8B-B14F-4D97-AF65-F5344CB8AC3E}">
        <p14:creationId xmlns:p14="http://schemas.microsoft.com/office/powerpoint/2010/main" val="41838320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r>
              <a:rPr lang="en-US" b="1" dirty="0"/>
              <a:t>SPEAKER NOTES: </a:t>
            </a:r>
          </a:p>
          <a:p>
            <a:pPr marL="171450" indent="-171450">
              <a:buFont typeface="Arial" panose="020B0604020202020204" pitchFamily="34" charset="0"/>
              <a:buChar char="•"/>
            </a:pPr>
            <a:r>
              <a:rPr lang="en-US" dirty="0"/>
              <a:t>Australia has around 42,000km of natural gas transmission pipelines that transport gas under high pressure from where it is produced to the outskirts of cities both large and small. </a:t>
            </a:r>
          </a:p>
          <a:p>
            <a:pPr marL="171450" indent="-171450">
              <a:buFont typeface="Arial" panose="020B0604020202020204" pitchFamily="34" charset="0"/>
              <a:buChar char="•"/>
            </a:pPr>
            <a:r>
              <a:rPr lang="en-US" dirty="0"/>
              <a:t>Australia’s first pipeline was commissioned in the late 1800s to transport water to the Coolgardie gold fields in Western Australia. This set a worldwide precedent by being more than 10 times longer than any other existing pipeline.</a:t>
            </a:r>
          </a:p>
          <a:p>
            <a:pPr marL="171450" indent="-171450">
              <a:buFont typeface="Arial" panose="020B0604020202020204" pitchFamily="34" charset="0"/>
              <a:buChar char="•"/>
            </a:pPr>
            <a:r>
              <a:rPr lang="en-US" dirty="0"/>
              <a:t>It includes five interconnected states: Queensland, New South Wales (including the Australian Capital Territory), South Australia, Victoria, and Tasmania.</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This training package is designed to focus mostly on electricity. We will not mention gas very much. </a:t>
            </a:r>
          </a:p>
          <a:p>
            <a:pPr marL="0" indent="0">
              <a:buFont typeface="Arial" panose="020B0604020202020204" pitchFamily="34" charset="0"/>
              <a:buNone/>
            </a:pPr>
            <a:endParaRPr lang="en-US" dirty="0"/>
          </a:p>
          <a:p>
            <a:r>
              <a:rPr lang="en-US" b="1" dirty="0"/>
              <a:t>PROMPTS/Questions:</a:t>
            </a:r>
          </a:p>
          <a:p>
            <a:r>
              <a:rPr lang="en-US" b="1" dirty="0"/>
              <a:t>How many people here have gas in the home? </a:t>
            </a:r>
          </a:p>
          <a:p>
            <a:r>
              <a:rPr lang="en-US" b="1" dirty="0"/>
              <a:t>What gas appliances are commonly used in a house?</a:t>
            </a:r>
          </a:p>
          <a:p>
            <a:pPr marL="228600" lvl="0" indent="-228600">
              <a:buFont typeface="+mj-lt"/>
              <a:buAutoNum type="alphaUcPeriod"/>
            </a:pPr>
            <a:r>
              <a:rPr lang="en-US" b="0" dirty="0"/>
              <a:t>Hot water systems, indoor heating and indoor cooking.</a:t>
            </a:r>
          </a:p>
          <a:p>
            <a:pPr marL="457200" lvl="1" indent="0">
              <a:buNone/>
            </a:pPr>
            <a:r>
              <a:rPr lang="en-US" b="0" dirty="0"/>
              <a:t>BBQs are also used in homes but usually on bottled gas</a:t>
            </a:r>
            <a:endParaRPr lang="en-AU" b="0" dirty="0"/>
          </a:p>
        </p:txBody>
      </p:sp>
      <p:sp>
        <p:nvSpPr>
          <p:cNvPr id="4" name="Slide Number Placeholder 3"/>
          <p:cNvSpPr>
            <a:spLocks noGrp="1"/>
          </p:cNvSpPr>
          <p:nvPr>
            <p:ph type="sldNum" sz="quarter" idx="5"/>
          </p:nvPr>
        </p:nvSpPr>
        <p:spPr/>
        <p:txBody>
          <a:bodyPr/>
          <a:lstStyle/>
          <a:p>
            <a:fld id="{850A546D-8EF9-4AE8-9305-40F01FFF42A3}" type="slidenum">
              <a:rPr lang="en-AU" smtClean="0"/>
              <a:t>10</a:t>
            </a:fld>
            <a:endParaRPr lang="en-AU"/>
          </a:p>
        </p:txBody>
      </p:sp>
    </p:spTree>
    <p:extLst>
      <p:ext uri="{BB962C8B-B14F-4D97-AF65-F5344CB8AC3E}">
        <p14:creationId xmlns:p14="http://schemas.microsoft.com/office/powerpoint/2010/main" val="25151704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r>
              <a:rPr lang="en-US" b="1" dirty="0"/>
              <a:t>SPEAKER NOTES: </a:t>
            </a:r>
          </a:p>
          <a:p>
            <a:pPr marL="0" indent="0" algn="l">
              <a:buFont typeface="Arial" panose="020B0604020202020204" pitchFamily="34" charset="0"/>
              <a:buNone/>
            </a:pPr>
            <a:r>
              <a:rPr lang="en-US" b="0" i="0" dirty="0">
                <a:solidFill>
                  <a:srgbClr val="000000"/>
                </a:solidFill>
                <a:effectLst/>
                <a:latin typeface="Helvetica" panose="020B0604020202020204" pitchFamily="34" charset="0"/>
              </a:rPr>
              <a:t>Read the top text and dot points</a:t>
            </a:r>
          </a:p>
          <a:p>
            <a:pPr marL="0" indent="0" algn="l">
              <a:buFont typeface="Arial" panose="020B0604020202020204" pitchFamily="34" charset="0"/>
              <a:buNone/>
            </a:pPr>
            <a:endParaRPr lang="en-US" b="0" i="0" dirty="0">
              <a:solidFill>
                <a:srgbClr val="000000"/>
              </a:solidFill>
              <a:effectLst/>
              <a:latin typeface="Helvetica" panose="020B0604020202020204" pitchFamily="34" charset="0"/>
            </a:endParaRPr>
          </a:p>
          <a:p>
            <a:pPr marL="171450" indent="-171450" algn="l">
              <a:buFont typeface="Arial" panose="020B0604020202020204" pitchFamily="34" charset="0"/>
              <a:buChar char="•"/>
            </a:pPr>
            <a:r>
              <a:rPr lang="en-US" b="0" i="0" dirty="0">
                <a:solidFill>
                  <a:srgbClr val="000000"/>
                </a:solidFill>
                <a:effectLst/>
                <a:latin typeface="Helvetica" panose="020B0604020202020204" pitchFamily="34" charset="0"/>
              </a:rPr>
              <a:t>Over time, Australia is moving away from </a:t>
            </a:r>
            <a:r>
              <a:rPr lang="en-GB" dirty="0"/>
              <a:t>dirty energy sources like gas and coal and towards clean renewable energy. This will reduce the amount of carbon released into the atmosphere, to limit and positively contribute to climate change efforts.  This is to protect the planet and ensure a sustainable future. </a:t>
            </a:r>
            <a:r>
              <a:rPr lang="en-US" b="0" i="0" dirty="0">
                <a:solidFill>
                  <a:srgbClr val="000000"/>
                </a:solidFill>
                <a:effectLst/>
                <a:latin typeface="Helvetica" panose="020B0604020202020204" pitchFamily="34" charset="0"/>
              </a:rPr>
              <a:t>Renewable energy (sometimes called green energy) uses natural resources that are constantly replaced and never run out. </a:t>
            </a:r>
          </a:p>
          <a:p>
            <a:pPr marL="171450" indent="-171450" algn="l">
              <a:buFont typeface="Arial" panose="020B0604020202020204" pitchFamily="34" charset="0"/>
              <a:buChar char="•"/>
            </a:pPr>
            <a:r>
              <a:rPr lang="en-US" b="0" i="0" dirty="0">
                <a:solidFill>
                  <a:srgbClr val="000000"/>
                </a:solidFill>
                <a:effectLst/>
                <a:latin typeface="Helvetica" panose="020B0604020202020204" pitchFamily="34" charset="0"/>
              </a:rPr>
              <a:t>Just as there are many natural sources of energy, there are many renewable energy technologies. </a:t>
            </a:r>
          </a:p>
          <a:p>
            <a:pPr marL="171450" indent="-171450" algn="l">
              <a:buFont typeface="Arial" panose="020B0604020202020204" pitchFamily="34" charset="0"/>
              <a:buChar char="•"/>
            </a:pPr>
            <a:r>
              <a:rPr lang="en-US" b="0" i="0" dirty="0">
                <a:solidFill>
                  <a:srgbClr val="000000"/>
                </a:solidFill>
                <a:effectLst/>
                <a:latin typeface="Helvetica" panose="020B0604020202020204" pitchFamily="34" charset="0"/>
              </a:rPr>
              <a:t>Solar is one of the most well known; this includes solar panels on rooftop houses.  </a:t>
            </a:r>
          </a:p>
          <a:p>
            <a:pPr marL="171450" indent="-171450" algn="l">
              <a:buFont typeface="Arial" panose="020B0604020202020204" pitchFamily="34" charset="0"/>
              <a:buChar char="•"/>
            </a:pPr>
            <a:r>
              <a:rPr lang="en-US" b="0" i="0" dirty="0">
                <a:solidFill>
                  <a:srgbClr val="000000"/>
                </a:solidFill>
                <a:effectLst/>
                <a:latin typeface="Helvetica" panose="020B0604020202020204" pitchFamily="34" charset="0"/>
              </a:rPr>
              <a:t>Wind power is most widespread, and hydropower is one of the oldest.</a:t>
            </a:r>
            <a:endParaRPr lang="en-US" dirty="0"/>
          </a:p>
          <a:p>
            <a:pPr marL="171450" indent="-171450">
              <a:buFont typeface="Arial" panose="020B0604020202020204" pitchFamily="34" charset="0"/>
              <a:buChar char="•"/>
            </a:pPr>
            <a:r>
              <a:rPr lang="en-US" dirty="0"/>
              <a:t>In 2024, renewable energy accounted for 40 per cent of Australia's total electricity. </a:t>
            </a:r>
          </a:p>
          <a:p>
            <a:pPr marL="171450" indent="-171450">
              <a:buFont typeface="Arial" panose="020B0604020202020204" pitchFamily="34" charset="0"/>
              <a:buChar char="•"/>
            </a:pPr>
            <a:r>
              <a:rPr lang="en-US" dirty="0"/>
              <a:t>That figure has more than doubled since 2017. </a:t>
            </a:r>
          </a:p>
          <a:p>
            <a:pPr marL="171450" indent="-171450">
              <a:buFont typeface="Arial" panose="020B0604020202020204" pitchFamily="34" charset="0"/>
              <a:buChar char="•"/>
            </a:pPr>
            <a:r>
              <a:rPr lang="en-US" dirty="0"/>
              <a:t>Every state and territory are working towards 100% renewable energy. </a:t>
            </a:r>
            <a:endParaRPr lang="en-US" b="1" dirty="0"/>
          </a:p>
          <a:p>
            <a:pPr marL="0" indent="0">
              <a:buFont typeface="Arial" panose="020B0604020202020204" pitchFamily="34" charset="0"/>
              <a:buNone/>
            </a:pPr>
            <a:endParaRPr lang="en-US" b="0" dirty="0"/>
          </a:p>
          <a:p>
            <a:pPr marL="0" indent="0">
              <a:buFont typeface="Arial" panose="020B0604020202020204" pitchFamily="34" charset="0"/>
              <a:buNone/>
            </a:pPr>
            <a:r>
              <a:rPr lang="en-GB" dirty="0">
                <a:hlinkClick r:id="rId3"/>
              </a:rPr>
              <a:t>Clean Energy Australia 2025 report | Clean Energy Council</a:t>
            </a:r>
            <a:r>
              <a:rPr lang="en-GB" dirty="0"/>
              <a:t>  (2025 Report published late May 2025 – 2026 report should be released soon) </a:t>
            </a:r>
            <a:endParaRPr lang="en-AU" dirty="0"/>
          </a:p>
        </p:txBody>
      </p:sp>
      <p:sp>
        <p:nvSpPr>
          <p:cNvPr id="4" name="Slide Number Placeholder 3"/>
          <p:cNvSpPr>
            <a:spLocks noGrp="1"/>
          </p:cNvSpPr>
          <p:nvPr>
            <p:ph type="sldNum" sz="quarter" idx="5"/>
          </p:nvPr>
        </p:nvSpPr>
        <p:spPr/>
        <p:txBody>
          <a:bodyPr/>
          <a:lstStyle/>
          <a:p>
            <a:fld id="{850A546D-8EF9-4AE8-9305-40F01FFF42A3}" type="slidenum">
              <a:rPr lang="en-AU" smtClean="0"/>
              <a:t>11</a:t>
            </a:fld>
            <a:endParaRPr lang="en-AU"/>
          </a:p>
        </p:txBody>
      </p:sp>
    </p:spTree>
    <p:extLst>
      <p:ext uri="{BB962C8B-B14F-4D97-AF65-F5344CB8AC3E}">
        <p14:creationId xmlns:p14="http://schemas.microsoft.com/office/powerpoint/2010/main" val="23029810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GB" sz="2400">
                <a:solidFill>
                  <a:schemeClr val="bg2"/>
                </a:solidFill>
              </a:rPr>
              <a:t>2. How energy gets to your home: </a:t>
            </a:r>
            <a:r>
              <a:rPr lang="en-GB" b="0">
                <a:solidFill>
                  <a:schemeClr val="bg2"/>
                </a:solidFill>
              </a:rPr>
              <a:t>Understanding the Distributor, Retailer and Energy Services</a:t>
            </a:r>
            <a:br>
              <a:rPr lang="en-GB" sz="1800"/>
            </a:br>
            <a:endParaRPr lang="en-US"/>
          </a:p>
        </p:txBody>
      </p:sp>
      <p:sp>
        <p:nvSpPr>
          <p:cNvPr id="4" name="Slide Number Placeholder 3"/>
          <p:cNvSpPr>
            <a:spLocks noGrp="1"/>
          </p:cNvSpPr>
          <p:nvPr>
            <p:ph type="sldNum" sz="quarter" idx="5"/>
          </p:nvPr>
        </p:nvSpPr>
        <p:spPr/>
        <p:txBody>
          <a:bodyPr/>
          <a:lstStyle/>
          <a:p>
            <a:fld id="{850A546D-8EF9-4AE8-9305-40F01FFF42A3}" type="slidenum">
              <a:rPr lang="en-AU" smtClean="0"/>
              <a:t>12</a:t>
            </a:fld>
            <a:endParaRPr lang="en-AU"/>
          </a:p>
        </p:txBody>
      </p:sp>
    </p:spTree>
    <p:extLst>
      <p:ext uri="{BB962C8B-B14F-4D97-AF65-F5344CB8AC3E}">
        <p14:creationId xmlns:p14="http://schemas.microsoft.com/office/powerpoint/2010/main" val="42047658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b="1"/>
              <a:t>SPEAKER NOTES: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b="1"/>
          </a:p>
          <a:p>
            <a:pPr marL="171450" indent="-171450">
              <a:buFont typeface="Arial" panose="020B0604020202020204" pitchFamily="34" charset="0"/>
              <a:buChar char="•"/>
            </a:pPr>
            <a:r>
              <a:rPr lang="en-AU"/>
              <a:t>Generation: Gas, wind, solar – creation of electricity </a:t>
            </a:r>
          </a:p>
          <a:p>
            <a:pPr marL="171450" indent="-171450">
              <a:buFont typeface="Arial" panose="020B0604020202020204" pitchFamily="34" charset="0"/>
              <a:buChar char="•"/>
            </a:pPr>
            <a:r>
              <a:rPr lang="en-AU"/>
              <a:t>Transmission: </a:t>
            </a:r>
            <a:r>
              <a:rPr lang="en-AU" err="1"/>
              <a:t>ElectraNet</a:t>
            </a:r>
            <a:r>
              <a:rPr lang="en-AU"/>
              <a:t> in SA – carries electricity long distances (interconnectors between the states) </a:t>
            </a:r>
          </a:p>
          <a:p>
            <a:pPr marL="171450" indent="-171450">
              <a:buFont typeface="Arial" panose="020B0604020202020204" pitchFamily="34" charset="0"/>
              <a:buChar char="•"/>
            </a:pPr>
            <a:r>
              <a:rPr lang="en-AU"/>
              <a:t>Distribution: SA Power Networks – the poles and wires to homes and business across South Australia</a:t>
            </a:r>
          </a:p>
          <a:p>
            <a:pPr marL="171450" indent="-171450">
              <a:buFont typeface="Arial" panose="020B0604020202020204" pitchFamily="34" charset="0"/>
              <a:buChar char="•"/>
            </a:pPr>
            <a:r>
              <a:rPr lang="en-AU"/>
              <a:t>Retailers: Bills customers for the costs of getting electricity to their home or business. </a:t>
            </a:r>
          </a:p>
          <a:p>
            <a:pPr marL="171450" indent="-171450">
              <a:buFont typeface="Arial" panose="020B0604020202020204" pitchFamily="34" charset="0"/>
              <a:buChar char="•"/>
            </a:pPr>
            <a:r>
              <a:rPr lang="en-AU"/>
              <a:t>*Retailers now own meters </a:t>
            </a:r>
          </a:p>
          <a:p>
            <a:pPr marL="628650" lvl="1" indent="-171450">
              <a:buFont typeface="Arial" panose="020B0604020202020204" pitchFamily="34" charset="0"/>
              <a:buChar char="•"/>
            </a:pPr>
            <a:r>
              <a:rPr lang="en-AU"/>
              <a:t>They sell you energy. Their logo is on your bill. </a:t>
            </a:r>
          </a:p>
          <a:p>
            <a:pPr marL="628650" lvl="1" indent="-171450">
              <a:buFont typeface="Arial" panose="020B0604020202020204" pitchFamily="34" charset="0"/>
              <a:buChar char="•"/>
            </a:pPr>
            <a:r>
              <a:rPr lang="en-AU"/>
              <a:t>Your meter is your retailer’s connection to you and to know how much electricity you use or send back to the grid. </a:t>
            </a:r>
          </a:p>
          <a:p>
            <a:pPr marL="171450" indent="-171450">
              <a:buFont typeface="Arial" panose="020B0604020202020204" pitchFamily="34" charset="0"/>
              <a:buChar char="•"/>
            </a:pPr>
            <a:r>
              <a:rPr lang="en-AU"/>
              <a:t>Your home: you are an energy consumer </a:t>
            </a:r>
          </a:p>
          <a:p>
            <a:pPr marL="628650" lvl="1" indent="-171450">
              <a:buFont typeface="Arial" panose="020B0604020202020204" pitchFamily="34" charset="0"/>
              <a:buChar char="•"/>
            </a:pPr>
            <a:r>
              <a:rPr lang="en-AU"/>
              <a:t>Some homes are also small-scale electricity generators with solar panels and batteries. </a:t>
            </a:r>
          </a:p>
          <a:p>
            <a:endParaRPr lang="en-AU"/>
          </a:p>
        </p:txBody>
      </p:sp>
      <p:sp>
        <p:nvSpPr>
          <p:cNvPr id="4" name="Slide Number Placeholder 3"/>
          <p:cNvSpPr>
            <a:spLocks noGrp="1"/>
          </p:cNvSpPr>
          <p:nvPr>
            <p:ph type="sldNum" sz="quarter" idx="5"/>
          </p:nvPr>
        </p:nvSpPr>
        <p:spPr/>
        <p:txBody>
          <a:bodyPr/>
          <a:lstStyle/>
          <a:p>
            <a:fld id="{850A546D-8EF9-4AE8-9305-40F01FFF42A3}" type="slidenum">
              <a:rPr lang="en-AU" smtClean="0"/>
              <a:t>13</a:t>
            </a:fld>
            <a:endParaRPr lang="en-AU"/>
          </a:p>
        </p:txBody>
      </p:sp>
    </p:spTree>
    <p:extLst>
      <p:ext uri="{BB962C8B-B14F-4D97-AF65-F5344CB8AC3E}">
        <p14:creationId xmlns:p14="http://schemas.microsoft.com/office/powerpoint/2010/main" val="31928148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20D6C2-E5CE-195D-1ED8-9BFD9140BB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5E3003-2FE7-0E97-E145-506F65B3090D}"/>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3E247A44-DAE7-86FC-B97F-20C97DE6B8D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b="1" dirty="0"/>
              <a:t>SPEAKER NOTES: </a:t>
            </a:r>
          </a:p>
          <a:p>
            <a:pPr marL="0" indent="0">
              <a:buFont typeface="Arial" panose="020B0604020202020204" pitchFamily="34" charset="0"/>
              <a:buNone/>
            </a:pPr>
            <a:endParaRPr lang="en-AU" dirty="0"/>
          </a:p>
          <a:p>
            <a:pPr marL="0" indent="0">
              <a:buFont typeface="Arial" panose="020B0604020202020204" pitchFamily="34" charset="0"/>
              <a:buNone/>
            </a:pPr>
            <a:r>
              <a:rPr lang="en-AU" dirty="0"/>
              <a:t>Electricity bill breakdown: Go through pie and talk about different components that make up 100%</a:t>
            </a:r>
          </a:p>
          <a:p>
            <a:pPr marL="171450" lvl="0" indent="-171450">
              <a:buFont typeface="Arial" panose="020B0604020202020204" pitchFamily="34" charset="0"/>
              <a:buChar char="•"/>
            </a:pPr>
            <a:r>
              <a:rPr lang="en-AU" dirty="0"/>
              <a:t>Transmission and Distribution costs are set for 5 years (Regulated amounts) </a:t>
            </a:r>
          </a:p>
          <a:p>
            <a:pPr marL="171450" lvl="0" indent="-171450">
              <a:buFont typeface="Arial" panose="020B0604020202020204" pitchFamily="34" charset="0"/>
              <a:buChar char="•"/>
            </a:pPr>
            <a:r>
              <a:rPr lang="en-AU" dirty="0"/>
              <a:t>Generation and retail costs can fluctuate (supply and demand)</a:t>
            </a:r>
          </a:p>
          <a:p>
            <a:pPr marL="171450" lvl="0" indent="-171450">
              <a:buFont typeface="Arial" panose="020B0604020202020204" pitchFamily="34" charset="0"/>
              <a:buChar char="•"/>
            </a:pPr>
            <a:endParaRPr lang="en-AU" dirty="0"/>
          </a:p>
          <a:p>
            <a:pPr marL="0" lvl="0" indent="0">
              <a:buFont typeface="Arial" panose="020B0604020202020204" pitchFamily="34" charset="0"/>
              <a:buNone/>
            </a:pPr>
            <a:r>
              <a:rPr lang="en-AU" b="1" dirty="0"/>
              <a:t>PROMPT:</a:t>
            </a:r>
          </a:p>
          <a:p>
            <a:pPr marL="0" lvl="0" indent="0">
              <a:buFont typeface="Arial" panose="020B0604020202020204" pitchFamily="34" charset="0"/>
              <a:buNone/>
            </a:pPr>
            <a:endParaRPr lang="en-AU" dirty="0"/>
          </a:p>
          <a:p>
            <a:pPr marL="171450" lvl="0" indent="-171450">
              <a:buFont typeface="Arial" panose="020B0604020202020204" pitchFamily="34" charset="0"/>
              <a:buChar char="•"/>
            </a:pPr>
            <a:r>
              <a:rPr lang="en-AU" dirty="0"/>
              <a:t>Discuss how REPS, the distributor Feed in Tariff (0.44c until 2028) and SA Power Networks Small Claims Scheme are included in Green Schemes. </a:t>
            </a:r>
          </a:p>
          <a:p>
            <a:pPr marL="171450" lvl="0" indent="-171450">
              <a:buFont typeface="Arial" panose="020B0604020202020204" pitchFamily="34" charset="0"/>
              <a:buChar char="•"/>
            </a:pPr>
            <a:r>
              <a:rPr lang="en-AU" dirty="0"/>
              <a:t>These schemes benefit some, if eligible, and are paid for by everybody. </a:t>
            </a:r>
          </a:p>
        </p:txBody>
      </p:sp>
      <p:sp>
        <p:nvSpPr>
          <p:cNvPr id="4" name="Slide Number Placeholder 3">
            <a:extLst>
              <a:ext uri="{FF2B5EF4-FFF2-40B4-BE49-F238E27FC236}">
                <a16:creationId xmlns:a16="http://schemas.microsoft.com/office/drawing/2014/main" id="{17D74F2D-22F6-834B-63B5-C042765CB907}"/>
              </a:ext>
            </a:extLst>
          </p:cNvPr>
          <p:cNvSpPr>
            <a:spLocks noGrp="1"/>
          </p:cNvSpPr>
          <p:nvPr>
            <p:ph type="sldNum" sz="quarter" idx="5"/>
          </p:nvPr>
        </p:nvSpPr>
        <p:spPr/>
        <p:txBody>
          <a:bodyPr/>
          <a:lstStyle/>
          <a:p>
            <a:fld id="{850A546D-8EF9-4AE8-9305-40F01FFF42A3}" type="slidenum">
              <a:rPr lang="en-AU" smtClean="0"/>
              <a:t>14</a:t>
            </a:fld>
            <a:endParaRPr lang="en-AU"/>
          </a:p>
        </p:txBody>
      </p:sp>
    </p:spTree>
    <p:extLst>
      <p:ext uri="{BB962C8B-B14F-4D97-AF65-F5344CB8AC3E}">
        <p14:creationId xmlns:p14="http://schemas.microsoft.com/office/powerpoint/2010/main" val="36267538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r>
              <a:rPr lang="en-AU" b="1" dirty="0"/>
              <a:t>SPEAKER NOTES: </a:t>
            </a:r>
          </a:p>
          <a:p>
            <a:r>
              <a:rPr lang="en-AU" dirty="0"/>
              <a:t>Let’s have a look at meters now. </a:t>
            </a:r>
          </a:p>
          <a:p>
            <a:endParaRPr lang="en-AU" dirty="0"/>
          </a:p>
          <a:p>
            <a:r>
              <a:rPr lang="en-AU" b="1" dirty="0"/>
              <a:t>What are meters? </a:t>
            </a:r>
            <a:endParaRPr lang="en-US" b="0" i="0" dirty="0">
              <a:solidFill>
                <a:srgbClr val="000000"/>
              </a:solidFill>
              <a:effectLst/>
            </a:endParaRPr>
          </a:p>
          <a:p>
            <a:pPr marL="171450" indent="-171450">
              <a:buFont typeface="Arial" panose="020B0604020202020204" pitchFamily="34" charset="0"/>
              <a:buChar char="•"/>
            </a:pPr>
            <a:r>
              <a:rPr lang="en-US" b="0" i="0" dirty="0">
                <a:solidFill>
                  <a:srgbClr val="000000"/>
                </a:solidFill>
                <a:effectLst/>
              </a:rPr>
              <a:t>Meters count how much electricity or gas a home has used so that retailers know how much to charge on your bill.</a:t>
            </a:r>
          </a:p>
          <a:p>
            <a:pPr marL="171450" indent="-171450">
              <a:buFont typeface="Arial" panose="020B0604020202020204" pitchFamily="34" charset="0"/>
              <a:buChar char="•"/>
            </a:pPr>
            <a:r>
              <a:rPr lang="en-US" b="0" i="0" dirty="0">
                <a:solidFill>
                  <a:srgbClr val="000000"/>
                </a:solidFill>
                <a:effectLst/>
              </a:rPr>
              <a:t>You can see the numbers here on the image, that’s the meter counting how much power you have used. </a:t>
            </a:r>
          </a:p>
          <a:p>
            <a:pPr marL="171450" indent="-171450">
              <a:buFont typeface="Arial" panose="020B0604020202020204" pitchFamily="34" charset="0"/>
              <a:buChar char="•"/>
            </a:pPr>
            <a:r>
              <a:rPr lang="en-US" b="0" i="0" dirty="0">
                <a:solidFill>
                  <a:srgbClr val="000000"/>
                </a:solidFill>
                <a:effectLst/>
              </a:rPr>
              <a:t>Meters are located outside your home, usually in a place that someone can access them; they are often protected in boxes called meter boxes. </a:t>
            </a:r>
          </a:p>
          <a:p>
            <a:pPr marL="171450" indent="-171450">
              <a:buFont typeface="Arial" panose="020B0604020202020204" pitchFamily="34" charset="0"/>
              <a:buChar char="•"/>
            </a:pPr>
            <a:r>
              <a:rPr lang="en-US" b="0" i="0" dirty="0">
                <a:solidFill>
                  <a:srgbClr val="000000"/>
                </a:solidFill>
                <a:effectLst/>
              </a:rPr>
              <a:t>If you have a problem with your meter, you can contact your retailer to help you. </a:t>
            </a:r>
          </a:p>
          <a:p>
            <a:endParaRPr lang="en-US" b="0" i="0" dirty="0">
              <a:solidFill>
                <a:srgbClr val="000000"/>
              </a:solidFill>
              <a:effectLst/>
            </a:endParaRPr>
          </a:p>
          <a:p>
            <a:r>
              <a:rPr lang="en-US" b="1" i="0" dirty="0">
                <a:solidFill>
                  <a:srgbClr val="000000"/>
                </a:solidFill>
                <a:effectLst/>
              </a:rPr>
              <a:t>Smart meters</a:t>
            </a:r>
          </a:p>
          <a:p>
            <a:pPr marL="171450" indent="-171450">
              <a:buFont typeface="Arial" panose="020B0604020202020204" pitchFamily="34" charset="0"/>
              <a:buChar char="•"/>
            </a:pPr>
            <a:r>
              <a:rPr lang="en-US" b="0" i="0" dirty="0">
                <a:solidFill>
                  <a:srgbClr val="000000"/>
                </a:solidFill>
                <a:effectLst/>
              </a:rPr>
              <a:t>Since December 2017 in Australia, all new meters must be ‘smart meters’. </a:t>
            </a:r>
          </a:p>
          <a:p>
            <a:pPr marL="171450" indent="-171450">
              <a:buFont typeface="Arial" panose="020B0604020202020204" pitchFamily="34" charset="0"/>
              <a:buChar char="•"/>
            </a:pPr>
            <a:r>
              <a:rPr lang="en-US" b="0" i="0" dirty="0">
                <a:solidFill>
                  <a:srgbClr val="000000"/>
                </a:solidFill>
                <a:effectLst/>
              </a:rPr>
              <a:t>Smart meters can send and receive energy information about your home directly to your retailer using the internet. </a:t>
            </a:r>
          </a:p>
          <a:p>
            <a:pPr marL="171450" indent="-171450">
              <a:buFont typeface="Arial" panose="020B0604020202020204" pitchFamily="34" charset="0"/>
              <a:buChar char="•"/>
            </a:pPr>
            <a:r>
              <a:rPr lang="en-US" b="0" i="0" dirty="0">
                <a:solidFill>
                  <a:srgbClr val="000000"/>
                </a:solidFill>
                <a:effectLst/>
              </a:rPr>
              <a:t>That means a person does not have to come out to read your meter. </a:t>
            </a:r>
          </a:p>
          <a:p>
            <a:pPr marL="171450" indent="-171450">
              <a:buFont typeface="Arial" panose="020B0604020202020204" pitchFamily="34" charset="0"/>
              <a:buChar char="•"/>
            </a:pPr>
            <a:r>
              <a:rPr lang="en-US" b="0" i="0" dirty="0">
                <a:solidFill>
                  <a:srgbClr val="000000"/>
                </a:solidFill>
                <a:effectLst/>
              </a:rPr>
              <a:t>If you don’t have a smart meter, then someone will need to access your meter to read it. </a:t>
            </a:r>
          </a:p>
          <a:p>
            <a:endParaRPr lang="en-US" b="0" i="0" dirty="0">
              <a:solidFill>
                <a:srgbClr val="000000"/>
              </a:solidFill>
              <a:effectLst/>
            </a:endParaRPr>
          </a:p>
          <a:p>
            <a:r>
              <a:rPr lang="en-US" b="1" i="0" dirty="0">
                <a:solidFill>
                  <a:srgbClr val="000000"/>
                </a:solidFill>
                <a:effectLst/>
              </a:rPr>
              <a:t>What are the benefits of having a smart meter? </a:t>
            </a:r>
          </a:p>
          <a:p>
            <a:pPr marL="171450" indent="-171450" algn="l">
              <a:buFont typeface="Arial" panose="020B0604020202020204" pitchFamily="34" charset="0"/>
              <a:buChar char="•"/>
            </a:pPr>
            <a:r>
              <a:rPr lang="en-US" b="0" i="0" dirty="0">
                <a:solidFill>
                  <a:srgbClr val="000000"/>
                </a:solidFill>
                <a:effectLst/>
              </a:rPr>
              <a:t>It helps retailers calculate your bill accurately, instead of relying on meter reads</a:t>
            </a:r>
          </a:p>
          <a:p>
            <a:pPr marL="171450" indent="-171450" algn="l">
              <a:buFont typeface="Arial" panose="020B0604020202020204" pitchFamily="34" charset="0"/>
              <a:buChar char="•"/>
            </a:pPr>
            <a:r>
              <a:rPr lang="en-US" b="0" i="0" dirty="0">
                <a:solidFill>
                  <a:srgbClr val="000000"/>
                </a:solidFill>
                <a:effectLst/>
              </a:rPr>
              <a:t>Customers can choose to access a wider variety of services, such as in-home displays, to help better manage electricity use and costs</a:t>
            </a:r>
          </a:p>
          <a:p>
            <a:pPr marL="171450" indent="-171450" algn="l">
              <a:buFont typeface="Arial" panose="020B0604020202020204" pitchFamily="34" charset="0"/>
              <a:buChar char="•"/>
            </a:pPr>
            <a:r>
              <a:rPr lang="en-US" b="0" i="0" dirty="0">
                <a:solidFill>
                  <a:srgbClr val="000000"/>
                </a:solidFill>
                <a:effectLst/>
              </a:rPr>
              <a:t>It makes it simpler and easier to identify if a meter has stopped working and needs to be repaired</a:t>
            </a:r>
          </a:p>
          <a:p>
            <a:pPr marL="171450" indent="-171450" algn="l">
              <a:buFont typeface="Arial" panose="020B0604020202020204" pitchFamily="34" charset="0"/>
              <a:buChar char="•"/>
            </a:pPr>
            <a:r>
              <a:rPr lang="en-US" b="0" i="0" dirty="0">
                <a:solidFill>
                  <a:srgbClr val="000000"/>
                </a:solidFill>
                <a:effectLst/>
              </a:rPr>
              <a:t>It can help your distributor (the business who looks after power poles, wires and gas pipelines) understand how power gets to your home and also when the power goes out. </a:t>
            </a:r>
          </a:p>
          <a:p>
            <a:endParaRPr lang="en-US" b="0" i="0" dirty="0">
              <a:solidFill>
                <a:srgbClr val="000000"/>
              </a:solidFill>
              <a:effectLst/>
            </a:endParaRPr>
          </a:p>
          <a:p>
            <a:r>
              <a:rPr lang="en-US" b="1" i="0" dirty="0">
                <a:solidFill>
                  <a:srgbClr val="000000"/>
                </a:solidFill>
                <a:effectLst/>
              </a:rPr>
              <a:t>Do I have to get a smart meter? </a:t>
            </a:r>
          </a:p>
          <a:p>
            <a:r>
              <a:rPr lang="en-US" b="0" i="0" dirty="0">
                <a:solidFill>
                  <a:srgbClr val="000000"/>
                </a:solidFill>
                <a:effectLst/>
              </a:rPr>
              <a:t>Yes, you do. The smart meter roll out was accelerated in 2025. </a:t>
            </a:r>
          </a:p>
          <a:p>
            <a:r>
              <a:rPr lang="en-US" b="0" i="0" dirty="0">
                <a:solidFill>
                  <a:srgbClr val="000000"/>
                </a:solidFill>
                <a:effectLst/>
              </a:rPr>
              <a:t>If you don’t want a smart meter, you can no longer say no.</a:t>
            </a:r>
          </a:p>
          <a:p>
            <a:r>
              <a:rPr lang="en-US" b="0" i="0" dirty="0">
                <a:solidFill>
                  <a:srgbClr val="000000"/>
                </a:solidFill>
                <a:effectLst/>
              </a:rPr>
              <a:t>If there is something wrong with your meter and you need a new one, a smart meter will be installed.</a:t>
            </a:r>
          </a:p>
          <a:p>
            <a:endParaRPr lang="en-US" b="0" i="0" dirty="0">
              <a:solidFill>
                <a:srgbClr val="000000"/>
              </a:solidFill>
              <a:effectLst/>
            </a:endParaRPr>
          </a:p>
          <a:p>
            <a:r>
              <a:rPr lang="en-US" b="1" i="0" dirty="0">
                <a:solidFill>
                  <a:srgbClr val="000000"/>
                </a:solidFill>
                <a:effectLst/>
              </a:rPr>
              <a:t>Can I ask to get a smart meter? </a:t>
            </a:r>
          </a:p>
          <a:p>
            <a:r>
              <a:rPr lang="en-US" b="0" i="0" dirty="0">
                <a:solidFill>
                  <a:srgbClr val="000000"/>
                </a:solidFill>
                <a:effectLst/>
              </a:rPr>
              <a:t>You can ask your retailer when they will install a smart meter at your address if you don’t already have one. </a:t>
            </a:r>
          </a:p>
          <a:p>
            <a:r>
              <a:rPr lang="en-US" b="0" i="0" dirty="0">
                <a:solidFill>
                  <a:srgbClr val="000000"/>
                </a:solidFill>
                <a:effectLst/>
              </a:rPr>
              <a:t>Your retailer will arrange this with you. </a:t>
            </a:r>
          </a:p>
          <a:p>
            <a:endParaRPr lang="en-US" b="0" i="0" dirty="0">
              <a:solidFill>
                <a:srgbClr val="000000"/>
              </a:solidFill>
              <a:effectLst/>
            </a:endParaRPr>
          </a:p>
          <a:p>
            <a:pPr algn="l"/>
            <a:r>
              <a:rPr lang="en-US" b="1" i="0" dirty="0">
                <a:solidFill>
                  <a:srgbClr val="111111"/>
                </a:solidFill>
                <a:effectLst/>
                <a:latin typeface="Lato" panose="020F0502020204030203" pitchFamily="34" charset="0"/>
              </a:rPr>
              <a:t>After you get a smart meter &amp; tariffs </a:t>
            </a:r>
          </a:p>
          <a:p>
            <a:pPr algn="l"/>
            <a:r>
              <a:rPr lang="en-US" b="0" i="0" dirty="0">
                <a:solidFill>
                  <a:srgbClr val="111111"/>
                </a:solidFill>
                <a:effectLst/>
                <a:latin typeface="Lato" panose="020F0502020204030203" pitchFamily="34" charset="0"/>
              </a:rPr>
              <a:t>For two years after the installation of a smart meter, your retailer must get your </a:t>
            </a:r>
            <a:r>
              <a:rPr lang="en-US" b="1" i="0" u="sng" dirty="0">
                <a:solidFill>
                  <a:srgbClr val="111111"/>
                </a:solidFill>
                <a:effectLst/>
                <a:latin typeface="Lato" panose="020F0502020204030203" pitchFamily="34" charset="0"/>
              </a:rPr>
              <a:t>explicit informed consent </a:t>
            </a:r>
            <a:r>
              <a:rPr lang="en-US" b="0" i="0" dirty="0">
                <a:solidFill>
                  <a:srgbClr val="111111"/>
                </a:solidFill>
                <a:effectLst/>
                <a:latin typeface="Lato" panose="020F0502020204030203" pitchFamily="34" charset="0"/>
              </a:rPr>
              <a:t>before switching you to another tariff. Retailers will also be required to offer you a flat/fixed tariff (as well as a Time of Use tariff), if you would prefer that option.</a:t>
            </a:r>
          </a:p>
          <a:p>
            <a:br>
              <a:rPr lang="en-AU" dirty="0"/>
            </a:br>
            <a:r>
              <a:rPr lang="en-AU" i="1" dirty="0"/>
              <a:t>ref: </a:t>
            </a:r>
            <a:r>
              <a:rPr lang="en-AU" i="1" dirty="0">
                <a:hlinkClick r:id="rId3"/>
              </a:rPr>
              <a:t>Metering | AEMC</a:t>
            </a:r>
            <a:r>
              <a:rPr lang="en-AU" i="1" dirty="0"/>
              <a:t> and image from: </a:t>
            </a:r>
            <a:r>
              <a:rPr lang="en-US" dirty="0">
                <a:hlinkClick r:id="rId4"/>
              </a:rPr>
              <a:t>Smart meters: How they work | CHOICE</a:t>
            </a:r>
            <a:br>
              <a:rPr lang="en-AU" i="1" dirty="0"/>
            </a:br>
            <a:r>
              <a:rPr lang="en-AU" i="1" dirty="0"/>
              <a:t>https://www.sapowernetworks.com.au/your-power/smarter-energy/national-smart-meter-rollout/ </a:t>
            </a:r>
          </a:p>
          <a:p>
            <a:r>
              <a:rPr lang="en-AU" b="0" i="1" dirty="0"/>
              <a:t>https://www.aer.gov.au/consumers/smart-meter-rollout/consumer-rights-and-smart-meters</a:t>
            </a:r>
          </a:p>
          <a:p>
            <a:r>
              <a:rPr lang="en-AU" b="0" i="1" dirty="0"/>
              <a:t>https://www.energymining.sa.gov.au/consumers/power-usage-savings-and-efficiency/national-smart-meter-rollout/post-installation-and-ongoing-use</a:t>
            </a:r>
            <a:endParaRPr lang="en-AU" b="0" dirty="0"/>
          </a:p>
        </p:txBody>
      </p:sp>
      <p:sp>
        <p:nvSpPr>
          <p:cNvPr id="4" name="Slide Number Placeholder 3"/>
          <p:cNvSpPr>
            <a:spLocks noGrp="1"/>
          </p:cNvSpPr>
          <p:nvPr>
            <p:ph type="sldNum" sz="quarter" idx="5"/>
          </p:nvPr>
        </p:nvSpPr>
        <p:spPr/>
        <p:txBody>
          <a:bodyPr/>
          <a:lstStyle/>
          <a:p>
            <a:fld id="{850A546D-8EF9-4AE8-9305-40F01FFF42A3}" type="slidenum">
              <a:rPr lang="en-AU" smtClean="0"/>
              <a:t>15</a:t>
            </a:fld>
            <a:endParaRPr lang="en-AU"/>
          </a:p>
        </p:txBody>
      </p:sp>
    </p:spTree>
    <p:extLst>
      <p:ext uri="{BB962C8B-B14F-4D97-AF65-F5344CB8AC3E}">
        <p14:creationId xmlns:p14="http://schemas.microsoft.com/office/powerpoint/2010/main" val="26853474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r>
              <a:rPr lang="en-AU" b="1"/>
              <a:t>SPEAKER NOTES: </a:t>
            </a:r>
          </a:p>
          <a:p>
            <a:r>
              <a:rPr lang="en-AU"/>
              <a:t>There are several services that can help you with energy in your home. </a:t>
            </a:r>
          </a:p>
          <a:p>
            <a:endParaRPr lang="en-AU"/>
          </a:p>
          <a:p>
            <a:r>
              <a:rPr lang="en-AU"/>
              <a:t>Your energy retailer who sells you energy, are businesses like </a:t>
            </a:r>
            <a:r>
              <a:rPr lang="en-AU" i="1"/>
              <a:t>Energy Australia, Origin, AGL, Lumo, </a:t>
            </a:r>
            <a:r>
              <a:rPr lang="en-AU" i="1" err="1"/>
              <a:t>GloBird</a:t>
            </a:r>
            <a:r>
              <a:rPr lang="en-AU" i="1"/>
              <a:t>  and 20 others operating in SA right now (25 total) </a:t>
            </a:r>
            <a:endParaRPr lang="en-AU"/>
          </a:p>
          <a:p>
            <a:pPr marL="171450" indent="-171450">
              <a:buFont typeface="Arial" panose="020B0604020202020204" pitchFamily="34" charset="0"/>
              <a:buChar char="•"/>
            </a:pPr>
            <a:r>
              <a:rPr lang="en-US"/>
              <a:t>Contact your energy retailer first for help on your bill or energy service. </a:t>
            </a:r>
          </a:p>
          <a:p>
            <a:pPr marL="171450" indent="-171450">
              <a:buFont typeface="Arial" panose="020B0604020202020204" pitchFamily="34" charset="0"/>
              <a:buChar char="•"/>
            </a:pPr>
            <a:r>
              <a:rPr lang="en-US"/>
              <a:t>Energy retailers are required to help you if you’re finding it hard to pay your bill. </a:t>
            </a:r>
          </a:p>
          <a:p>
            <a:pPr marL="171450" indent="-171450">
              <a:buFont typeface="Arial" panose="020B0604020202020204" pitchFamily="34" charset="0"/>
              <a:buChar char="•"/>
            </a:pPr>
            <a:r>
              <a:rPr lang="en-US"/>
              <a:t>Asking for help as early as possible means you can avoid extra fees or disconnection.</a:t>
            </a:r>
          </a:p>
          <a:p>
            <a:pPr marL="171450" indent="-171450">
              <a:buFont typeface="Arial" panose="020B0604020202020204" pitchFamily="34" charset="0"/>
              <a:buChar char="•"/>
            </a:pPr>
            <a:r>
              <a:rPr lang="en-US"/>
              <a:t>Retailers can help with payment extensions, setting up payment plans, concession information, and putting you in contact with other help such as a financial counselling service.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a:effectLst/>
              </a:rPr>
              <a:t>They are required to tell you about your right to complain if you have problems with your energy service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t>Energy retailers must also provide extra </a:t>
            </a:r>
            <a:r>
              <a:rPr lang="en-US" sz="1200" b="0" i="0">
                <a:effectLst/>
              </a:rPr>
              <a:t>rights for customers affected by family violence. </a:t>
            </a:r>
            <a:br>
              <a:rPr lang="en-US" sz="1200" b="0" i="0">
                <a:effectLst/>
              </a:rPr>
            </a:br>
            <a:r>
              <a:rPr lang="en-US" sz="1200" b="0" i="1">
                <a:effectLst/>
              </a:rPr>
              <a:t>Note: You are not required to provide proof that you are affected by family violence.</a:t>
            </a:r>
            <a:endParaRPr lang="en-US" sz="1200" b="0" i="0">
              <a:effectLst/>
            </a:endParaRPr>
          </a:p>
          <a:p>
            <a:pPr marL="171450" indent="-171450">
              <a:buFont typeface="Arial" panose="020B0604020202020204" pitchFamily="34" charset="0"/>
              <a:buChar char="•"/>
            </a:pPr>
            <a:endParaRPr lang="en-US"/>
          </a:p>
          <a:p>
            <a:pPr marL="0" indent="0">
              <a:buFont typeface="+mj-lt"/>
              <a:buNone/>
            </a:pPr>
            <a:r>
              <a:rPr lang="en-US" sz="1200" b="1" i="0">
                <a:effectLst/>
              </a:rPr>
              <a:t>Key points for those experiencing financial hardship or vulnerability: </a:t>
            </a:r>
          </a:p>
          <a:p>
            <a:pPr marL="285750" indent="-285750">
              <a:buFont typeface="Arial" panose="020B0604020202020204" pitchFamily="34" charset="0"/>
              <a:buChar char="•"/>
            </a:pPr>
            <a:r>
              <a:rPr lang="en-US" sz="1200" b="0" i="0">
                <a:solidFill>
                  <a:srgbClr val="212529"/>
                </a:solidFill>
                <a:effectLst/>
              </a:rPr>
              <a:t>If you’re unable to pay your bill on time or have difficulty paying a bill in the past, contact your retailer immediately to discuss how they can help you</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t>They are required to provide you with flexible payment options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t>They are required to have a Hardship Policy in place. </a:t>
            </a:r>
          </a:p>
          <a:p>
            <a:endParaRPr lang="en-US" sz="1200">
              <a:solidFill>
                <a:srgbClr val="212529"/>
              </a:solidFill>
            </a:endParaRPr>
          </a:p>
          <a:p>
            <a:r>
              <a:rPr lang="en-US" sz="1200" b="1">
                <a:solidFill>
                  <a:srgbClr val="212529"/>
                </a:solidFill>
              </a:rPr>
              <a:t>Hardship agreements must consider:</a:t>
            </a:r>
          </a:p>
          <a:p>
            <a:pPr marL="285750" indent="-285750">
              <a:buFont typeface="Arial" panose="020B0604020202020204" pitchFamily="34" charset="0"/>
              <a:buChar char="•"/>
            </a:pPr>
            <a:r>
              <a:rPr lang="en-US" sz="1200">
                <a:solidFill>
                  <a:srgbClr val="212529"/>
                </a:solidFill>
              </a:rPr>
              <a:t>your ability to pay</a:t>
            </a:r>
          </a:p>
          <a:p>
            <a:pPr marL="285750" indent="-285750">
              <a:buFont typeface="Arial" panose="020B0604020202020204" pitchFamily="34" charset="0"/>
              <a:buChar char="•"/>
            </a:pPr>
            <a:r>
              <a:rPr lang="en-US" sz="1200">
                <a:solidFill>
                  <a:srgbClr val="212529"/>
                </a:solidFill>
              </a:rPr>
              <a:t>debt you owe to the retailer</a:t>
            </a:r>
          </a:p>
          <a:p>
            <a:pPr marL="285750" indent="-285750">
              <a:buFont typeface="Arial" panose="020B0604020202020204" pitchFamily="34" charset="0"/>
              <a:buChar char="•"/>
            </a:pPr>
            <a:r>
              <a:rPr lang="en-US" sz="1200">
                <a:solidFill>
                  <a:srgbClr val="212529"/>
                </a:solidFill>
              </a:rPr>
              <a:t>your expected energy needs over the next 12 months.</a:t>
            </a:r>
          </a:p>
          <a:p>
            <a:pPr marL="285750" indent="-285750">
              <a:buFont typeface="Arial" panose="020B0604020202020204" pitchFamily="34" charset="0"/>
              <a:buChar char="•"/>
            </a:pPr>
            <a:endParaRPr lang="en-US" sz="1200">
              <a:solidFill>
                <a:srgbClr val="212529"/>
              </a:solidFill>
            </a:endParaRPr>
          </a:p>
          <a:p>
            <a:r>
              <a:rPr lang="en-US" sz="1200">
                <a:solidFill>
                  <a:srgbClr val="212529"/>
                </a:solidFill>
              </a:rPr>
              <a:t>Your retailer can’t disconnect your energy supply if you're making the agreed payments. But if you don't, the hardship plan could be cancelled and your service disconnected.</a:t>
            </a:r>
          </a:p>
          <a:p>
            <a:endParaRPr lang="en-AU"/>
          </a:p>
        </p:txBody>
      </p:sp>
      <p:sp>
        <p:nvSpPr>
          <p:cNvPr id="4" name="Slide Number Placeholder 3"/>
          <p:cNvSpPr>
            <a:spLocks noGrp="1"/>
          </p:cNvSpPr>
          <p:nvPr>
            <p:ph type="sldNum" sz="quarter" idx="5"/>
          </p:nvPr>
        </p:nvSpPr>
        <p:spPr/>
        <p:txBody>
          <a:bodyPr/>
          <a:lstStyle/>
          <a:p>
            <a:fld id="{850A546D-8EF9-4AE8-9305-40F01FFF42A3}" type="slidenum">
              <a:rPr lang="en-AU" smtClean="0"/>
              <a:t>16</a:t>
            </a:fld>
            <a:endParaRPr lang="en-AU"/>
          </a:p>
        </p:txBody>
      </p:sp>
    </p:spTree>
    <p:extLst>
      <p:ext uri="{BB962C8B-B14F-4D97-AF65-F5344CB8AC3E}">
        <p14:creationId xmlns:p14="http://schemas.microsoft.com/office/powerpoint/2010/main" val="14897958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02423C-BD0D-71A1-8AFE-E20319AF85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3CE1DD-59D3-76BE-57CA-E8F0C938B2B3}"/>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707A6599-74C4-E72A-7C1D-DC89BBA96610}"/>
              </a:ext>
            </a:extLst>
          </p:cNvPr>
          <p:cNvSpPr>
            <a:spLocks noGrp="1"/>
          </p:cNvSpPr>
          <p:nvPr>
            <p:ph type="body" idx="1"/>
          </p:nvPr>
        </p:nvSpPr>
        <p:spPr/>
        <p:txBody>
          <a:bodyPr/>
          <a:lstStyle/>
          <a:p>
            <a:r>
              <a:rPr lang="en-AU" b="1" dirty="0"/>
              <a:t>SPEAKER NOTES: </a:t>
            </a:r>
          </a:p>
          <a:p>
            <a:r>
              <a:rPr lang="en-AU" dirty="0"/>
              <a:t>There are several services that can help you with energy in your home. </a:t>
            </a:r>
          </a:p>
          <a:p>
            <a:pPr marL="0" indent="0">
              <a:buFont typeface="Arial" panose="020B0604020202020204" pitchFamily="34" charset="0"/>
              <a:buNone/>
            </a:pPr>
            <a:endParaRPr lang="en-US" dirty="0"/>
          </a:p>
          <a:p>
            <a:pPr marL="171450" indent="-171450">
              <a:buFont typeface="Arial" panose="020B0604020202020204" pitchFamily="34" charset="0"/>
              <a:buChar char="•"/>
            </a:pPr>
            <a:r>
              <a:rPr lang="en-AU" dirty="0"/>
              <a:t>Your electricity distributor, who gets electricity to your home, is </a:t>
            </a:r>
            <a:r>
              <a:rPr lang="en-AU" b="1" dirty="0"/>
              <a:t>SA Power Networks</a:t>
            </a:r>
          </a:p>
          <a:p>
            <a:pPr marL="171450" indent="-171450">
              <a:buFont typeface="Arial" panose="020B0604020202020204" pitchFamily="34" charset="0"/>
              <a:buChar char="•"/>
            </a:pPr>
            <a:r>
              <a:rPr lang="en-AU" sz="1200" b="0" i="0" dirty="0">
                <a:latin typeface="+mn-lt"/>
              </a:rPr>
              <a:t>For gas, it is </a:t>
            </a:r>
            <a:r>
              <a:rPr lang="en-AU" sz="1200" b="1" i="0" dirty="0">
                <a:latin typeface="+mn-lt"/>
              </a:rPr>
              <a:t>Australian Gas Networks </a:t>
            </a:r>
          </a:p>
          <a:p>
            <a:endParaRPr lang="en-AU" sz="1200" b="0" i="0" dirty="0">
              <a:latin typeface="+mn-lt"/>
            </a:endParaRPr>
          </a:p>
          <a:p>
            <a:pPr marL="171450" indent="-171450" algn="l">
              <a:buFont typeface="Arial" panose="020B0604020202020204" pitchFamily="34" charset="0"/>
              <a:buChar char="•"/>
            </a:pPr>
            <a:r>
              <a:rPr lang="en-US" b="0" i="0" dirty="0">
                <a:solidFill>
                  <a:srgbClr val="303F51"/>
                </a:solidFill>
                <a:effectLst/>
                <a:latin typeface="Avenir"/>
              </a:rPr>
              <a:t>Your electricity and gas distributor can help you with concerns (like safety concerns) about power lines, power poles, and gas pipelines in your community.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dirty="0">
                <a:solidFill>
                  <a:srgbClr val="303F51"/>
                </a:solidFill>
                <a:effectLst/>
                <a:latin typeface="Avenir"/>
              </a:rPr>
              <a:t>Your distributor helps with electricity or gas outages. </a:t>
            </a:r>
          </a:p>
          <a:p>
            <a:pPr marL="171450" indent="-171450" algn="l">
              <a:buFont typeface="Arial" panose="020B0604020202020204" pitchFamily="34" charset="0"/>
              <a:buChar char="•"/>
            </a:pPr>
            <a:r>
              <a:rPr lang="en-US" b="0" i="0" dirty="0">
                <a:solidFill>
                  <a:srgbClr val="303F51"/>
                </a:solidFill>
                <a:effectLst/>
                <a:latin typeface="Avenir"/>
              </a:rPr>
              <a:t>Gas distributors also look after gas meters including gas meter reading. </a:t>
            </a:r>
          </a:p>
          <a:p>
            <a:pPr marL="171450" indent="-171450" algn="l">
              <a:buFont typeface="Arial" panose="020B0604020202020204" pitchFamily="34" charset="0"/>
              <a:buChar char="•"/>
            </a:pPr>
            <a:r>
              <a:rPr lang="en-US" b="0" i="0" dirty="0">
                <a:solidFill>
                  <a:srgbClr val="303F51"/>
                </a:solidFill>
                <a:effectLst/>
                <a:latin typeface="Avenir"/>
              </a:rPr>
              <a:t>Your energy distributors’ contact details are on your relevant bill. </a:t>
            </a:r>
          </a:p>
          <a:p>
            <a:pPr marL="171450" indent="-171450">
              <a:buFont typeface="Arial" panose="020B0604020202020204" pitchFamily="34" charset="0"/>
              <a:buChar char="•"/>
            </a:pPr>
            <a:endParaRPr lang="en-US" dirty="0"/>
          </a:p>
          <a:p>
            <a:pPr marL="0" indent="0" algn="l">
              <a:buFont typeface="Arial" panose="020B0604020202020204" pitchFamily="34" charset="0"/>
              <a:buNone/>
            </a:pPr>
            <a:r>
              <a:rPr lang="en-US" b="1" i="0" dirty="0">
                <a:solidFill>
                  <a:srgbClr val="303F51"/>
                </a:solidFill>
                <a:effectLst/>
                <a:latin typeface="Avenir"/>
              </a:rPr>
              <a:t>HIGHLIGHT</a:t>
            </a:r>
          </a:p>
          <a:p>
            <a:pPr marL="171450" indent="-171450" algn="l">
              <a:buFont typeface="Arial" panose="020B0604020202020204" pitchFamily="34" charset="0"/>
              <a:buChar char="•"/>
            </a:pPr>
            <a:r>
              <a:rPr lang="en-US" b="0" i="0" dirty="0">
                <a:solidFill>
                  <a:srgbClr val="303F51"/>
                </a:solidFill>
                <a:effectLst/>
                <a:latin typeface="Avenir"/>
              </a:rPr>
              <a:t>Australian Gas Networks has a hardship program called Priority Services </a:t>
            </a:r>
          </a:p>
          <a:p>
            <a:pPr marL="171450" indent="-171450" algn="l">
              <a:buFont typeface="Arial" panose="020B0604020202020204" pitchFamily="34" charset="0"/>
              <a:buChar char="•"/>
            </a:pPr>
            <a:r>
              <a:rPr lang="en-US" b="0" i="0" dirty="0">
                <a:solidFill>
                  <a:srgbClr val="303F51"/>
                </a:solidFill>
                <a:effectLst/>
                <a:latin typeface="Avenir"/>
              </a:rPr>
              <a:t>https://www.australiangasnetworks.com.au/priority-service</a:t>
            </a:r>
          </a:p>
          <a:p>
            <a:pPr marL="171450" indent="-171450" algn="l">
              <a:buFont typeface="Arial" panose="020B0604020202020204" pitchFamily="34" charset="0"/>
              <a:buChar char="•"/>
            </a:pPr>
            <a:endParaRPr lang="en-US" b="0" i="0" dirty="0">
              <a:solidFill>
                <a:srgbClr val="303F51"/>
              </a:solidFill>
              <a:effectLst/>
              <a:latin typeface="Avenir"/>
            </a:endParaRPr>
          </a:p>
          <a:p>
            <a:r>
              <a:rPr lang="en-US" dirty="0">
                <a:solidFill>
                  <a:srgbClr val="003C71"/>
                </a:solidFill>
                <a:effectLst/>
                <a:latin typeface="FSAlbert"/>
              </a:rPr>
              <a:t>Priority Services may include gas appliance safety checks, emergency repairs to gas hot water services, gas heaters, gas cookers and gas ovens, and for eligible customers outside of Victoria, rebates to help you replace broken or unsafe appliances. If you, or someone living with you, are experiencing vulnerability you could be eligible for Priority Services. </a:t>
            </a:r>
            <a:endParaRPr lang="en-US" dirty="0"/>
          </a:p>
          <a:p>
            <a:endParaRPr lang="en-AU" dirty="0"/>
          </a:p>
        </p:txBody>
      </p:sp>
      <p:sp>
        <p:nvSpPr>
          <p:cNvPr id="4" name="Slide Number Placeholder 3">
            <a:extLst>
              <a:ext uri="{FF2B5EF4-FFF2-40B4-BE49-F238E27FC236}">
                <a16:creationId xmlns:a16="http://schemas.microsoft.com/office/drawing/2014/main" id="{1305E85E-2BE4-5F23-DED2-1893B792083F}"/>
              </a:ext>
            </a:extLst>
          </p:cNvPr>
          <p:cNvSpPr>
            <a:spLocks noGrp="1"/>
          </p:cNvSpPr>
          <p:nvPr>
            <p:ph type="sldNum" sz="quarter" idx="5"/>
          </p:nvPr>
        </p:nvSpPr>
        <p:spPr/>
        <p:txBody>
          <a:bodyPr/>
          <a:lstStyle/>
          <a:p>
            <a:fld id="{850A546D-8EF9-4AE8-9305-40F01FFF42A3}" type="slidenum">
              <a:rPr lang="en-AU" smtClean="0"/>
              <a:t>17</a:t>
            </a:fld>
            <a:endParaRPr lang="en-AU"/>
          </a:p>
        </p:txBody>
      </p:sp>
    </p:spTree>
    <p:extLst>
      <p:ext uri="{BB962C8B-B14F-4D97-AF65-F5344CB8AC3E}">
        <p14:creationId xmlns:p14="http://schemas.microsoft.com/office/powerpoint/2010/main" val="25991378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D163C8-9C45-13BB-EA80-CFC1BD75F3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5E51FD-AD64-4CF8-E73D-328A17FC4ED6}"/>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98823A46-C486-5C17-E099-482B6A307ED9}"/>
              </a:ext>
            </a:extLst>
          </p:cNvPr>
          <p:cNvSpPr>
            <a:spLocks noGrp="1"/>
          </p:cNvSpPr>
          <p:nvPr>
            <p:ph type="body" idx="1"/>
          </p:nvPr>
        </p:nvSpPr>
        <p:spPr/>
        <p:txBody>
          <a:bodyPr/>
          <a:lstStyle/>
          <a:p>
            <a:r>
              <a:rPr lang="en-AU" b="1"/>
              <a:t>SPEAKER NOTES: </a:t>
            </a:r>
          </a:p>
          <a:p>
            <a:r>
              <a:rPr lang="en-AU"/>
              <a:t>Do you live in a retirement village, apartment block, or caravan park, </a:t>
            </a:r>
            <a:r>
              <a:rPr lang="en-US"/>
              <a:t>or perhaps own a business in a shopping centre?</a:t>
            </a:r>
            <a:endParaRPr lang="en-AU"/>
          </a:p>
          <a:p>
            <a:endParaRPr lang="en-AU"/>
          </a:p>
          <a:p>
            <a:pPr marL="171450" indent="-171450">
              <a:buFont typeface="Arial" panose="020B0604020202020204" pitchFamily="34" charset="0"/>
              <a:buChar char="•"/>
            </a:pPr>
            <a:r>
              <a:rPr lang="en-US"/>
              <a:t>In some homes like apartment blocks, retirement villages, caravan parks and sometimes even shopping centres, it is the owner of the building or site who sells energy to all the tenants and residents. </a:t>
            </a:r>
          </a:p>
          <a:p>
            <a:pPr marL="171450" indent="-171450">
              <a:buFont typeface="Arial" panose="020B0604020202020204" pitchFamily="34" charset="0"/>
              <a:buChar char="•"/>
            </a:pPr>
            <a:r>
              <a:rPr lang="en-US"/>
              <a:t>This is known as an </a:t>
            </a:r>
            <a:r>
              <a:rPr lang="en-US" i="1"/>
              <a:t>embedded network</a:t>
            </a:r>
            <a:r>
              <a:rPr lang="en-US"/>
              <a:t>. </a:t>
            </a:r>
          </a:p>
          <a:p>
            <a:pPr marL="171450" indent="-171450">
              <a:buFont typeface="Arial" panose="020B0604020202020204" pitchFamily="34" charset="0"/>
              <a:buChar char="•"/>
            </a:pPr>
            <a:r>
              <a:rPr lang="en-US"/>
              <a:t>The owner usually buys energy from an authorised energy retailer and then ‘on sells’ the energy to tenants and residents. </a:t>
            </a:r>
          </a:p>
          <a:p>
            <a:pPr marL="171450" indent="-171450">
              <a:buFont typeface="Arial" panose="020B0604020202020204" pitchFamily="34" charset="0"/>
              <a:buChar char="•"/>
            </a:pPr>
            <a:r>
              <a:rPr lang="en-US"/>
              <a:t>If you buy energy from an owner this way, you are still protected by Australian law. </a:t>
            </a:r>
          </a:p>
          <a:p>
            <a:pPr marL="171450" indent="-171450">
              <a:buFont typeface="Arial" panose="020B0604020202020204" pitchFamily="34" charset="0"/>
              <a:buChar char="•"/>
            </a:pPr>
            <a:endParaRPr lang="en-US"/>
          </a:p>
          <a:p>
            <a:pPr marL="0" indent="0">
              <a:buFont typeface="Arial" panose="020B0604020202020204" pitchFamily="34" charset="0"/>
              <a:buNone/>
            </a:pPr>
            <a:r>
              <a:rPr lang="en-US" b="1"/>
              <a:t>Your rights by law will include:  </a:t>
            </a:r>
          </a:p>
          <a:p>
            <a:pPr marL="171450" indent="-171450">
              <a:buFont typeface="Wingdings" panose="05000000000000000000" pitchFamily="2" charset="2"/>
              <a:buChar char="ü"/>
            </a:pPr>
            <a:r>
              <a:rPr lang="en-US"/>
              <a:t>Flexible payment options if you are having problems paying your bills</a:t>
            </a:r>
          </a:p>
          <a:p>
            <a:pPr marL="171450" indent="-171450">
              <a:buFont typeface="Wingdings" panose="05000000000000000000" pitchFamily="2" charset="2"/>
              <a:buChar char="ü"/>
            </a:pPr>
            <a:r>
              <a:rPr lang="en-US"/>
              <a:t>Clear and set time frames for receiving and paying bills </a:t>
            </a:r>
          </a:p>
          <a:p>
            <a:pPr marL="171450" indent="-171450">
              <a:buFont typeface="Wingdings" panose="05000000000000000000" pitchFamily="2" charset="2"/>
              <a:buChar char="ü"/>
            </a:pPr>
            <a:r>
              <a:rPr lang="en-US"/>
              <a:t>Complaints handling arrangements </a:t>
            </a:r>
          </a:p>
          <a:p>
            <a:pPr marL="171450" indent="-171450">
              <a:buFont typeface="Wingdings" panose="05000000000000000000" pitchFamily="2" charset="2"/>
              <a:buChar char="ü"/>
            </a:pPr>
            <a:r>
              <a:rPr lang="en-US"/>
              <a:t>Energy prices that are no higher than prices that a local energy retailer can charge </a:t>
            </a:r>
          </a:p>
          <a:p>
            <a:pPr marL="171450" indent="-171450">
              <a:buFont typeface="Wingdings" panose="05000000000000000000" pitchFamily="2" charset="2"/>
              <a:buChar char="ü"/>
            </a:pPr>
            <a:r>
              <a:rPr lang="en-US"/>
              <a:t>Clear and reasonable disconnection procedures</a:t>
            </a:r>
          </a:p>
          <a:p>
            <a:pPr marL="0" indent="0">
              <a:buFont typeface="Wingdings" panose="05000000000000000000" pitchFamily="2" charset="2"/>
              <a:buNone/>
            </a:pPr>
            <a:endParaRPr lang="en-US"/>
          </a:p>
          <a:p>
            <a:pPr marL="0" indent="0">
              <a:buFont typeface="Wingdings" panose="05000000000000000000" pitchFamily="2" charset="2"/>
              <a:buNone/>
            </a:pPr>
            <a:r>
              <a:rPr lang="en-US" i="1"/>
              <a:t>ref: www.aer.gov.au/consumers/understanding-energy/embedded-networks-customers</a:t>
            </a:r>
          </a:p>
          <a:p>
            <a:r>
              <a:rPr lang="en-AU"/>
              <a:t>EWOSA fact sheet: https://ewosa.com.au/assets/volumes/general-downloads/fact-sheets/Embedded-networks.pdf</a:t>
            </a:r>
          </a:p>
          <a:p>
            <a:endParaRPr lang="en-AU"/>
          </a:p>
        </p:txBody>
      </p:sp>
      <p:sp>
        <p:nvSpPr>
          <p:cNvPr id="4" name="Slide Number Placeholder 3">
            <a:extLst>
              <a:ext uri="{FF2B5EF4-FFF2-40B4-BE49-F238E27FC236}">
                <a16:creationId xmlns:a16="http://schemas.microsoft.com/office/drawing/2014/main" id="{2198007A-0533-C75B-F53C-68DA3C8A237E}"/>
              </a:ext>
            </a:extLst>
          </p:cNvPr>
          <p:cNvSpPr>
            <a:spLocks noGrp="1"/>
          </p:cNvSpPr>
          <p:nvPr>
            <p:ph type="sldNum" sz="quarter" idx="5"/>
          </p:nvPr>
        </p:nvSpPr>
        <p:spPr/>
        <p:txBody>
          <a:bodyPr/>
          <a:lstStyle/>
          <a:p>
            <a:fld id="{850A546D-8EF9-4AE8-9305-40F01FFF42A3}" type="slidenum">
              <a:rPr lang="en-AU" smtClean="0"/>
              <a:t>18</a:t>
            </a:fld>
            <a:endParaRPr lang="en-AU"/>
          </a:p>
        </p:txBody>
      </p:sp>
    </p:spTree>
    <p:extLst>
      <p:ext uri="{BB962C8B-B14F-4D97-AF65-F5344CB8AC3E}">
        <p14:creationId xmlns:p14="http://schemas.microsoft.com/office/powerpoint/2010/main" val="12385333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D163C8-9C45-13BB-EA80-CFC1BD75F3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5E51FD-AD64-4CF8-E73D-328A17FC4ED6}"/>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98823A46-C486-5C17-E099-482B6A307ED9}"/>
              </a:ext>
            </a:extLst>
          </p:cNvPr>
          <p:cNvSpPr>
            <a:spLocks noGrp="1"/>
          </p:cNvSpPr>
          <p:nvPr>
            <p:ph type="body" idx="1"/>
          </p:nvPr>
        </p:nvSpPr>
        <p:spPr/>
        <p:txBody>
          <a:bodyPr/>
          <a:lstStyle/>
          <a:p>
            <a:r>
              <a:rPr lang="en-AU" b="1" dirty="0"/>
              <a:t>SPEAKER NOTES: </a:t>
            </a:r>
          </a:p>
          <a:p>
            <a:endParaRPr lang="en-AU" dirty="0"/>
          </a:p>
          <a:p>
            <a:r>
              <a:rPr lang="en-AU" dirty="0"/>
              <a:t>Let's recap what we’ve learned about how energy gets to your home:</a:t>
            </a:r>
          </a:p>
          <a:p>
            <a:endParaRPr lang="en-AU" dirty="0"/>
          </a:p>
          <a:p>
            <a:pPr marL="171450" indent="-171450">
              <a:buFont typeface="Arial" panose="020B0604020202020204" pitchFamily="34" charset="0"/>
              <a:buChar char="•"/>
            </a:pPr>
            <a:r>
              <a:rPr lang="en-AU" sz="1200" dirty="0">
                <a:solidFill>
                  <a:schemeClr val="tx1"/>
                </a:solidFill>
              </a:rPr>
              <a:t>South Australia is leading the nation in the renewable energy transition.</a:t>
            </a:r>
          </a:p>
          <a:p>
            <a:pPr marL="171450" indent="-171450">
              <a:buFont typeface="Arial" panose="020B0604020202020204" pitchFamily="34" charset="0"/>
              <a:buChar char="•"/>
            </a:pPr>
            <a:r>
              <a:rPr lang="en-AU" sz="1200" dirty="0">
                <a:solidFill>
                  <a:schemeClr val="tx1"/>
                </a:solidFill>
              </a:rPr>
              <a:t>We are also undergoing a massive change in household energy – with smart meters to be installed on most homes by 2030. New tariff (or pricing) structures are also available. </a:t>
            </a:r>
          </a:p>
          <a:p>
            <a:pPr marL="171450" indent="-171450">
              <a:buFont typeface="Arial" panose="020B0604020202020204" pitchFamily="34" charset="0"/>
              <a:buChar char="•"/>
            </a:pPr>
            <a:r>
              <a:rPr lang="en-AU" sz="1200" dirty="0">
                <a:solidFill>
                  <a:schemeClr val="tx1"/>
                </a:solidFill>
              </a:rPr>
              <a:t>Your energy distributor can help you in an emergency and is your contact for safety concerns.</a:t>
            </a:r>
          </a:p>
          <a:p>
            <a:pPr marL="171450" indent="-171450">
              <a:buFont typeface="Arial" panose="020B0604020202020204" pitchFamily="34" charset="0"/>
              <a:buChar char="•"/>
            </a:pPr>
            <a:r>
              <a:rPr lang="en-AU" sz="1200" dirty="0">
                <a:solidFill>
                  <a:schemeClr val="tx1"/>
                </a:solidFill>
              </a:rPr>
              <a:t>Your energy retailer is your contact for questions about energy supply, metering and are legally required to support you if you are unable to pay your bill on time.</a:t>
            </a:r>
          </a:p>
          <a:p>
            <a:endParaRPr lang="en-AU" dirty="0"/>
          </a:p>
          <a:p>
            <a:endParaRPr lang="en-AU" dirty="0"/>
          </a:p>
        </p:txBody>
      </p:sp>
      <p:sp>
        <p:nvSpPr>
          <p:cNvPr id="4" name="Slide Number Placeholder 3">
            <a:extLst>
              <a:ext uri="{FF2B5EF4-FFF2-40B4-BE49-F238E27FC236}">
                <a16:creationId xmlns:a16="http://schemas.microsoft.com/office/drawing/2014/main" id="{2198007A-0533-C75B-F53C-68DA3C8A237E}"/>
              </a:ext>
            </a:extLst>
          </p:cNvPr>
          <p:cNvSpPr>
            <a:spLocks noGrp="1"/>
          </p:cNvSpPr>
          <p:nvPr>
            <p:ph type="sldNum" sz="quarter" idx="5"/>
          </p:nvPr>
        </p:nvSpPr>
        <p:spPr/>
        <p:txBody>
          <a:bodyPr/>
          <a:lstStyle/>
          <a:p>
            <a:fld id="{850A546D-8EF9-4AE8-9305-40F01FFF42A3}" type="slidenum">
              <a:rPr lang="en-AU" smtClean="0"/>
              <a:t>19</a:t>
            </a:fld>
            <a:endParaRPr lang="en-AU"/>
          </a:p>
        </p:txBody>
      </p:sp>
    </p:spTree>
    <p:extLst>
      <p:ext uri="{BB962C8B-B14F-4D97-AF65-F5344CB8AC3E}">
        <p14:creationId xmlns:p14="http://schemas.microsoft.com/office/powerpoint/2010/main" val="33493908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GB" sz="1200">
                <a:solidFill>
                  <a:schemeClr val="bg2"/>
                </a:solidFill>
              </a:rPr>
              <a:t>3. Where to get support</a:t>
            </a:r>
            <a:endParaRPr lang="en-US"/>
          </a:p>
        </p:txBody>
      </p:sp>
      <p:sp>
        <p:nvSpPr>
          <p:cNvPr id="4" name="Slide Number Placeholder 3"/>
          <p:cNvSpPr>
            <a:spLocks noGrp="1"/>
          </p:cNvSpPr>
          <p:nvPr>
            <p:ph type="sldNum" sz="quarter" idx="5"/>
          </p:nvPr>
        </p:nvSpPr>
        <p:spPr/>
        <p:txBody>
          <a:bodyPr/>
          <a:lstStyle/>
          <a:p>
            <a:fld id="{850A546D-8EF9-4AE8-9305-40F01FFF42A3}" type="slidenum">
              <a:rPr lang="en-AU" smtClean="0"/>
              <a:t>20</a:t>
            </a:fld>
            <a:endParaRPr lang="en-AU"/>
          </a:p>
        </p:txBody>
      </p:sp>
    </p:spTree>
    <p:extLst>
      <p:ext uri="{BB962C8B-B14F-4D97-AF65-F5344CB8AC3E}">
        <p14:creationId xmlns:p14="http://schemas.microsoft.com/office/powerpoint/2010/main" val="89206957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r>
              <a:rPr lang="en-GB" b="1"/>
              <a:t>SPEAKER notes:</a:t>
            </a:r>
          </a:p>
          <a:p>
            <a:r>
              <a:rPr lang="en-US"/>
              <a:t>There are other support services that can help you if you need more help and information. </a:t>
            </a:r>
          </a:p>
          <a:p>
            <a:r>
              <a:rPr lang="en-US"/>
              <a:t>All the options I will speak about are totally FREE</a:t>
            </a:r>
          </a:p>
          <a:p>
            <a:endParaRPr lang="en-US"/>
          </a:p>
          <a:p>
            <a:pPr marL="171450" indent="-171450">
              <a:buFont typeface="Arial" panose="020B0604020202020204" pitchFamily="34" charset="0"/>
              <a:buChar char="•"/>
            </a:pPr>
            <a:r>
              <a:rPr lang="en-GB"/>
              <a:t>Financial support if you need help with debt, hardship, or bill payment issues.</a:t>
            </a:r>
          </a:p>
          <a:p>
            <a:pPr marL="171450" indent="-171450">
              <a:buFont typeface="Arial" panose="020B0604020202020204" pitchFamily="34" charset="0"/>
              <a:buChar char="•"/>
            </a:pPr>
            <a:r>
              <a:rPr lang="en-GB"/>
              <a:t>Energy advice – if you would like information on how to be more energy efficient or purchasing an energy efficient appliance.</a:t>
            </a:r>
          </a:p>
          <a:p>
            <a:pPr marL="171450" indent="-171450">
              <a:buFont typeface="Arial" panose="020B0604020202020204" pitchFamily="34" charset="0"/>
              <a:buChar char="•"/>
            </a:pPr>
            <a:r>
              <a:rPr lang="en-GB"/>
              <a:t>Dispute resolutions services via Energy and Water Ombudsman of SA (EWOSA) – if you can’t resolve an issue with your retailer. EWOSA can also help direct you towards someone who can help, if your matter is not a complaint. </a:t>
            </a:r>
          </a:p>
          <a:p>
            <a:pPr marL="171450" indent="-171450">
              <a:buFont typeface="Arial" panose="020B0604020202020204" pitchFamily="34" charset="0"/>
              <a:buChar char="•"/>
            </a:pPr>
            <a:endParaRPr lang="en-GB"/>
          </a:p>
          <a:p>
            <a:pPr marL="0" indent="0">
              <a:buFont typeface="Arial" panose="020B0604020202020204" pitchFamily="34" charset="0"/>
              <a:buNone/>
            </a:pPr>
            <a:endParaRPr lang="en-AU"/>
          </a:p>
        </p:txBody>
      </p:sp>
      <p:sp>
        <p:nvSpPr>
          <p:cNvPr id="4" name="Slide Number Placeholder 3"/>
          <p:cNvSpPr>
            <a:spLocks noGrp="1"/>
          </p:cNvSpPr>
          <p:nvPr>
            <p:ph type="sldNum" sz="quarter" idx="5"/>
          </p:nvPr>
        </p:nvSpPr>
        <p:spPr/>
        <p:txBody>
          <a:bodyPr/>
          <a:lstStyle/>
          <a:p>
            <a:fld id="{850A546D-8EF9-4AE8-9305-40F01FFF42A3}" type="slidenum">
              <a:rPr lang="en-AU" smtClean="0"/>
              <a:t>21</a:t>
            </a:fld>
            <a:endParaRPr lang="en-AU"/>
          </a:p>
        </p:txBody>
      </p:sp>
    </p:spTree>
    <p:extLst>
      <p:ext uri="{BB962C8B-B14F-4D97-AF65-F5344CB8AC3E}">
        <p14:creationId xmlns:p14="http://schemas.microsoft.com/office/powerpoint/2010/main" val="19326505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5B5258-8B1F-0808-0594-F907018F29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12CBEF-FE8E-ED0D-D878-24870E59DB33}"/>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8AE89A4F-209F-60D6-47CB-F4021DE2348B}"/>
              </a:ext>
            </a:extLst>
          </p:cNvPr>
          <p:cNvSpPr>
            <a:spLocks noGrp="1"/>
          </p:cNvSpPr>
          <p:nvPr>
            <p:ph type="body" idx="1"/>
          </p:nvPr>
        </p:nvSpPr>
        <p:spPr/>
        <p:txBody>
          <a:bodyPr/>
          <a:lstStyle/>
          <a:p>
            <a:r>
              <a:rPr lang="en-US" b="1"/>
              <a:t>SPEAKER NOTES</a:t>
            </a:r>
          </a:p>
          <a:p>
            <a:pPr marL="171450" indent="-171450">
              <a:buFont typeface="Arial" panose="020B0604020202020204" pitchFamily="34" charset="0"/>
              <a:buChar char="•"/>
            </a:pPr>
            <a:r>
              <a:rPr lang="en-US"/>
              <a:t>Every state or territory has an energy ombudsman. </a:t>
            </a:r>
          </a:p>
          <a:p>
            <a:pPr marL="171450" indent="-171450">
              <a:buFont typeface="Arial" panose="020B0604020202020204" pitchFamily="34" charset="0"/>
              <a:buChar char="•"/>
            </a:pPr>
            <a:r>
              <a:rPr lang="en-US"/>
              <a:t>Yours is EWOSA – Energy and Water Ombudsman of SA</a:t>
            </a:r>
            <a:endParaRPr lang="en-US" i="1"/>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t>An energy ombudsman is an independent and free service for energy customers who need help sorting out a problem, also known as a dispute, with their energy retailer. </a:t>
            </a:r>
          </a:p>
          <a:p>
            <a:endParaRPr lang="en-US"/>
          </a:p>
          <a:p>
            <a:r>
              <a:rPr lang="en-US" b="1"/>
              <a:t>If there’s a problem: </a:t>
            </a:r>
          </a:p>
          <a:p>
            <a:pPr marL="171450" indent="-171450">
              <a:buFont typeface="Arial" panose="020B0604020202020204" pitchFamily="34" charset="0"/>
              <a:buChar char="•"/>
            </a:pPr>
            <a:r>
              <a:rPr lang="en-US"/>
              <a:t>Firstly, contact your energy retailer. </a:t>
            </a:r>
          </a:p>
          <a:p>
            <a:pPr marL="171450" indent="-171450">
              <a:buFont typeface="Arial" panose="020B0604020202020204" pitchFamily="34" charset="0"/>
              <a:buChar char="•"/>
            </a:pPr>
            <a:r>
              <a:rPr lang="en-US"/>
              <a:t>Explain the problem and the solution you want. </a:t>
            </a:r>
          </a:p>
          <a:p>
            <a:pPr marL="171450" indent="-171450">
              <a:buFont typeface="Arial" panose="020B0604020202020204" pitchFamily="34" charset="0"/>
              <a:buChar char="•"/>
            </a:pPr>
            <a:r>
              <a:rPr lang="en-US"/>
              <a:t>If you can’t sort out the problem straight away, ask to speak with a manager. </a:t>
            </a:r>
          </a:p>
          <a:p>
            <a:pPr marL="171450" indent="-171450">
              <a:buFont typeface="Arial" panose="020B0604020202020204" pitchFamily="34" charset="0"/>
              <a:buChar char="•"/>
            </a:pPr>
            <a:r>
              <a:rPr lang="en-US"/>
              <a:t>Keep a record of the date and time of the call, who you spoke to and what you discussed. </a:t>
            </a:r>
          </a:p>
          <a:p>
            <a:pPr marL="171450" indent="-171450">
              <a:buFont typeface="Arial" panose="020B0604020202020204" pitchFamily="34" charset="0"/>
              <a:buChar char="•"/>
            </a:pPr>
            <a:r>
              <a:rPr lang="en-US"/>
              <a:t>If you still can’t resolve the problem, contact your state or territory energy ombudsman. </a:t>
            </a:r>
          </a:p>
          <a:p>
            <a:pPr marL="171450" indent="-171450">
              <a:buFont typeface="Arial" panose="020B0604020202020204" pitchFamily="34" charset="0"/>
              <a:buChar char="•"/>
            </a:pPr>
            <a:r>
              <a:rPr lang="en-US"/>
              <a:t>The energy ombudsman for your area will be on your bill, we’ll show you this later. </a:t>
            </a:r>
          </a:p>
          <a:p>
            <a:endParaRPr lang="en-AU"/>
          </a:p>
        </p:txBody>
      </p:sp>
      <p:sp>
        <p:nvSpPr>
          <p:cNvPr id="4" name="Slide Number Placeholder 3">
            <a:extLst>
              <a:ext uri="{FF2B5EF4-FFF2-40B4-BE49-F238E27FC236}">
                <a16:creationId xmlns:a16="http://schemas.microsoft.com/office/drawing/2014/main" id="{5073096B-040B-BCFD-E7CB-ABC9ECA8B4B0}"/>
              </a:ext>
            </a:extLst>
          </p:cNvPr>
          <p:cNvSpPr>
            <a:spLocks noGrp="1"/>
          </p:cNvSpPr>
          <p:nvPr>
            <p:ph type="sldNum" sz="quarter" idx="5"/>
          </p:nvPr>
        </p:nvSpPr>
        <p:spPr/>
        <p:txBody>
          <a:bodyPr/>
          <a:lstStyle/>
          <a:p>
            <a:fld id="{850A546D-8EF9-4AE8-9305-40F01FFF42A3}" type="slidenum">
              <a:rPr lang="en-AU" smtClean="0"/>
              <a:t>22</a:t>
            </a:fld>
            <a:endParaRPr lang="en-AU"/>
          </a:p>
        </p:txBody>
      </p:sp>
    </p:spTree>
    <p:extLst>
      <p:ext uri="{BB962C8B-B14F-4D97-AF65-F5344CB8AC3E}">
        <p14:creationId xmlns:p14="http://schemas.microsoft.com/office/powerpoint/2010/main" val="12998119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EE10CF-F90B-DB60-81AB-1401B473DC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0C7297-1363-B02B-7851-916BD436784F}"/>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3EA8727B-9B62-34ED-F1DE-03C34EA8EE72}"/>
              </a:ext>
            </a:extLst>
          </p:cNvPr>
          <p:cNvSpPr>
            <a:spLocks noGrp="1"/>
          </p:cNvSpPr>
          <p:nvPr>
            <p:ph type="body" idx="1"/>
          </p:nvPr>
        </p:nvSpPr>
        <p:spPr/>
        <p:txBody>
          <a:bodyPr/>
          <a:lstStyle/>
          <a:p>
            <a:r>
              <a:rPr lang="en-AU" b="1" dirty="0"/>
              <a:t>SPEAKER NOTES: </a:t>
            </a:r>
          </a:p>
          <a:p>
            <a:r>
              <a:rPr lang="en-AU" dirty="0"/>
              <a:t>You can also contact the National Debt Hotline to connect with a </a:t>
            </a:r>
            <a:r>
              <a:rPr lang="en-AU" b="1" dirty="0"/>
              <a:t>financial counsellor</a:t>
            </a:r>
            <a:r>
              <a:rPr lang="en-AU" dirty="0"/>
              <a:t>, if you would like more information about managing your bills and other household finances.  </a:t>
            </a:r>
          </a:p>
          <a:p>
            <a:pPr marL="171450" indent="-171450">
              <a:buFont typeface="Arial" panose="020B0604020202020204" pitchFamily="34" charset="0"/>
              <a:buChar char="•"/>
            </a:pPr>
            <a:r>
              <a:rPr lang="en-US" dirty="0"/>
              <a:t>If you’re feeling overwhelmed and need some help to deal with your finances, you can contact a financial counsellor.</a:t>
            </a:r>
          </a:p>
          <a:p>
            <a:pPr marL="171450" indent="-171450">
              <a:buFont typeface="Arial" panose="020B0604020202020204" pitchFamily="34" charset="0"/>
              <a:buChar char="•"/>
            </a:pPr>
            <a:r>
              <a:rPr lang="en-US" dirty="0"/>
              <a:t>Financial counsellors offer free, confidential and independent help and are considerate and sensitive to your circumstances.</a:t>
            </a:r>
          </a:p>
          <a:p>
            <a:pPr marL="0" indent="0">
              <a:buFont typeface="Arial" panose="020B0604020202020204" pitchFamily="34" charset="0"/>
              <a:buNone/>
            </a:pPr>
            <a:endParaRPr lang="en-US" dirty="0"/>
          </a:p>
          <a:p>
            <a:pPr marL="0" indent="0">
              <a:buFont typeface="Arial" panose="020B0604020202020204" pitchFamily="34" charset="0"/>
              <a:buNone/>
            </a:pPr>
            <a:r>
              <a:rPr lang="en-US" b="1" dirty="0"/>
              <a:t>To speak to a financial counsellor, you can:</a:t>
            </a:r>
          </a:p>
          <a:p>
            <a:pPr marL="171450" indent="-171450">
              <a:buFont typeface="Arial" panose="020B0604020202020204" pitchFamily="34" charset="0"/>
              <a:buChar char="•"/>
            </a:pPr>
            <a:r>
              <a:rPr lang="en-US" dirty="0"/>
              <a:t>Call the National Debt Helpline on 1800 007 007 Monday to Friday from 9:30am to 4:30pm. </a:t>
            </a:r>
          </a:p>
          <a:p>
            <a:pPr marL="628650" lvl="1" indent="-171450">
              <a:buFont typeface="Arial" panose="020B0604020202020204" pitchFamily="34" charset="0"/>
              <a:buChar char="•"/>
            </a:pPr>
            <a:r>
              <a:rPr lang="en-US" dirty="0"/>
              <a:t>In the rest of Australia, you will speak to a financial counsellor on the phone, but in SA you'll speak with someone who will direct you to the website for self-help information, or book you in to see a financial counsellor close to you. </a:t>
            </a:r>
          </a:p>
          <a:p>
            <a:pPr marL="628650" lvl="1" indent="-171450">
              <a:buFont typeface="Arial" panose="020B0604020202020204" pitchFamily="34" charset="0"/>
              <a:buChar char="•"/>
            </a:pPr>
            <a:r>
              <a:rPr lang="en-US" dirty="0"/>
              <a:t>If you use the live chat function, you will be chatting with a financial counsellor. </a:t>
            </a:r>
          </a:p>
          <a:p>
            <a:pPr marL="0" lvl="0" indent="0">
              <a:buFont typeface="Arial" panose="020B0604020202020204" pitchFamily="34" charset="0"/>
              <a:buNone/>
            </a:pPr>
            <a:endParaRPr lang="en-US" b="1" dirty="0"/>
          </a:p>
          <a:p>
            <a:pPr marL="0" lvl="0" indent="0">
              <a:buFont typeface="Arial" panose="020B0604020202020204" pitchFamily="34" charset="0"/>
              <a:buNone/>
            </a:pPr>
            <a:r>
              <a:rPr lang="en-US" b="1" dirty="0"/>
              <a:t>Live Chat</a:t>
            </a:r>
          </a:p>
          <a:p>
            <a:pPr marL="171450" indent="-171450">
              <a:buFont typeface="Arial" panose="020B0604020202020204" pitchFamily="34" charset="0"/>
              <a:buChar char="•"/>
            </a:pPr>
            <a:r>
              <a:rPr lang="en-US" dirty="0"/>
              <a:t>You can use their live chat service by clicking the chat icon in the bottom right corner of your screen at </a:t>
            </a:r>
            <a:r>
              <a:rPr lang="en-AU" dirty="0"/>
              <a:t>www.ndh.org.au</a:t>
            </a:r>
            <a:r>
              <a:rPr lang="en-US" dirty="0"/>
              <a:t>. </a:t>
            </a:r>
          </a:p>
          <a:p>
            <a:pPr marL="171450" indent="-171450">
              <a:buFont typeface="Arial" panose="020B0604020202020204" pitchFamily="34" charset="0"/>
              <a:buChar char="•"/>
            </a:pPr>
            <a:r>
              <a:rPr lang="en-US" dirty="0"/>
              <a:t>Live chat is available Monday to Friday 9:00am to 8.00pm. If you send a message outside these hours a financial counsellor will get back to you.</a:t>
            </a:r>
          </a:p>
          <a:p>
            <a:pPr marL="0" indent="0">
              <a:buFont typeface="Arial" panose="020B0604020202020204" pitchFamily="34" charset="0"/>
              <a:buNone/>
            </a:pPr>
            <a:endParaRPr lang="en-US" dirty="0"/>
          </a:p>
          <a:p>
            <a:pPr marL="0" indent="0">
              <a:buFont typeface="Arial" panose="020B0604020202020204" pitchFamily="34" charset="0"/>
              <a:buNone/>
            </a:pPr>
            <a:r>
              <a:rPr lang="en-US" b="1" dirty="0"/>
              <a:t>Self-help</a:t>
            </a:r>
          </a:p>
          <a:p>
            <a:pPr marL="171450" indent="-171450">
              <a:buFont typeface="Arial" panose="020B0604020202020204" pitchFamily="34" charset="0"/>
              <a:buChar char="•"/>
            </a:pPr>
            <a:r>
              <a:rPr lang="en-US" dirty="0"/>
              <a:t>You can make an appointment to see a financial counsellor in your local area through www.ndh.org.au </a:t>
            </a:r>
          </a:p>
          <a:p>
            <a:pPr marL="171450" indent="-171450">
              <a:buFont typeface="Arial" panose="020B0604020202020204" pitchFamily="34" charset="0"/>
              <a:buChar char="•"/>
            </a:pPr>
            <a:r>
              <a:rPr lang="en-US" dirty="0"/>
              <a:t>You can go to www.safce.org.au to find a financial counsellor map </a:t>
            </a:r>
          </a:p>
          <a:p>
            <a:pPr marL="171450" indent="-171450">
              <a:buFont typeface="Arial" panose="020B0604020202020204" pitchFamily="34" charset="0"/>
              <a:buChar char="•"/>
            </a:pPr>
            <a:endParaRPr lang="en-US" dirty="0"/>
          </a:p>
          <a:p>
            <a:pPr marL="0" indent="0">
              <a:buFont typeface="Arial" panose="020B0604020202020204" pitchFamily="34" charset="0"/>
              <a:buNone/>
            </a:pPr>
            <a:r>
              <a:rPr lang="en-US" b="1" dirty="0"/>
              <a:t>SPEAKER TIP: </a:t>
            </a:r>
          </a:p>
          <a:p>
            <a:pPr marL="0" indent="0">
              <a:buFont typeface="Arial" panose="020B0604020202020204" pitchFamily="34" charset="0"/>
              <a:buNone/>
            </a:pPr>
            <a:r>
              <a:rPr lang="en-US" dirty="0"/>
              <a:t>You will be able to have all this information in the Fact Sheet from this session. </a:t>
            </a:r>
            <a:endParaRPr lang="en-AU" dirty="0"/>
          </a:p>
          <a:p>
            <a:endParaRPr lang="en-AU" dirty="0"/>
          </a:p>
        </p:txBody>
      </p:sp>
      <p:sp>
        <p:nvSpPr>
          <p:cNvPr id="4" name="Slide Number Placeholder 3">
            <a:extLst>
              <a:ext uri="{FF2B5EF4-FFF2-40B4-BE49-F238E27FC236}">
                <a16:creationId xmlns:a16="http://schemas.microsoft.com/office/drawing/2014/main" id="{B73BDAEF-9143-1290-2510-E6DCFDC43BC4}"/>
              </a:ext>
            </a:extLst>
          </p:cNvPr>
          <p:cNvSpPr>
            <a:spLocks noGrp="1"/>
          </p:cNvSpPr>
          <p:nvPr>
            <p:ph type="sldNum" sz="quarter" idx="5"/>
          </p:nvPr>
        </p:nvSpPr>
        <p:spPr/>
        <p:txBody>
          <a:bodyPr/>
          <a:lstStyle/>
          <a:p>
            <a:fld id="{850A546D-8EF9-4AE8-9305-40F01FFF42A3}" type="slidenum">
              <a:rPr lang="en-AU" smtClean="0"/>
              <a:t>23</a:t>
            </a:fld>
            <a:endParaRPr lang="en-AU"/>
          </a:p>
        </p:txBody>
      </p:sp>
    </p:spTree>
    <p:extLst>
      <p:ext uri="{BB962C8B-B14F-4D97-AF65-F5344CB8AC3E}">
        <p14:creationId xmlns:p14="http://schemas.microsoft.com/office/powerpoint/2010/main" val="34588645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5B5258-8B1F-0808-0594-F907018F29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12CBEF-FE8E-ED0D-D878-24870E59DB33}"/>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8AE89A4F-209F-60D6-47CB-F4021DE2348B}"/>
              </a:ext>
            </a:extLst>
          </p:cNvPr>
          <p:cNvSpPr>
            <a:spLocks noGrp="1"/>
          </p:cNvSpPr>
          <p:nvPr>
            <p:ph type="body" idx="1"/>
          </p:nvPr>
        </p:nvSpPr>
        <p:spPr/>
        <p:txBody>
          <a:bodyPr/>
          <a:lstStyle/>
          <a:p>
            <a:r>
              <a:rPr lang="en-US" b="1"/>
              <a:t>SPEAKER NOTES</a:t>
            </a:r>
          </a:p>
          <a:p>
            <a:pPr marL="171450" indent="-171450">
              <a:buFont typeface="Arial" panose="020B0604020202020204" pitchFamily="34" charset="0"/>
              <a:buChar char="•"/>
            </a:pPr>
            <a:r>
              <a:rPr lang="en-US"/>
              <a:t>SA has a Department of Energy and Mining group called </a:t>
            </a:r>
            <a:r>
              <a:rPr lang="en-US" b="1"/>
              <a:t>Energy Advisory Service.</a:t>
            </a:r>
          </a:p>
          <a:p>
            <a:pPr marL="171450" indent="-171450">
              <a:buFont typeface="Arial" panose="020B0604020202020204" pitchFamily="34" charset="0"/>
              <a:buChar char="•"/>
            </a:pPr>
            <a:r>
              <a:rPr lang="en-US"/>
              <a:t>They are a FREE service designed to … READ OUT DOT POINTS.</a:t>
            </a:r>
          </a:p>
          <a:p>
            <a:endParaRPr lang="en-US"/>
          </a:p>
          <a:p>
            <a:r>
              <a:rPr lang="en-US" b="1"/>
              <a:t>Energy Advisory Service can support you in your outreach or community education work by</a:t>
            </a:r>
          </a:p>
          <a:p>
            <a:pPr marL="171450" indent="-171450">
              <a:buFont typeface="Arial" panose="020B0604020202020204" pitchFamily="34" charset="0"/>
              <a:buChar char="•"/>
            </a:pPr>
            <a:r>
              <a:rPr lang="en-AU"/>
              <a:t>Supporting you to provide information to community groups</a:t>
            </a:r>
          </a:p>
          <a:p>
            <a:pPr marL="171450" indent="-171450">
              <a:buFont typeface="Arial" panose="020B0604020202020204" pitchFamily="34" charset="0"/>
              <a:buChar char="•"/>
            </a:pPr>
            <a:r>
              <a:rPr lang="en-AU"/>
              <a:t>Provide free handouts and publications</a:t>
            </a:r>
          </a:p>
          <a:p>
            <a:pPr marL="171450" indent="-171450">
              <a:buFont typeface="Arial" panose="020B0604020202020204" pitchFamily="34" charset="0"/>
              <a:buChar char="•"/>
            </a:pPr>
            <a:r>
              <a:rPr lang="en-AU"/>
              <a:t>Provide resources to borrow, like pull-up banners and the Energy Toolkit</a:t>
            </a:r>
          </a:p>
          <a:p>
            <a:pPr marL="171450" indent="-171450">
              <a:buFont typeface="Arial" panose="020B0604020202020204" pitchFamily="34" charset="0"/>
              <a:buChar char="•"/>
            </a:pPr>
            <a:r>
              <a:rPr lang="en-AU"/>
              <a:t>Attending events, conferences and other outreach (with enough notice)</a:t>
            </a:r>
          </a:p>
          <a:p>
            <a:pPr marL="171450" indent="-171450">
              <a:buFont typeface="Arial" panose="020B0604020202020204" pitchFamily="34" charset="0"/>
              <a:buChar char="•"/>
            </a:pPr>
            <a:r>
              <a:rPr lang="en-AU"/>
              <a:t>Support clients with their energy retailer or others – as a third-party support provider (if it fits within a scope) - reach out to tell them what you want need</a:t>
            </a:r>
          </a:p>
        </p:txBody>
      </p:sp>
      <p:sp>
        <p:nvSpPr>
          <p:cNvPr id="4" name="Slide Number Placeholder 3">
            <a:extLst>
              <a:ext uri="{FF2B5EF4-FFF2-40B4-BE49-F238E27FC236}">
                <a16:creationId xmlns:a16="http://schemas.microsoft.com/office/drawing/2014/main" id="{5073096B-040B-BCFD-E7CB-ABC9ECA8B4B0}"/>
              </a:ext>
            </a:extLst>
          </p:cNvPr>
          <p:cNvSpPr>
            <a:spLocks noGrp="1"/>
          </p:cNvSpPr>
          <p:nvPr>
            <p:ph type="sldNum" sz="quarter" idx="5"/>
          </p:nvPr>
        </p:nvSpPr>
        <p:spPr/>
        <p:txBody>
          <a:bodyPr/>
          <a:lstStyle/>
          <a:p>
            <a:fld id="{850A546D-8EF9-4AE8-9305-40F01FFF42A3}" type="slidenum">
              <a:rPr lang="en-AU" smtClean="0"/>
              <a:t>24</a:t>
            </a:fld>
            <a:endParaRPr lang="en-AU"/>
          </a:p>
        </p:txBody>
      </p:sp>
    </p:spTree>
    <p:extLst>
      <p:ext uri="{BB962C8B-B14F-4D97-AF65-F5344CB8AC3E}">
        <p14:creationId xmlns:p14="http://schemas.microsoft.com/office/powerpoint/2010/main" val="183600401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r>
              <a:rPr lang="en-AU" b="1"/>
              <a:t>SPEAKER NOTES: </a:t>
            </a:r>
          </a:p>
          <a:p>
            <a:r>
              <a:rPr lang="en-AU"/>
              <a:t>Let's recap what we’ve learned about where to get support: </a:t>
            </a:r>
          </a:p>
          <a:p>
            <a:endParaRPr lang="en-AU"/>
          </a:p>
          <a:p>
            <a:r>
              <a:rPr lang="en-AU"/>
              <a:t>There are three forms of </a:t>
            </a:r>
            <a:r>
              <a:rPr lang="en-AU" u="sng"/>
              <a:t>free external </a:t>
            </a:r>
            <a:r>
              <a:rPr lang="en-AU"/>
              <a:t>support services for energy advice, disputes and bill help available to people in SA. We have just discussed the different roles and areas of focus they each have, to support you and your clients.</a:t>
            </a:r>
          </a:p>
          <a:p>
            <a:pPr marL="800100" lvl="1" indent="-457200">
              <a:buFont typeface="+mj-lt"/>
              <a:buAutoNum type="arabicPeriod"/>
            </a:pPr>
            <a:r>
              <a:rPr lang="en-AU"/>
              <a:t>Energy &amp; Water Ombudsman SA (EWOSA)</a:t>
            </a:r>
          </a:p>
          <a:p>
            <a:pPr marL="800100" lvl="1" indent="-457200">
              <a:buFont typeface="+mj-lt"/>
              <a:buAutoNum type="arabicPeriod"/>
            </a:pPr>
            <a:r>
              <a:rPr lang="en-AU"/>
              <a:t>Financial Counsellors or the National Debt Helpline</a:t>
            </a:r>
          </a:p>
          <a:p>
            <a:pPr marL="800100" lvl="1" indent="-457200">
              <a:buFont typeface="+mj-lt"/>
              <a:buAutoNum type="arabicPeriod"/>
            </a:pPr>
            <a:r>
              <a:rPr lang="en-AU"/>
              <a:t>Energy Advisory Service</a:t>
            </a:r>
          </a:p>
          <a:p>
            <a:pPr marL="800100" lvl="1" indent="-457200">
              <a:buFont typeface="+mj-lt"/>
              <a:buAutoNum type="arabicPeriod"/>
            </a:pPr>
            <a:endParaRPr lang="en-AU"/>
          </a:p>
          <a:p>
            <a:pPr marL="0" marR="0" lvl="0" indent="-114300" algn="l" defTabSz="914400" rtl="0" eaLnBrk="1" fontAlgn="auto" latinLnBrk="0" hangingPunct="1">
              <a:lnSpc>
                <a:spcPct val="100000"/>
              </a:lnSpc>
              <a:spcBef>
                <a:spcPts val="0"/>
              </a:spcBef>
              <a:spcAft>
                <a:spcPts val="0"/>
              </a:spcAft>
              <a:buClrTx/>
              <a:buSzTx/>
              <a:buFont typeface="+mj-lt"/>
              <a:buNone/>
              <a:tabLst/>
              <a:defRPr/>
            </a:pPr>
            <a:r>
              <a:rPr lang="en-AU" b="1"/>
              <a:t>PROMPT:</a:t>
            </a:r>
          </a:p>
          <a:p>
            <a:pPr marL="0" lvl="0" indent="-114300">
              <a:buFont typeface="+mj-lt"/>
              <a:buNone/>
            </a:pPr>
            <a:r>
              <a:rPr lang="en-AU" b="0"/>
              <a:t>Group discussion opportunity </a:t>
            </a:r>
          </a:p>
          <a:p>
            <a:pPr marL="57150" lvl="0" indent="-171450">
              <a:buFont typeface="Arial" panose="020B0604020202020204" pitchFamily="34" charset="0"/>
              <a:buChar char="•"/>
            </a:pPr>
            <a:r>
              <a:rPr lang="en-AU"/>
              <a:t>Have you encountered any other form of support in South Australia?</a:t>
            </a:r>
          </a:p>
          <a:p>
            <a:pPr marL="57150" lvl="0" indent="-171450">
              <a:buFont typeface="Arial" panose="020B0604020202020204" pitchFamily="34" charset="0"/>
              <a:buChar char="•"/>
            </a:pPr>
            <a:r>
              <a:rPr lang="en-AU"/>
              <a:t>Have you seen good examples of support for energy issues, disputes or advice elsewhere?</a:t>
            </a:r>
          </a:p>
          <a:p>
            <a:pPr marL="57150" lvl="0" indent="-171450">
              <a:buFont typeface="Arial" panose="020B0604020202020204" pitchFamily="34" charset="0"/>
              <a:buChar char="•"/>
            </a:pPr>
            <a:r>
              <a:rPr lang="en-AU"/>
              <a:t>Has there been a time when you haven’t found the support you were after? What happened? Was it resolved? </a:t>
            </a:r>
          </a:p>
          <a:p>
            <a:endParaRPr lang="en-AU" b="1"/>
          </a:p>
        </p:txBody>
      </p:sp>
      <p:sp>
        <p:nvSpPr>
          <p:cNvPr id="4" name="Slide Number Placeholder 3"/>
          <p:cNvSpPr>
            <a:spLocks noGrp="1"/>
          </p:cNvSpPr>
          <p:nvPr>
            <p:ph type="sldNum" sz="quarter" idx="5"/>
          </p:nvPr>
        </p:nvSpPr>
        <p:spPr/>
        <p:txBody>
          <a:bodyPr/>
          <a:lstStyle/>
          <a:p>
            <a:fld id="{850A546D-8EF9-4AE8-9305-40F01FFF42A3}" type="slidenum">
              <a:rPr lang="en-AU" smtClean="0"/>
              <a:t>25</a:t>
            </a:fld>
            <a:endParaRPr lang="en-AU"/>
          </a:p>
        </p:txBody>
      </p:sp>
    </p:spTree>
    <p:extLst>
      <p:ext uri="{BB962C8B-B14F-4D97-AF65-F5344CB8AC3E}">
        <p14:creationId xmlns:p14="http://schemas.microsoft.com/office/powerpoint/2010/main" val="121079291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GB" sz="1200">
                <a:solidFill>
                  <a:schemeClr val="bg2"/>
                </a:solidFill>
              </a:rPr>
              <a:t>4. Your electricity bill</a:t>
            </a:r>
            <a:endParaRPr lang="en-US"/>
          </a:p>
        </p:txBody>
      </p:sp>
      <p:sp>
        <p:nvSpPr>
          <p:cNvPr id="4" name="Slide Number Placeholder 3"/>
          <p:cNvSpPr>
            <a:spLocks noGrp="1"/>
          </p:cNvSpPr>
          <p:nvPr>
            <p:ph type="sldNum" sz="quarter" idx="5"/>
          </p:nvPr>
        </p:nvSpPr>
        <p:spPr/>
        <p:txBody>
          <a:bodyPr/>
          <a:lstStyle/>
          <a:p>
            <a:fld id="{850A546D-8EF9-4AE8-9305-40F01FFF42A3}" type="slidenum">
              <a:rPr lang="en-AU" smtClean="0"/>
              <a:t>26</a:t>
            </a:fld>
            <a:endParaRPr lang="en-AU"/>
          </a:p>
        </p:txBody>
      </p:sp>
    </p:spTree>
    <p:extLst>
      <p:ext uri="{BB962C8B-B14F-4D97-AF65-F5344CB8AC3E}">
        <p14:creationId xmlns:p14="http://schemas.microsoft.com/office/powerpoint/2010/main" val="180915259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r>
              <a:rPr lang="en-AU" b="1"/>
              <a:t>SPEAKER NOTES:</a:t>
            </a:r>
          </a:p>
          <a:p>
            <a:r>
              <a:rPr lang="en-AU" b="0"/>
              <a:t>Before we start with looking at a bill, we need to know what an energy bill is charging you for. </a:t>
            </a:r>
          </a:p>
          <a:p>
            <a:endParaRPr lang="en-AU" b="0"/>
          </a:p>
          <a:p>
            <a:r>
              <a:rPr lang="en-AU" b="0"/>
              <a:t>Energy is measured in kilowatt hours. The charge on the bill is for the total amount of kilowatt hours consumed in a period of time by a household (i.e. 1 month/30 days, or 3 months/90 days). </a:t>
            </a:r>
          </a:p>
          <a:p>
            <a:endParaRPr lang="en-AU" b="0"/>
          </a:p>
          <a:p>
            <a:r>
              <a:rPr lang="en-AU" b="0"/>
              <a:t>Appliances are measured by how much energy they could consume per hour – a halogen light bulb in this example is 100watts.</a:t>
            </a:r>
          </a:p>
          <a:p>
            <a:pPr marL="171450" indent="-171450">
              <a:buFont typeface="Arial" panose="020B0604020202020204" pitchFamily="34" charset="0"/>
              <a:buChar char="•"/>
            </a:pPr>
            <a:r>
              <a:rPr lang="en-AU" b="0"/>
              <a:t>Left on for 10 hours (x10), it can use up to 1, 000 watt hours </a:t>
            </a:r>
          </a:p>
          <a:p>
            <a:pPr marL="171450" indent="-171450">
              <a:buFont typeface="Arial" panose="020B0604020202020204" pitchFamily="34" charset="0"/>
              <a:buChar char="•"/>
            </a:pPr>
            <a:r>
              <a:rPr lang="en-AU" b="0"/>
              <a:t>1,000 watts is otherwise known at 1 kilowatt/kw – a kw is the unit of measurement for charging electricity. </a:t>
            </a:r>
          </a:p>
          <a:p>
            <a:endParaRPr lang="en-AU" b="0"/>
          </a:p>
          <a:p>
            <a:r>
              <a:rPr lang="en-AU" b="1"/>
              <a:t>VIDEO</a:t>
            </a:r>
            <a:r>
              <a:rPr lang="en-AU" b="0"/>
              <a:t>:  Let’s watch a quick video that explains kilowatts and kilowatt hours</a:t>
            </a:r>
          </a:p>
          <a:p>
            <a:endParaRPr lang="en-AU" b="0"/>
          </a:p>
          <a:p>
            <a:r>
              <a:rPr lang="en-AU" b="0"/>
              <a:t>video link if needed: https://youtu.be/-yBPC77zukc?si=KEqWxK0kCdElymGf</a:t>
            </a:r>
          </a:p>
          <a:p>
            <a:endParaRPr lang="en-AU" b="0"/>
          </a:p>
        </p:txBody>
      </p:sp>
      <p:sp>
        <p:nvSpPr>
          <p:cNvPr id="4" name="Slide Number Placeholder 3"/>
          <p:cNvSpPr>
            <a:spLocks noGrp="1"/>
          </p:cNvSpPr>
          <p:nvPr>
            <p:ph type="sldNum" sz="quarter" idx="5"/>
          </p:nvPr>
        </p:nvSpPr>
        <p:spPr/>
        <p:txBody>
          <a:bodyPr/>
          <a:lstStyle/>
          <a:p>
            <a:fld id="{850A546D-8EF9-4AE8-9305-40F01FFF42A3}" type="slidenum">
              <a:rPr lang="en-AU" smtClean="0"/>
              <a:t>27</a:t>
            </a:fld>
            <a:endParaRPr lang="en-AU"/>
          </a:p>
        </p:txBody>
      </p:sp>
    </p:spTree>
    <p:extLst>
      <p:ext uri="{BB962C8B-B14F-4D97-AF65-F5344CB8AC3E}">
        <p14:creationId xmlns:p14="http://schemas.microsoft.com/office/powerpoint/2010/main" val="179522023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r>
              <a:rPr lang="en-GB" b="1" dirty="0"/>
              <a:t>S</a:t>
            </a:r>
            <a:r>
              <a:rPr lang="en-AU" b="1" dirty="0"/>
              <a:t>PEAKER NOTES:</a:t>
            </a:r>
          </a:p>
          <a:p>
            <a:pPr marL="0" marR="0" lvl="0" indent="0" algn="l" defTabSz="914400" rtl="0" eaLnBrk="1" fontAlgn="auto" latinLnBrk="0" hangingPunct="1">
              <a:lnSpc>
                <a:spcPct val="100000"/>
              </a:lnSpc>
              <a:spcBef>
                <a:spcPts val="0"/>
              </a:spcBef>
              <a:spcAft>
                <a:spcPts val="0"/>
              </a:spcAft>
              <a:buClrTx/>
              <a:buSzTx/>
              <a:buFontTx/>
              <a:buNone/>
              <a:tabLst/>
              <a:defRPr/>
            </a:pPr>
            <a:r>
              <a:rPr lang="en-AU" b="0" dirty="0"/>
              <a:t>Not all electricity is charged to each house or business in the same way. Let’s go through the different type of charges for electricity </a:t>
            </a:r>
            <a:r>
              <a:rPr lang="en-AU" b="1" dirty="0"/>
              <a:t>use.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b="1" dirty="0"/>
          </a:p>
          <a:p>
            <a:pPr marL="171450" indent="-171450">
              <a:buFont typeface="Arial" panose="020B0604020202020204" pitchFamily="34" charset="0"/>
              <a:buChar char="•"/>
            </a:pPr>
            <a:r>
              <a:rPr lang="en-US" b="1" dirty="0"/>
              <a:t>Daily supply charge: </a:t>
            </a:r>
            <a:r>
              <a:rPr lang="en-US" dirty="0"/>
              <a:t>This is the money you pay each day to get electricity and gas at your house or business. The daily supply charge is a fixed charge. This means it is the same on each bill. It is not based on how much energy you use.</a:t>
            </a:r>
            <a:endParaRPr lang="en-AU" b="1" dirty="0"/>
          </a:p>
          <a:p>
            <a:pPr marL="171450" indent="-171450">
              <a:buFont typeface="Arial" panose="020B0604020202020204" pitchFamily="34" charset="0"/>
              <a:buChar char="•"/>
            </a:pPr>
            <a:r>
              <a:rPr lang="en-US" b="1" dirty="0"/>
              <a:t>Usage charges: </a:t>
            </a:r>
            <a:r>
              <a:rPr lang="en-US" dirty="0"/>
              <a:t>Usage charges are the money you pay for the electricity or gas you use.</a:t>
            </a:r>
          </a:p>
          <a:p>
            <a:pPr marL="628650" lvl="1" indent="-171450">
              <a:buFont typeface="Arial" panose="020B0604020202020204" pitchFamily="34" charset="0"/>
              <a:buChar char="•"/>
            </a:pPr>
            <a:r>
              <a:rPr lang="en-US" dirty="0"/>
              <a:t>Electricity is charged as cents per kilowatt hour or c/kWh.</a:t>
            </a:r>
          </a:p>
          <a:p>
            <a:pPr marL="628650" lvl="1" indent="-171450">
              <a:buFont typeface="Arial" panose="020B0604020202020204" pitchFamily="34" charset="0"/>
              <a:buChar char="•"/>
            </a:pPr>
            <a:r>
              <a:rPr lang="en-US" dirty="0"/>
              <a:t>Gas is charged as cents per megajoule or c/MJ.</a:t>
            </a:r>
            <a:endParaRPr lang="en-AU" b="1" dirty="0"/>
          </a:p>
          <a:p>
            <a:endParaRPr lang="en-US" dirty="0"/>
          </a:p>
          <a:p>
            <a:r>
              <a:rPr lang="en-US" b="1" dirty="0"/>
              <a:t>In South Australia the types of usage charges are:</a:t>
            </a:r>
          </a:p>
          <a:p>
            <a:pPr marL="628650" lvl="1" indent="-171450">
              <a:buFont typeface="Arial" panose="020B0604020202020204" pitchFamily="34" charset="0"/>
              <a:buChar char="•"/>
            </a:pPr>
            <a:r>
              <a:rPr lang="en-AU" b="0" dirty="0"/>
              <a:t>Single (flat) rate, or Time of Use rate (ToU), for the power you use to run your house (fridge, TV, aircon)</a:t>
            </a:r>
          </a:p>
          <a:p>
            <a:pPr marL="628650" lvl="1" indent="-171450">
              <a:buFont typeface="Arial" panose="020B0604020202020204" pitchFamily="34" charset="0"/>
              <a:buChar char="•"/>
            </a:pPr>
            <a:r>
              <a:rPr lang="en-AU" b="0" dirty="0"/>
              <a:t>Some houses also have a controlled load meter/charge for eligible electric hot water systems (and some other appliances). This will be a different line to the charges listed above in your bill.</a:t>
            </a:r>
          </a:p>
          <a:p>
            <a:endParaRPr lang="en-AU" b="0" dirty="0"/>
          </a:p>
          <a:p>
            <a:pPr marL="0" indent="0">
              <a:buFont typeface="Arial" panose="020B0604020202020204" pitchFamily="34" charset="0"/>
              <a:buNone/>
            </a:pPr>
            <a:r>
              <a:rPr lang="en-AU" b="0" dirty="0"/>
              <a:t>You may receive a bill credit for a:</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b="0" dirty="0"/>
              <a:t>Feed in tariff (for sending solar energy back to the grid)</a:t>
            </a:r>
          </a:p>
          <a:p>
            <a:endParaRPr lang="en-AU" b="1" dirty="0"/>
          </a:p>
        </p:txBody>
      </p:sp>
      <p:sp>
        <p:nvSpPr>
          <p:cNvPr id="4" name="Slide Number Placeholder 3"/>
          <p:cNvSpPr>
            <a:spLocks noGrp="1"/>
          </p:cNvSpPr>
          <p:nvPr>
            <p:ph type="sldNum" sz="quarter" idx="5"/>
          </p:nvPr>
        </p:nvSpPr>
        <p:spPr/>
        <p:txBody>
          <a:bodyPr/>
          <a:lstStyle/>
          <a:p>
            <a:fld id="{850A546D-8EF9-4AE8-9305-40F01FFF42A3}" type="slidenum">
              <a:rPr lang="en-AU" smtClean="0"/>
              <a:t>28</a:t>
            </a:fld>
            <a:endParaRPr lang="en-AU"/>
          </a:p>
        </p:txBody>
      </p:sp>
    </p:spTree>
    <p:extLst>
      <p:ext uri="{BB962C8B-B14F-4D97-AF65-F5344CB8AC3E}">
        <p14:creationId xmlns:p14="http://schemas.microsoft.com/office/powerpoint/2010/main" val="79383238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AU" b="1" dirty="0"/>
              <a:t>SPEAKER NOTES:</a:t>
            </a:r>
          </a:p>
          <a:p>
            <a:r>
              <a:rPr lang="en-AU" dirty="0"/>
              <a:t>Single Rate and Time of Use (ToU) Rate are tariffs charged depending on the type of meter you have at your house </a:t>
            </a:r>
          </a:p>
          <a:p>
            <a:endParaRPr lang="en-AU" dirty="0"/>
          </a:p>
          <a:p>
            <a:r>
              <a:rPr lang="en-AU" b="1" dirty="0"/>
              <a:t>HANDOUT </a:t>
            </a:r>
          </a:p>
          <a:p>
            <a:r>
              <a:rPr lang="en-AU" b="0" dirty="0"/>
              <a:t>Time of use magnet</a:t>
            </a:r>
          </a:p>
          <a:p>
            <a:endParaRPr lang="en-AU" b="0" dirty="0"/>
          </a:p>
          <a:p>
            <a:r>
              <a:rPr lang="en-AU" b="1" dirty="0"/>
              <a:t>DISCUSSION PROMPT: </a:t>
            </a:r>
          </a:p>
          <a:p>
            <a:pPr marL="171450" indent="-171450">
              <a:buFont typeface="Arial" panose="020B0604020202020204" pitchFamily="34" charset="0"/>
              <a:buChar char="•"/>
            </a:pPr>
            <a:r>
              <a:rPr lang="en-AU" b="0" dirty="0"/>
              <a:t>Discuss the different price periods on a Time of Use rate (ToU)</a:t>
            </a:r>
          </a:p>
          <a:p>
            <a:pPr marL="171450" indent="-171450">
              <a:buFont typeface="Arial" panose="020B0604020202020204" pitchFamily="34" charset="0"/>
              <a:buChar char="•"/>
            </a:pPr>
            <a:r>
              <a:rPr lang="en-AU" b="0" dirty="0"/>
              <a:t>Clarify that a ToU rate only comes with a smart meter and now you can opt out from a ToU plan in the first 2 years of having a smart meter</a:t>
            </a:r>
          </a:p>
          <a:p>
            <a:pPr marL="171450" indent="-171450">
              <a:buFont typeface="Arial" panose="020B0604020202020204" pitchFamily="34" charset="0"/>
              <a:buChar char="•"/>
            </a:pPr>
            <a:r>
              <a:rPr lang="en-AU" b="0" dirty="0"/>
              <a:t>Discuss as a group the cheapest time to </a:t>
            </a:r>
          </a:p>
          <a:p>
            <a:pPr marL="628650" lvl="1" indent="-171450">
              <a:buFontTx/>
              <a:buChar char="-"/>
            </a:pPr>
            <a:r>
              <a:rPr lang="en-AU" b="0" dirty="0"/>
              <a:t>Wash your clothes</a:t>
            </a:r>
          </a:p>
          <a:p>
            <a:pPr marL="628650" lvl="1" indent="-171450">
              <a:buFontTx/>
              <a:buChar char="-"/>
            </a:pPr>
            <a:r>
              <a:rPr lang="en-AU" b="0" dirty="0"/>
              <a:t>Run the clothes dryer</a:t>
            </a:r>
          </a:p>
          <a:p>
            <a:endParaRPr lang="en-US" dirty="0"/>
          </a:p>
        </p:txBody>
      </p:sp>
      <p:sp>
        <p:nvSpPr>
          <p:cNvPr id="4" name="Slide Number Placeholder 3"/>
          <p:cNvSpPr>
            <a:spLocks noGrp="1"/>
          </p:cNvSpPr>
          <p:nvPr>
            <p:ph type="sldNum" sz="quarter" idx="5"/>
          </p:nvPr>
        </p:nvSpPr>
        <p:spPr/>
        <p:txBody>
          <a:bodyPr/>
          <a:lstStyle/>
          <a:p>
            <a:fld id="{850A546D-8EF9-4AE8-9305-40F01FFF42A3}" type="slidenum">
              <a:rPr lang="en-AU" smtClean="0"/>
              <a:t>29</a:t>
            </a:fld>
            <a:endParaRPr lang="en-AU"/>
          </a:p>
        </p:txBody>
      </p:sp>
    </p:spTree>
    <p:extLst>
      <p:ext uri="{BB962C8B-B14F-4D97-AF65-F5344CB8AC3E}">
        <p14:creationId xmlns:p14="http://schemas.microsoft.com/office/powerpoint/2010/main" val="364896728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r>
              <a:rPr lang="en-US" b="1" dirty="0"/>
              <a:t>SPEAKER NOTES: </a:t>
            </a:r>
          </a:p>
          <a:p>
            <a:r>
              <a:rPr lang="en-AU" dirty="0"/>
              <a:t>There is a lot of information on your electricity bill, which is useful but can be overwhelming. Retailers are required to put certain information on the electricity bill, as set out in </a:t>
            </a:r>
            <a:r>
              <a:rPr lang="en-AU" i="1" dirty="0"/>
              <a:t>A Better Billing Guideline </a:t>
            </a:r>
            <a:r>
              <a:rPr lang="en-AU" dirty="0"/>
              <a:t>– but they can still look a bit different depending on the retailer.</a:t>
            </a:r>
          </a:p>
          <a:p>
            <a:endParaRPr lang="en-AU" dirty="0"/>
          </a:p>
          <a:p>
            <a:r>
              <a:rPr lang="en-AU" b="1" dirty="0"/>
              <a:t>NOTE: </a:t>
            </a:r>
            <a:r>
              <a:rPr lang="en-AU" dirty="0"/>
              <a:t>The bill layout may change from time to time, after lots of consultation, to better suit the needs of energy customers. The current layout was approved for use in 2023.</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Different retailers may lay out the information in slightly different ways, but will have all the information listed below on their energy bills </a:t>
            </a:r>
          </a:p>
          <a:p>
            <a:endParaRPr lang="en-AU"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SPEAKER NOTES: </a:t>
            </a:r>
          </a:p>
          <a:p>
            <a:r>
              <a:rPr lang="en-US" dirty="0"/>
              <a:t>Using the Origin energy bill as an example, lets look at these features.</a:t>
            </a:r>
          </a:p>
          <a:p>
            <a:endParaRPr lang="en-US" dirty="0"/>
          </a:p>
          <a:p>
            <a:pPr marL="228600" indent="-228600">
              <a:buFont typeface="+mj-lt"/>
              <a:buAutoNum type="arabicPeriod"/>
            </a:pPr>
            <a:r>
              <a:rPr lang="en-US" dirty="0"/>
              <a:t>Fuel type – electricity of gas</a:t>
            </a:r>
          </a:p>
          <a:p>
            <a:pPr marL="228600" indent="-228600">
              <a:buFont typeface="+mj-lt"/>
              <a:buAutoNum type="arabicPeriod"/>
            </a:pPr>
            <a:r>
              <a:rPr lang="en-US" dirty="0"/>
              <a:t>Date the bill was issued</a:t>
            </a:r>
          </a:p>
          <a:p>
            <a:pPr marL="228600" indent="-228600">
              <a:buFont typeface="+mj-lt"/>
              <a:buAutoNum type="arabicPeriod"/>
            </a:pPr>
            <a:r>
              <a:rPr lang="en-US" dirty="0"/>
              <a:t>Contacts details for faults and emergencies, and the Ombudsman contact details (as discussed)</a:t>
            </a:r>
          </a:p>
          <a:p>
            <a:pPr marL="228600" indent="-228600">
              <a:buFont typeface="+mj-lt"/>
              <a:buAutoNum type="arabicPeriod"/>
            </a:pPr>
            <a:r>
              <a:rPr lang="en-US" dirty="0"/>
              <a:t>Address, NMI for electricity, account number (NMI is number for the meter at your house </a:t>
            </a:r>
            <a:r>
              <a:rPr lang="en-US" b="1" dirty="0"/>
              <a:t>(use your NMI as reference point for many other tools and resources explained later)</a:t>
            </a:r>
            <a:endParaRPr lang="en-US" dirty="0"/>
          </a:p>
          <a:p>
            <a:pPr marL="228600" indent="-228600">
              <a:buFont typeface="+mj-lt"/>
              <a:buAutoNum type="arabicPeriod"/>
            </a:pPr>
            <a:r>
              <a:rPr lang="en-US" dirty="0"/>
              <a:t>Amount due and date due</a:t>
            </a:r>
          </a:p>
          <a:p>
            <a:pPr marL="228600" indent="-228600">
              <a:buFont typeface="+mj-lt"/>
              <a:buAutoNum type="arabicPeriod"/>
            </a:pPr>
            <a:r>
              <a:rPr lang="en-US" dirty="0"/>
              <a:t>A statement telling you if you could save money on a different plan with that retailer </a:t>
            </a:r>
            <a:r>
              <a:rPr lang="en-US" b="1" dirty="0"/>
              <a:t>(Retailers must show this every 3 months. We will show you coming up in section next steps for comparing) </a:t>
            </a:r>
          </a:p>
          <a:p>
            <a:pPr marL="228600" indent="-228600">
              <a:buFont typeface="+mj-lt"/>
              <a:buAutoNum type="arabicPeriod"/>
            </a:pPr>
            <a:r>
              <a:rPr lang="en-US" dirty="0"/>
              <a:t>Different ways to pay. There are many ways to pay that best suit your circumstances.</a:t>
            </a:r>
          </a:p>
          <a:p>
            <a:endParaRPr lang="en-US" dirty="0"/>
          </a:p>
          <a:p>
            <a:r>
              <a:rPr lang="en-US" b="1" dirty="0"/>
              <a:t>Some differences or discrepancies might be: </a:t>
            </a:r>
          </a:p>
          <a:p>
            <a:pPr marL="171450" indent="-171450">
              <a:buFont typeface="Arial" panose="020B0604020202020204" pitchFamily="34" charset="0"/>
              <a:buChar char="•"/>
            </a:pPr>
            <a:r>
              <a:rPr lang="en-US" dirty="0"/>
              <a:t>The person who is the ‘account holder’ may not be you; it could be someone else in your household. </a:t>
            </a:r>
          </a:p>
          <a:p>
            <a:pPr marL="171450" indent="-171450">
              <a:buFont typeface="Arial" panose="020B0604020202020204" pitchFamily="34" charset="0"/>
              <a:buChar char="•"/>
            </a:pPr>
            <a:r>
              <a:rPr lang="en-US" dirty="0"/>
              <a:t>The address where the power is going to; this may be different to the postal address on the bill</a:t>
            </a:r>
          </a:p>
          <a:p>
            <a:endParaRPr lang="en-US" dirty="0"/>
          </a:p>
          <a:p>
            <a:r>
              <a:rPr lang="en-US" i="1" dirty="0"/>
              <a:t>(ref: </a:t>
            </a:r>
            <a:r>
              <a:rPr lang="en-US" i="1" dirty="0">
                <a:hlinkClick r:id="rId3"/>
              </a:rPr>
              <a:t>Consumer fact sheets | Australian Energy Regulator (AER)</a:t>
            </a:r>
            <a:r>
              <a:rPr lang="en-US" i="1" dirty="0"/>
              <a:t> and </a:t>
            </a:r>
            <a:r>
              <a:rPr lang="en-US" i="1" dirty="0">
                <a:hlinkClick r:id="rId4"/>
              </a:rPr>
              <a:t>AER - Better Bills - Illustrative example bill - Paginated.pdf</a:t>
            </a:r>
            <a:r>
              <a:rPr lang="en-US" i="1" dirty="0"/>
              <a:t>)</a:t>
            </a:r>
            <a:endParaRPr lang="en-US" dirty="0"/>
          </a:p>
          <a:p>
            <a:endParaRPr lang="en-AU" dirty="0"/>
          </a:p>
        </p:txBody>
      </p:sp>
      <p:sp>
        <p:nvSpPr>
          <p:cNvPr id="4" name="Slide Number Placeholder 3"/>
          <p:cNvSpPr>
            <a:spLocks noGrp="1"/>
          </p:cNvSpPr>
          <p:nvPr>
            <p:ph type="sldNum" sz="quarter" idx="5"/>
          </p:nvPr>
        </p:nvSpPr>
        <p:spPr/>
        <p:txBody>
          <a:bodyPr/>
          <a:lstStyle/>
          <a:p>
            <a:fld id="{850A546D-8EF9-4AE8-9305-40F01FFF42A3}" type="slidenum">
              <a:rPr lang="en-AU" smtClean="0"/>
              <a:t>30</a:t>
            </a:fld>
            <a:endParaRPr lang="en-AU"/>
          </a:p>
        </p:txBody>
      </p:sp>
    </p:spTree>
    <p:extLst>
      <p:ext uri="{BB962C8B-B14F-4D97-AF65-F5344CB8AC3E}">
        <p14:creationId xmlns:p14="http://schemas.microsoft.com/office/powerpoint/2010/main" val="28135638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B3223D-C86F-F065-81D8-0E712DFA6B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72793B-0C3A-E644-2845-A9451F5D7CAE}"/>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E79B17BE-C6F1-4AFD-075E-3DD4026A36A7}"/>
              </a:ext>
            </a:extLst>
          </p:cNvPr>
          <p:cNvSpPr>
            <a:spLocks noGrp="1"/>
          </p:cNvSpPr>
          <p:nvPr>
            <p:ph type="body" idx="1"/>
          </p:nvPr>
        </p:nvSpPr>
        <p:spPr/>
        <p:txBody>
          <a:bodyPr/>
          <a:lstStyle/>
          <a:p>
            <a:r>
              <a:rPr lang="en-US" b="1" dirty="0"/>
              <a:t>SPEAKER NOTES: </a:t>
            </a:r>
          </a:p>
          <a:p>
            <a:pPr marL="228600" indent="-228600">
              <a:buFont typeface="+mj-lt"/>
              <a:buAutoNum type="arabicPeriod" startAt="8"/>
            </a:pPr>
            <a:r>
              <a:rPr lang="en-US" b="0" i="0" dirty="0">
                <a:solidFill>
                  <a:srgbClr val="505050"/>
                </a:solidFill>
                <a:effectLst/>
                <a:latin typeface="gordita"/>
              </a:rPr>
              <a:t>Name of the current plan you’re on, when it ends, and any renewable sources, carbon offsets and benefits</a:t>
            </a:r>
          </a:p>
          <a:p>
            <a:pPr marL="228600" indent="-228600">
              <a:buFont typeface="+mj-lt"/>
              <a:buAutoNum type="arabicPeriod" startAt="8"/>
            </a:pPr>
            <a:r>
              <a:rPr lang="en-US" b="0" i="0" dirty="0">
                <a:solidFill>
                  <a:srgbClr val="505050"/>
                </a:solidFill>
                <a:effectLst/>
                <a:latin typeface="gordita"/>
              </a:rPr>
              <a:t>Timeframe for the current bill (it’s usually 30 day/1 month or 90 days/3 months)</a:t>
            </a:r>
          </a:p>
          <a:p>
            <a:pPr marL="228600" indent="-228600">
              <a:buFont typeface="+mj-lt"/>
              <a:buAutoNum type="arabicPeriod" startAt="8"/>
            </a:pPr>
            <a:r>
              <a:rPr lang="en-US" b="0" i="0" dirty="0">
                <a:solidFill>
                  <a:srgbClr val="505050"/>
                </a:solidFill>
                <a:effectLst/>
                <a:latin typeface="gordita"/>
              </a:rPr>
              <a:t>Actual or estimated read (usually an actual read with a smart meter, can be estimated with an older legacy meter)</a:t>
            </a:r>
          </a:p>
          <a:p>
            <a:pPr marL="228600" indent="-228600">
              <a:buFont typeface="+mj-lt"/>
              <a:buAutoNum type="arabicPeriod" startAt="8"/>
            </a:pPr>
            <a:r>
              <a:rPr lang="en-US" b="0" i="0" dirty="0">
                <a:solidFill>
                  <a:srgbClr val="505050"/>
                </a:solidFill>
                <a:effectLst/>
                <a:latin typeface="gordita"/>
              </a:rPr>
              <a:t>Payments received since the last bill was issued</a:t>
            </a:r>
          </a:p>
          <a:p>
            <a:pPr marL="228600" indent="-228600">
              <a:buFont typeface="+mj-lt"/>
              <a:buAutoNum type="arabicPeriod" startAt="8"/>
            </a:pPr>
            <a:r>
              <a:rPr lang="en-US" b="0" i="0" dirty="0">
                <a:solidFill>
                  <a:srgbClr val="505050"/>
                </a:solidFill>
                <a:effectLst/>
                <a:latin typeface="gordita"/>
              </a:rPr>
              <a:t>Usage and charges by tariff type </a:t>
            </a:r>
            <a:r>
              <a:rPr lang="en-US" b="1" i="0" dirty="0">
                <a:solidFill>
                  <a:srgbClr val="505050"/>
                </a:solidFill>
                <a:effectLst/>
                <a:latin typeface="gordita"/>
              </a:rPr>
              <a:t>(This list can be confusing and complex and links back to the charges we spoke about a couple of slides ago. Take time to understand them. Sometimes it’s good to print out a copy and write over it and make notes.)</a:t>
            </a:r>
            <a:br>
              <a:rPr lang="en-US" b="1" i="0" dirty="0">
                <a:solidFill>
                  <a:srgbClr val="505050"/>
                </a:solidFill>
                <a:effectLst/>
                <a:latin typeface="gordita"/>
              </a:rPr>
            </a:br>
            <a:r>
              <a:rPr lang="en-US" b="0" i="0" dirty="0">
                <a:solidFill>
                  <a:srgbClr val="505050"/>
                </a:solidFill>
                <a:effectLst/>
                <a:latin typeface="gordita"/>
              </a:rPr>
              <a:t>- Controlled load sometime is called by another name: J tariff, ancillary – it might not be obvious at first</a:t>
            </a:r>
            <a:br>
              <a:rPr lang="en-US" b="0" i="0" dirty="0">
                <a:solidFill>
                  <a:srgbClr val="505050"/>
                </a:solidFill>
                <a:effectLst/>
                <a:latin typeface="gordita"/>
              </a:rPr>
            </a:br>
            <a:r>
              <a:rPr lang="en-US" b="0" i="0" dirty="0">
                <a:solidFill>
                  <a:srgbClr val="505050"/>
                </a:solidFill>
                <a:effectLst/>
                <a:latin typeface="gordita"/>
              </a:rPr>
              <a:t>- Time of use tariff charges and times may very between retailers</a:t>
            </a:r>
          </a:p>
          <a:p>
            <a:pPr marL="228600" indent="-228600">
              <a:buFont typeface="+mj-lt"/>
              <a:buAutoNum type="arabicPeriod" startAt="8"/>
            </a:pPr>
            <a:r>
              <a:rPr lang="en-US" b="0" i="0" dirty="0">
                <a:solidFill>
                  <a:srgbClr val="505050"/>
                </a:solidFill>
                <a:effectLst/>
                <a:latin typeface="gordita"/>
              </a:rPr>
              <a:t>Description of the tariff </a:t>
            </a:r>
            <a:r>
              <a:rPr lang="en-US" b="1" i="0" dirty="0">
                <a:solidFill>
                  <a:srgbClr val="505050"/>
                </a:solidFill>
                <a:effectLst/>
                <a:latin typeface="gordita"/>
              </a:rPr>
              <a:t>(as above) </a:t>
            </a:r>
          </a:p>
          <a:p>
            <a:pPr marL="228600" indent="-228600">
              <a:buFont typeface="+mj-lt"/>
              <a:buAutoNum type="arabicPeriod" startAt="8"/>
            </a:pPr>
            <a:r>
              <a:rPr lang="en-US" b="0" i="0" dirty="0">
                <a:solidFill>
                  <a:srgbClr val="505050"/>
                </a:solidFill>
                <a:effectLst/>
                <a:latin typeface="gordita"/>
              </a:rPr>
              <a:t>Solar credits (</a:t>
            </a:r>
            <a:r>
              <a:rPr lang="en-US" b="1" i="0" dirty="0">
                <a:solidFill>
                  <a:srgbClr val="505050"/>
                </a:solidFill>
                <a:effectLst/>
                <a:latin typeface="gordita"/>
              </a:rPr>
              <a:t>cents per kwh is the money the account earns by selling energy back to the grid. Some homes are still receiving a </a:t>
            </a:r>
            <a:r>
              <a:rPr lang="en-US" b="1" i="0" dirty="0" err="1">
                <a:solidFill>
                  <a:srgbClr val="505050"/>
                </a:solidFill>
                <a:effectLst/>
                <a:latin typeface="gordita"/>
              </a:rPr>
              <a:t>DFiT</a:t>
            </a:r>
            <a:r>
              <a:rPr lang="en-US" b="1" i="0" dirty="0">
                <a:solidFill>
                  <a:srgbClr val="505050"/>
                </a:solidFill>
                <a:effectLst/>
                <a:latin typeface="gordita"/>
              </a:rPr>
              <a:t> – distributor feed in tariff of 44c or more. This will finish in mid 2028. Many houses however are earning between 1.5-10c/kwh now.</a:t>
            </a:r>
          </a:p>
          <a:p>
            <a:pPr marL="228600" indent="-228600">
              <a:buFont typeface="+mj-lt"/>
              <a:buAutoNum type="arabicPeriod" startAt="8"/>
            </a:pPr>
            <a:r>
              <a:rPr lang="en-US" b="0" i="0" dirty="0">
                <a:solidFill>
                  <a:srgbClr val="505050"/>
                </a:solidFill>
                <a:effectLst/>
                <a:latin typeface="gordita"/>
              </a:rPr>
              <a:t>Getting help (this is the help you can seek from the retailer if you are having trouble paying your energy bill. Call ASAP once you know you can't make the payment due date, to prevent extra fees or electricity disconnection)</a:t>
            </a:r>
          </a:p>
          <a:p>
            <a:pPr marL="228600" indent="-228600">
              <a:buFont typeface="+mj-lt"/>
              <a:buAutoNum type="arabicPeriod" startAt="8"/>
            </a:pPr>
            <a:r>
              <a:rPr lang="en-US" b="0" i="0" dirty="0">
                <a:solidFill>
                  <a:srgbClr val="505050"/>
                </a:solidFill>
                <a:effectLst/>
                <a:latin typeface="gordita"/>
              </a:rPr>
              <a:t>Account balance (what is owing).</a:t>
            </a:r>
          </a:p>
          <a:p>
            <a:endParaRPr lang="en-US" dirty="0"/>
          </a:p>
          <a:p>
            <a:r>
              <a:rPr lang="en-US" i="1" dirty="0"/>
              <a:t>(ref: </a:t>
            </a:r>
            <a:r>
              <a:rPr lang="en-US" i="1" dirty="0">
                <a:hlinkClick r:id="rId3"/>
              </a:rPr>
              <a:t>Consumer fact sheets | Australian Energy Regulator (AER)</a:t>
            </a:r>
            <a:r>
              <a:rPr lang="en-US" i="1" dirty="0"/>
              <a:t> and </a:t>
            </a:r>
            <a:r>
              <a:rPr lang="en-US" i="1" dirty="0">
                <a:hlinkClick r:id="rId4"/>
              </a:rPr>
              <a:t>AER - Better Bills - Illustrative example bill - Paginated.pdf</a:t>
            </a:r>
            <a:r>
              <a:rPr lang="en-US" i="1" dirty="0"/>
              <a:t>)</a:t>
            </a:r>
            <a:endParaRPr lang="en-US" dirty="0"/>
          </a:p>
          <a:p>
            <a:endParaRPr lang="en-AU" dirty="0"/>
          </a:p>
        </p:txBody>
      </p:sp>
      <p:sp>
        <p:nvSpPr>
          <p:cNvPr id="4" name="Slide Number Placeholder 3">
            <a:extLst>
              <a:ext uri="{FF2B5EF4-FFF2-40B4-BE49-F238E27FC236}">
                <a16:creationId xmlns:a16="http://schemas.microsoft.com/office/drawing/2014/main" id="{ACC2DEF8-4FAB-57DC-1D6A-D0E52109806B}"/>
              </a:ext>
            </a:extLst>
          </p:cNvPr>
          <p:cNvSpPr>
            <a:spLocks noGrp="1"/>
          </p:cNvSpPr>
          <p:nvPr>
            <p:ph type="sldNum" sz="quarter" idx="5"/>
          </p:nvPr>
        </p:nvSpPr>
        <p:spPr/>
        <p:txBody>
          <a:bodyPr/>
          <a:lstStyle/>
          <a:p>
            <a:fld id="{850A546D-8EF9-4AE8-9305-40F01FFF42A3}" type="slidenum">
              <a:rPr lang="en-AU" smtClean="0"/>
              <a:t>31</a:t>
            </a:fld>
            <a:endParaRPr lang="en-AU"/>
          </a:p>
        </p:txBody>
      </p:sp>
    </p:spTree>
    <p:extLst>
      <p:ext uri="{BB962C8B-B14F-4D97-AF65-F5344CB8AC3E}">
        <p14:creationId xmlns:p14="http://schemas.microsoft.com/office/powerpoint/2010/main" val="113068107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89DF32-3555-813B-DA91-D4C5BB4FF2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02653C-7AB1-D0FE-863B-543446486CC1}"/>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4E16F4F2-40C8-6339-4762-F34E96AFFF46}"/>
              </a:ext>
            </a:extLst>
          </p:cNvPr>
          <p:cNvSpPr>
            <a:spLocks noGrp="1"/>
          </p:cNvSpPr>
          <p:nvPr>
            <p:ph type="body" idx="1"/>
          </p:nvPr>
        </p:nvSpPr>
        <p:spPr/>
        <p:txBody>
          <a:bodyPr/>
          <a:lstStyle/>
          <a:p>
            <a:r>
              <a:rPr lang="en-US" b="1" dirty="0"/>
              <a:t>SPEAKER NOTES:</a:t>
            </a:r>
            <a:endParaRPr lang="en-AU" dirty="0"/>
          </a:p>
          <a:p>
            <a:endParaRPr lang="en-AU" dirty="0"/>
          </a:p>
          <a:p>
            <a:pPr marL="228600" indent="-228600">
              <a:buFont typeface="+mj-lt"/>
              <a:buAutoNum type="arabicPeriod" startAt="8"/>
            </a:pPr>
            <a:r>
              <a:rPr lang="en-US" b="0" i="0" dirty="0">
                <a:solidFill>
                  <a:srgbClr val="505050"/>
                </a:solidFill>
                <a:effectLst/>
                <a:latin typeface="gordita"/>
              </a:rPr>
              <a:t>Credits, concessions and rebates: These will be linked to any Government concessions you get, FiT, pay on time discounts or credits from adjusted bills in the last period.</a:t>
            </a:r>
          </a:p>
          <a:p>
            <a:pPr marL="228600" indent="-228600">
              <a:buFont typeface="+mj-lt"/>
              <a:buAutoNum type="arabicPeriod" startAt="8"/>
            </a:pPr>
            <a:r>
              <a:rPr lang="en-US" b="0" i="0" dirty="0">
                <a:solidFill>
                  <a:srgbClr val="505050"/>
                </a:solidFill>
                <a:effectLst/>
                <a:latin typeface="gordita"/>
              </a:rPr>
              <a:t>A meter reading for the meters at the house. There can be more than one line, even if the meter number is the same. This will be the reading for your peak meter, solar and controlled load, if relevant.</a:t>
            </a:r>
          </a:p>
          <a:p>
            <a:pPr marL="228600" indent="-228600">
              <a:buFont typeface="+mj-lt"/>
              <a:buAutoNum type="arabicPeriod" startAt="8"/>
            </a:pPr>
            <a:r>
              <a:rPr lang="en-US" dirty="0"/>
              <a:t>This is a graph showing you the difference in electricity usage, and solar exports if relevant, between this bill and the same time last year.</a:t>
            </a:r>
          </a:p>
          <a:p>
            <a:endParaRPr lang="en-US" dirty="0"/>
          </a:p>
          <a:p>
            <a:r>
              <a:rPr lang="en-US" i="1" dirty="0"/>
              <a:t>(ref: </a:t>
            </a:r>
            <a:r>
              <a:rPr lang="en-US" i="1" dirty="0">
                <a:hlinkClick r:id="rId3"/>
              </a:rPr>
              <a:t>Consumer fact sheets | Australian Energy Regulator (AER)</a:t>
            </a:r>
            <a:r>
              <a:rPr lang="en-US" i="1" dirty="0"/>
              <a:t> and </a:t>
            </a:r>
            <a:r>
              <a:rPr lang="en-US" i="1" dirty="0">
                <a:hlinkClick r:id="rId4"/>
              </a:rPr>
              <a:t>AER - Better Bills - Illustrative example bill - Paginated.pdf</a:t>
            </a:r>
            <a:r>
              <a:rPr lang="en-US" i="1" dirty="0"/>
              <a:t>)</a:t>
            </a:r>
            <a:endParaRPr lang="en-US" dirty="0"/>
          </a:p>
          <a:p>
            <a:endParaRPr lang="en-AU" dirty="0"/>
          </a:p>
        </p:txBody>
      </p:sp>
      <p:sp>
        <p:nvSpPr>
          <p:cNvPr id="4" name="Slide Number Placeholder 3">
            <a:extLst>
              <a:ext uri="{FF2B5EF4-FFF2-40B4-BE49-F238E27FC236}">
                <a16:creationId xmlns:a16="http://schemas.microsoft.com/office/drawing/2014/main" id="{32082613-F89D-7F1E-110A-777668D1E50D}"/>
              </a:ext>
            </a:extLst>
          </p:cNvPr>
          <p:cNvSpPr>
            <a:spLocks noGrp="1"/>
          </p:cNvSpPr>
          <p:nvPr>
            <p:ph type="sldNum" sz="quarter" idx="5"/>
          </p:nvPr>
        </p:nvSpPr>
        <p:spPr/>
        <p:txBody>
          <a:bodyPr/>
          <a:lstStyle/>
          <a:p>
            <a:fld id="{850A546D-8EF9-4AE8-9305-40F01FFF42A3}" type="slidenum">
              <a:rPr lang="en-AU" smtClean="0"/>
              <a:t>32</a:t>
            </a:fld>
            <a:endParaRPr lang="en-AU"/>
          </a:p>
        </p:txBody>
      </p:sp>
    </p:spTree>
    <p:extLst>
      <p:ext uri="{BB962C8B-B14F-4D97-AF65-F5344CB8AC3E}">
        <p14:creationId xmlns:p14="http://schemas.microsoft.com/office/powerpoint/2010/main" val="161666198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r>
              <a:rPr lang="en-GB" b="1"/>
              <a:t>ACTIVITY:</a:t>
            </a:r>
          </a:p>
          <a:p>
            <a:pPr marL="0" marR="0" lvl="0" indent="0" algn="l" defTabSz="914400" rtl="0" eaLnBrk="1" fontAlgn="auto" latinLnBrk="0" hangingPunct="1">
              <a:lnSpc>
                <a:spcPct val="100000"/>
              </a:lnSpc>
              <a:spcBef>
                <a:spcPts val="0"/>
              </a:spcBef>
              <a:spcAft>
                <a:spcPts val="0"/>
              </a:spcAft>
              <a:buClrTx/>
              <a:buSzTx/>
              <a:buFontTx/>
              <a:buNone/>
              <a:tabLst/>
              <a:defRPr/>
            </a:pPr>
            <a:r>
              <a:rPr lang="en-AU"/>
              <a:t>In preparation for the session, </a:t>
            </a:r>
            <a:r>
              <a:rPr lang="en-AU" b="1"/>
              <a:t>ask participants to have a copy of their bill in front of them. </a:t>
            </a:r>
            <a:r>
              <a:rPr lang="en-AU" b="0"/>
              <a:t>Y</a:t>
            </a:r>
            <a:r>
              <a:rPr lang="en-AU"/>
              <a:t>ou can also provide an example bill; please ensure it has de-identified or pseudo customer details. </a:t>
            </a:r>
          </a:p>
          <a:p>
            <a:endParaRPr lang="en-GB" b="1"/>
          </a:p>
          <a:p>
            <a:pPr marL="171450" indent="-171450">
              <a:buFont typeface="Arial" panose="020B0604020202020204" pitchFamily="34" charset="0"/>
              <a:buChar char="•"/>
            </a:pPr>
            <a:r>
              <a:rPr lang="en-GB"/>
              <a:t>Hand out example/sample bills that are deidentified</a:t>
            </a:r>
          </a:p>
          <a:p>
            <a:pPr marL="171450" indent="-171450">
              <a:buFont typeface="Arial" panose="020B0604020202020204" pitchFamily="34" charset="0"/>
              <a:buChar char="•"/>
            </a:pPr>
            <a:r>
              <a:rPr lang="en-GB"/>
              <a:t>Give participants 2-4 minutes to look them over and make notes</a:t>
            </a:r>
          </a:p>
          <a:p>
            <a:pPr marL="171450" indent="-171450">
              <a:buFont typeface="Arial" panose="020B0604020202020204" pitchFamily="34" charset="0"/>
              <a:buChar char="•"/>
            </a:pPr>
            <a:r>
              <a:rPr lang="en-GB"/>
              <a:t>Leave this slide on the screen so they can refer to it as needed</a:t>
            </a:r>
          </a:p>
          <a:p>
            <a:pPr marL="171450" indent="-171450">
              <a:buFontTx/>
              <a:buChar char="-"/>
            </a:pPr>
            <a:endParaRPr lang="en-GB"/>
          </a:p>
          <a:p>
            <a:r>
              <a:rPr lang="en-GB" b="1"/>
              <a:t>SPEAKER NOTES:</a:t>
            </a:r>
          </a:p>
          <a:p>
            <a:pPr marL="171450" indent="-171450">
              <a:buFont typeface="Arial" panose="020B0604020202020204" pitchFamily="34" charset="0"/>
              <a:buChar char="•"/>
            </a:pPr>
            <a:r>
              <a:rPr lang="en-GB"/>
              <a:t>Using your own bill that you brought along, or using a handout example, can you locate the top 5 important ‘star’ sections:</a:t>
            </a:r>
          </a:p>
          <a:p>
            <a:pPr marL="342900" lvl="1" indent="0">
              <a:buNone/>
            </a:pPr>
            <a:r>
              <a:rPr lang="en-US"/>
              <a:t>4. Account details</a:t>
            </a:r>
          </a:p>
          <a:p>
            <a:pPr marL="342900" lvl="1" indent="0">
              <a:buNone/>
            </a:pPr>
            <a:r>
              <a:rPr lang="en-US"/>
              <a:t>6. ‘Could you save money on a different plan’ statement</a:t>
            </a:r>
          </a:p>
          <a:p>
            <a:pPr marL="342900" lvl="1" indent="0">
              <a:buNone/>
            </a:pPr>
            <a:r>
              <a:rPr lang="en-US"/>
              <a:t>12. </a:t>
            </a:r>
            <a:r>
              <a:rPr lang="en-US">
                <a:solidFill>
                  <a:srgbClr val="505050"/>
                </a:solidFill>
                <a:latin typeface="gordita"/>
              </a:rPr>
              <a:t>Usage and charges by type, price </a:t>
            </a:r>
            <a:r>
              <a:rPr lang="en-US" err="1">
                <a:solidFill>
                  <a:srgbClr val="505050"/>
                </a:solidFill>
                <a:latin typeface="gordita"/>
              </a:rPr>
              <a:t>etc</a:t>
            </a:r>
            <a:endParaRPr lang="en-US">
              <a:solidFill>
                <a:srgbClr val="505050"/>
              </a:solidFill>
              <a:latin typeface="gordita"/>
            </a:endParaRPr>
          </a:p>
          <a:p>
            <a:pPr marL="342900" lvl="1" indent="0">
              <a:buNone/>
            </a:pPr>
            <a:r>
              <a:rPr lang="en-US">
                <a:solidFill>
                  <a:srgbClr val="505050"/>
                </a:solidFill>
                <a:latin typeface="gordita"/>
              </a:rPr>
              <a:t>14. Solar credits </a:t>
            </a:r>
          </a:p>
          <a:p>
            <a:pPr marL="342900" lvl="1" indent="0">
              <a:buNone/>
            </a:pPr>
            <a:r>
              <a:rPr lang="en-US">
                <a:solidFill>
                  <a:srgbClr val="505050"/>
                </a:solidFill>
                <a:latin typeface="gordita"/>
              </a:rPr>
              <a:t>15. Getting help – payment assistance</a:t>
            </a:r>
          </a:p>
          <a:p>
            <a:pPr marL="57150" lvl="0" indent="-171450">
              <a:buFont typeface="Arial" panose="020B0604020202020204" pitchFamily="34" charset="0"/>
              <a:buChar char="•"/>
            </a:pPr>
            <a:r>
              <a:rPr lang="en-US">
                <a:solidFill>
                  <a:srgbClr val="505050"/>
                </a:solidFill>
                <a:latin typeface="gordita"/>
              </a:rPr>
              <a:t>Once you have located these, have a think about the following questions:</a:t>
            </a:r>
          </a:p>
          <a:p>
            <a:pPr marL="628650" lvl="1" indent="-171450">
              <a:buFont typeface="Arial" panose="020B0604020202020204" pitchFamily="34" charset="0"/>
              <a:buChar char="•"/>
            </a:pPr>
            <a:r>
              <a:rPr lang="en-GB"/>
              <a:t>Could you be on a better plan with your retailer?</a:t>
            </a:r>
          </a:p>
          <a:p>
            <a:pPr marL="628650" lvl="1" indent="-171450">
              <a:buFont typeface="Arial" panose="020B0604020202020204" pitchFamily="34" charset="0"/>
              <a:buChar char="•"/>
            </a:pPr>
            <a:r>
              <a:rPr lang="en-GB"/>
              <a:t>Look at your usage type, are you on a fixed rate, Time of Use or something else?</a:t>
            </a:r>
          </a:p>
          <a:p>
            <a:pPr marL="171450" indent="-171450">
              <a:buFont typeface="Arial" panose="020B0604020202020204" pitchFamily="34" charset="0"/>
              <a:buChar char="•"/>
            </a:pPr>
            <a:r>
              <a:rPr lang="en-GB"/>
              <a:t>Once we have reviewed our bill examples, let’s share what we have found.</a:t>
            </a:r>
          </a:p>
          <a:p>
            <a:pPr marL="342900" lvl="1" indent="0">
              <a:buNone/>
            </a:pPr>
            <a:endParaRPr lang="en-US">
              <a:solidFill>
                <a:srgbClr val="505050"/>
              </a:solidFill>
              <a:latin typeface="gordita"/>
            </a:endParaRPr>
          </a:p>
          <a:p>
            <a:endParaRPr lang="en-AU"/>
          </a:p>
        </p:txBody>
      </p:sp>
      <p:sp>
        <p:nvSpPr>
          <p:cNvPr id="4" name="Slide Number Placeholder 3"/>
          <p:cNvSpPr>
            <a:spLocks noGrp="1"/>
          </p:cNvSpPr>
          <p:nvPr>
            <p:ph type="sldNum" sz="quarter" idx="5"/>
          </p:nvPr>
        </p:nvSpPr>
        <p:spPr/>
        <p:txBody>
          <a:bodyPr/>
          <a:lstStyle/>
          <a:p>
            <a:fld id="{850A546D-8EF9-4AE8-9305-40F01FFF42A3}" type="slidenum">
              <a:rPr lang="en-AU" smtClean="0"/>
              <a:t>33</a:t>
            </a:fld>
            <a:endParaRPr lang="en-AU"/>
          </a:p>
        </p:txBody>
      </p:sp>
    </p:spTree>
    <p:extLst>
      <p:ext uri="{BB962C8B-B14F-4D97-AF65-F5344CB8AC3E}">
        <p14:creationId xmlns:p14="http://schemas.microsoft.com/office/powerpoint/2010/main" val="237455119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r>
              <a:rPr lang="en-AU" b="1" dirty="0"/>
              <a:t>SPEAKER NOTES: </a:t>
            </a:r>
          </a:p>
          <a:p>
            <a:r>
              <a:rPr lang="en-AU" dirty="0"/>
              <a:t>These questions are a bit more complex and can be used as an extension for those with knowledge or experience. </a:t>
            </a:r>
          </a:p>
          <a:p>
            <a:endParaRPr lang="en-AU" dirty="0"/>
          </a:p>
          <a:p>
            <a:r>
              <a:rPr lang="en-AU" b="1" dirty="0"/>
              <a:t>ACTIVITY: </a:t>
            </a:r>
          </a:p>
          <a:p>
            <a:r>
              <a:rPr lang="en-AU" dirty="0"/>
              <a:t>Looking at the bill can you tell me…</a:t>
            </a:r>
          </a:p>
          <a:p>
            <a:pPr marL="228600" indent="-228600">
              <a:buAutoNum type="alphaLcPeriod"/>
            </a:pPr>
            <a:r>
              <a:rPr lang="en-AU" b="1" dirty="0"/>
              <a:t>What is your peak and off-peak times? </a:t>
            </a:r>
          </a:p>
          <a:p>
            <a:pPr marL="457200" lvl="1" indent="0">
              <a:buNone/>
            </a:pPr>
            <a:r>
              <a:rPr lang="en-AU" b="1" dirty="0"/>
              <a:t>SPEAKER question</a:t>
            </a:r>
            <a:r>
              <a:rPr lang="en-AU" dirty="0"/>
              <a:t>: Looking at ToU charges, when is the best time to run your washing machine if you can? </a:t>
            </a:r>
            <a:r>
              <a:rPr lang="en-AU" i="1" dirty="0"/>
              <a:t>(Answer is solar sponge/shoulder time) </a:t>
            </a:r>
          </a:p>
          <a:p>
            <a:pPr marL="228600" indent="-228600">
              <a:buAutoNum type="alphaLcPeriod"/>
            </a:pPr>
            <a:r>
              <a:rPr lang="en-AU" b="1" i="0" dirty="0"/>
              <a:t>Who is your distributor, </a:t>
            </a:r>
            <a:r>
              <a:rPr lang="en-AU" i="0" dirty="0"/>
              <a:t>the business who looks after your power lines or gas pipeline? </a:t>
            </a:r>
            <a:endParaRPr lang="en-AU" b="0" i="0" dirty="0"/>
          </a:p>
          <a:p>
            <a:pPr marL="457200" lvl="1" indent="0">
              <a:buNone/>
            </a:pPr>
            <a:r>
              <a:rPr lang="en-AU" b="1" i="0" dirty="0"/>
              <a:t>SPEAKER tip</a:t>
            </a:r>
            <a:r>
              <a:rPr lang="en-AU" i="0" dirty="0"/>
              <a:t>: Often you’ll see words like ‘to </a:t>
            </a:r>
            <a:r>
              <a:rPr lang="en-US" dirty="0"/>
              <a:t>make fault inquiries and report emergencies contact’… and you’ll see a business name and contact phone number. </a:t>
            </a:r>
          </a:p>
          <a:p>
            <a:pPr marL="228600" indent="-228600">
              <a:buAutoNum type="alphaLcPeriod"/>
            </a:pPr>
            <a:r>
              <a:rPr lang="en-US" b="1" dirty="0"/>
              <a:t>Are you on the best plan? </a:t>
            </a:r>
            <a:r>
              <a:rPr lang="en-US" dirty="0"/>
              <a:t>What is your current plan and does your bill suggest there is a better plan? </a:t>
            </a:r>
          </a:p>
          <a:p>
            <a:pPr marL="457200" lvl="1" indent="0">
              <a:buNone/>
            </a:pPr>
            <a:r>
              <a:rPr lang="en-US" b="1" dirty="0"/>
              <a:t>SPEAKER questions:</a:t>
            </a:r>
            <a:r>
              <a:rPr lang="en-US" dirty="0"/>
              <a:t> Should you look at switching plans? Why or why not? </a:t>
            </a:r>
          </a:p>
          <a:p>
            <a:pPr marL="228600" indent="-228600">
              <a:buAutoNum type="alphaLcPeriod"/>
            </a:pPr>
            <a:endParaRPr lang="en-AU" i="1" dirty="0"/>
          </a:p>
          <a:p>
            <a:endParaRPr lang="en-AU" dirty="0"/>
          </a:p>
        </p:txBody>
      </p:sp>
      <p:sp>
        <p:nvSpPr>
          <p:cNvPr id="4" name="Slide Number Placeholder 3"/>
          <p:cNvSpPr>
            <a:spLocks noGrp="1"/>
          </p:cNvSpPr>
          <p:nvPr>
            <p:ph type="sldNum" sz="quarter" idx="5"/>
          </p:nvPr>
        </p:nvSpPr>
        <p:spPr/>
        <p:txBody>
          <a:bodyPr/>
          <a:lstStyle/>
          <a:p>
            <a:fld id="{850A546D-8EF9-4AE8-9305-40F01FFF42A3}" type="slidenum">
              <a:rPr lang="en-AU" smtClean="0"/>
              <a:t>34</a:t>
            </a:fld>
            <a:endParaRPr lang="en-AU"/>
          </a:p>
        </p:txBody>
      </p:sp>
    </p:spTree>
    <p:extLst>
      <p:ext uri="{BB962C8B-B14F-4D97-AF65-F5344CB8AC3E}">
        <p14:creationId xmlns:p14="http://schemas.microsoft.com/office/powerpoint/2010/main" val="90334208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r>
              <a:rPr lang="en-GB" sz="1200">
                <a:solidFill>
                  <a:schemeClr val="bg2"/>
                </a:solidFill>
              </a:rPr>
              <a:t>5 – Getting the best energy deal</a:t>
            </a:r>
            <a:endParaRPr lang="en-US"/>
          </a:p>
        </p:txBody>
      </p:sp>
      <p:sp>
        <p:nvSpPr>
          <p:cNvPr id="4" name="Slide Number Placeholder 3"/>
          <p:cNvSpPr>
            <a:spLocks noGrp="1"/>
          </p:cNvSpPr>
          <p:nvPr>
            <p:ph type="sldNum" sz="quarter" idx="5"/>
          </p:nvPr>
        </p:nvSpPr>
        <p:spPr/>
        <p:txBody>
          <a:bodyPr/>
          <a:lstStyle/>
          <a:p>
            <a:fld id="{850A546D-8EF9-4AE8-9305-40F01FFF42A3}" type="slidenum">
              <a:rPr lang="en-AU" smtClean="0"/>
              <a:t>35</a:t>
            </a:fld>
            <a:endParaRPr lang="en-AU"/>
          </a:p>
        </p:txBody>
      </p:sp>
    </p:spTree>
    <p:extLst>
      <p:ext uri="{BB962C8B-B14F-4D97-AF65-F5344CB8AC3E}">
        <p14:creationId xmlns:p14="http://schemas.microsoft.com/office/powerpoint/2010/main" val="214311974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r>
              <a:rPr lang="en-GB" b="1" dirty="0"/>
              <a:t>SPEAKER NOTES</a:t>
            </a:r>
            <a:r>
              <a:rPr lang="en-GB" dirty="0"/>
              <a:t>:</a:t>
            </a:r>
          </a:p>
          <a:p>
            <a:pPr marL="171450" indent="-171450">
              <a:buFont typeface="Arial" panose="020B0604020202020204" pitchFamily="34" charset="0"/>
              <a:buChar char="•"/>
            </a:pPr>
            <a:r>
              <a:rPr lang="en-GB" b="1" dirty="0"/>
              <a:t>Step 1</a:t>
            </a:r>
            <a:r>
              <a:rPr lang="en-GB" dirty="0"/>
              <a:t>: </a:t>
            </a:r>
            <a:r>
              <a:rPr lang="en-GB" b="1" dirty="0"/>
              <a:t>Check your electricity bill to see if your current retailer has a better offer. </a:t>
            </a:r>
          </a:p>
          <a:p>
            <a:pPr marL="171450" indent="-171450">
              <a:buFont typeface="Arial" panose="020B0604020202020204" pitchFamily="34" charset="0"/>
              <a:buChar char="•"/>
            </a:pPr>
            <a:r>
              <a:rPr lang="en-GB" dirty="0"/>
              <a:t>This is a requirement of every retailer to include on your bill every 3 months.</a:t>
            </a:r>
          </a:p>
          <a:p>
            <a:pPr marL="171450" indent="-171450">
              <a:buFont typeface="Arial" panose="020B0604020202020204" pitchFamily="34" charset="0"/>
              <a:buChar char="•"/>
            </a:pPr>
            <a:r>
              <a:rPr lang="en-GB" dirty="0"/>
              <a:t>If there is a better offer referenced on your bill, contact your retailer and update your plan to the better offer (</a:t>
            </a:r>
            <a:r>
              <a:rPr lang="en-GB" b="1" dirty="0"/>
              <a:t>this will NOT be done automatically</a:t>
            </a:r>
            <a:r>
              <a:rPr lang="en-GB" dirty="0"/>
              <a:t>).</a:t>
            </a:r>
          </a:p>
          <a:p>
            <a:pPr marL="171450" indent="-171450">
              <a:buFont typeface="Arial" panose="020B0604020202020204" pitchFamily="34" charset="0"/>
              <a:buChar char="•"/>
            </a:pPr>
            <a:r>
              <a:rPr lang="en-GB" dirty="0"/>
              <a:t>Sometimes plans have similar or same names, phone your retailer and advise that your electricity bill said you could be on a better plan.</a:t>
            </a:r>
            <a:endParaRPr lang="en-AU" dirty="0"/>
          </a:p>
        </p:txBody>
      </p:sp>
      <p:sp>
        <p:nvSpPr>
          <p:cNvPr id="4" name="Slide Number Placeholder 3"/>
          <p:cNvSpPr>
            <a:spLocks noGrp="1"/>
          </p:cNvSpPr>
          <p:nvPr>
            <p:ph type="sldNum" sz="quarter" idx="5"/>
          </p:nvPr>
        </p:nvSpPr>
        <p:spPr/>
        <p:txBody>
          <a:bodyPr/>
          <a:lstStyle/>
          <a:p>
            <a:fld id="{850A546D-8EF9-4AE8-9305-40F01FFF42A3}" type="slidenum">
              <a:rPr lang="en-AU" smtClean="0"/>
              <a:t>36</a:t>
            </a:fld>
            <a:endParaRPr lang="en-AU"/>
          </a:p>
        </p:txBody>
      </p:sp>
    </p:spTree>
    <p:extLst>
      <p:ext uri="{BB962C8B-B14F-4D97-AF65-F5344CB8AC3E}">
        <p14:creationId xmlns:p14="http://schemas.microsoft.com/office/powerpoint/2010/main" val="142309034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r>
              <a:rPr lang="en-AU" b="1" dirty="0"/>
              <a:t>SPEAKER NOTES: </a:t>
            </a:r>
          </a:p>
          <a:p>
            <a:endParaRPr lang="en-AU" dirty="0">
              <a:solidFill>
                <a:srgbClr val="0070C0"/>
              </a:solidFill>
            </a:endParaRPr>
          </a:p>
          <a:p>
            <a:r>
              <a:rPr lang="en-AU" b="1" dirty="0">
                <a:solidFill>
                  <a:srgbClr val="0070C0"/>
                </a:solidFill>
              </a:rPr>
              <a:t>Step 2: </a:t>
            </a:r>
            <a:r>
              <a:rPr lang="en-GB" b="1" dirty="0"/>
              <a:t>Could you save money on another plan?</a:t>
            </a:r>
            <a:r>
              <a:rPr lang="en-GB" dirty="0"/>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t>Shop around for the best deal using the Energy Made Easy.gov.au website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t>Be aware – your </a:t>
            </a:r>
            <a:r>
              <a:rPr lang="en-GB" b="1" dirty="0"/>
              <a:t>SA Energy concessions does </a:t>
            </a:r>
            <a:r>
              <a:rPr lang="en-GB" b="1" u="sng" dirty="0"/>
              <a:t>not</a:t>
            </a:r>
            <a:r>
              <a:rPr lang="en-GB" b="1" dirty="0"/>
              <a:t> move with you </a:t>
            </a:r>
            <a:r>
              <a:rPr lang="en-GB" dirty="0"/>
              <a:t>when you change retailer, you will need to </a:t>
            </a:r>
            <a:r>
              <a:rPr lang="en-GB" b="1" dirty="0"/>
              <a:t>apply or update your details with Concessions SA </a:t>
            </a:r>
            <a:r>
              <a:rPr lang="en-GB" dirty="0"/>
              <a:t>again.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dirty="0"/>
          </a:p>
          <a:p>
            <a:pPr rtl="0" fontAlgn="base"/>
            <a:r>
              <a:rPr lang="en-GB" sz="1200" b="0" i="0" kern="1200" dirty="0">
                <a:solidFill>
                  <a:schemeClr val="tx1"/>
                </a:solidFill>
                <a:effectLst/>
                <a:latin typeface="+mn-lt"/>
                <a:ea typeface="+mn-ea"/>
                <a:cs typeface="+mn-cs"/>
              </a:rPr>
              <a:t>Check your bill regularly (every 12 months) to make sure you are on the best plan. There could be better deals out there.</a:t>
            </a:r>
          </a:p>
          <a:p>
            <a:pPr rtl="0" fontAlgn="base"/>
            <a:r>
              <a:rPr lang="en-GB" sz="1200" b="0" i="0" kern="1200" dirty="0">
                <a:solidFill>
                  <a:schemeClr val="tx1"/>
                </a:solidFill>
                <a:effectLst/>
                <a:latin typeface="+mn-lt"/>
                <a:ea typeface="+mn-ea"/>
                <a:cs typeface="+mn-cs"/>
              </a:rPr>
              <a:t>Check on Energy Made Easy after July 1 each year – as this is when retailers release their pricing for the next 12 months. </a:t>
            </a:r>
            <a:endParaRPr lang="en-GB" dirty="0"/>
          </a:p>
          <a:p>
            <a:endParaRPr lang="en-AU" dirty="0">
              <a:solidFill>
                <a:srgbClr val="0070C0"/>
              </a:solidFill>
            </a:endParaRPr>
          </a:p>
          <a:p>
            <a:r>
              <a:rPr lang="en-AU" b="1" dirty="0">
                <a:solidFill>
                  <a:srgbClr val="0070C0"/>
                </a:solidFill>
              </a:rPr>
              <a:t>What is DMO? Default Market Offer. </a:t>
            </a:r>
          </a:p>
          <a:p>
            <a:pPr marL="171450" indent="-171450">
              <a:buFont typeface="Arial" panose="020B0604020202020204" pitchFamily="34" charset="0"/>
              <a:buChar char="•"/>
            </a:pPr>
            <a:r>
              <a:rPr lang="en-US" dirty="0"/>
              <a:t>The Default Market Offer (DMO) is a government-set maximum price for electricity</a:t>
            </a:r>
            <a:r>
              <a:rPr lang="en-US" b="0" i="0" dirty="0">
                <a:solidFill>
                  <a:srgbClr val="0A0A0A"/>
                </a:solidFill>
                <a:effectLst/>
                <a:latin typeface="Google Sans"/>
              </a:rPr>
              <a:t>, acting as a safety net in NSW, SA and SE QLD. It applies to </a:t>
            </a:r>
            <a:r>
              <a:rPr lang="en-US" b="1" i="0" dirty="0">
                <a:solidFill>
                  <a:srgbClr val="0A0A0A"/>
                </a:solidFill>
                <a:effectLst/>
                <a:latin typeface="Google Sans"/>
              </a:rPr>
              <a:t>standing offers </a:t>
            </a:r>
            <a:r>
              <a:rPr lang="en-US" b="0" i="0" dirty="0">
                <a:solidFill>
                  <a:srgbClr val="0A0A0A"/>
                </a:solidFill>
                <a:effectLst/>
                <a:latin typeface="Google Sans"/>
              </a:rPr>
              <a:t>for households and small businesses who haven't switched plans. The </a:t>
            </a:r>
            <a:r>
              <a:rPr lang="en-US" b="0" i="0" dirty="0">
                <a:solidFill>
                  <a:srgbClr val="1A0DAB"/>
                </a:solidFill>
                <a:effectLst/>
                <a:latin typeface="Google Sans"/>
                <a:hlinkClick r:id="rId3"/>
              </a:rPr>
              <a:t>Australian Energy Regulator (AER)</a:t>
            </a:r>
            <a:r>
              <a:rPr lang="en-US" b="0" i="0" dirty="0">
                <a:solidFill>
                  <a:srgbClr val="0A0A0A"/>
                </a:solidFill>
                <a:effectLst/>
                <a:latin typeface="Google Sans"/>
              </a:rPr>
              <a:t> sets it annually to prevent overcharging and provide a reference price for comparing competitive market offers.</a:t>
            </a:r>
            <a:endParaRPr lang="en-AU" sz="1200" dirty="0">
              <a:solidFill>
                <a:srgbClr val="0070C0"/>
              </a:solidFill>
            </a:endParaRPr>
          </a:p>
          <a:p>
            <a:pPr marL="171450" indent="-171450">
              <a:buFont typeface="Arial" panose="020B0604020202020204" pitchFamily="34" charset="0"/>
              <a:buChar char="•"/>
            </a:pPr>
            <a:r>
              <a:rPr lang="en-AU" sz="1200" dirty="0">
                <a:solidFill>
                  <a:srgbClr val="0070C0"/>
                </a:solidFill>
              </a:rPr>
              <a:t>You </a:t>
            </a:r>
            <a:r>
              <a:rPr lang="en-GB" sz="1200" dirty="0">
                <a:solidFill>
                  <a:srgbClr val="0070C0"/>
                </a:solidFill>
              </a:rPr>
              <a:t>won’t automatically be put on the best energy plan when you sign up with a retailer, plans also expire (i.e. after 12 months) and you will be moved onto your retailers DMO – so you need to keep reviewing your bill to make sure you are on the best plan. </a:t>
            </a:r>
          </a:p>
          <a:p>
            <a:pPr marL="171450" indent="-171450">
              <a:buFont typeface="Arial" panose="020B0604020202020204" pitchFamily="34" charset="0"/>
              <a:buChar char="•"/>
            </a:pPr>
            <a:endParaRPr lang="en-GB" sz="1200" dirty="0">
              <a:solidFill>
                <a:srgbClr val="0070C0"/>
              </a:solidFill>
            </a:endParaRPr>
          </a:p>
        </p:txBody>
      </p:sp>
      <p:sp>
        <p:nvSpPr>
          <p:cNvPr id="4" name="Slide Number Placeholder 3"/>
          <p:cNvSpPr>
            <a:spLocks noGrp="1"/>
          </p:cNvSpPr>
          <p:nvPr>
            <p:ph type="sldNum" sz="quarter" idx="5"/>
          </p:nvPr>
        </p:nvSpPr>
        <p:spPr/>
        <p:txBody>
          <a:bodyPr/>
          <a:lstStyle/>
          <a:p>
            <a:fld id="{850A546D-8EF9-4AE8-9305-40F01FFF42A3}" type="slidenum">
              <a:rPr lang="en-AU" smtClean="0"/>
              <a:t>37</a:t>
            </a:fld>
            <a:endParaRPr lang="en-AU"/>
          </a:p>
        </p:txBody>
      </p:sp>
    </p:spTree>
    <p:extLst>
      <p:ext uri="{BB962C8B-B14F-4D97-AF65-F5344CB8AC3E}">
        <p14:creationId xmlns:p14="http://schemas.microsoft.com/office/powerpoint/2010/main" val="175543577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r>
              <a:rPr lang="en-AU" b="1"/>
              <a:t>SPEAKER NOTES</a:t>
            </a:r>
            <a:r>
              <a:rPr lang="en-AU"/>
              <a:t>: </a:t>
            </a:r>
          </a:p>
          <a:p>
            <a:r>
              <a:rPr lang="en-AU"/>
              <a:t>Let's look at a video about Energy Made Easy </a:t>
            </a:r>
          </a:p>
          <a:p>
            <a:endParaRPr lang="en-AU"/>
          </a:p>
          <a:p>
            <a:r>
              <a:rPr lang="en-AU" b="1"/>
              <a:t>Play embedded video  </a:t>
            </a:r>
          </a:p>
          <a:p>
            <a:endParaRPr lang="en-AU" b="1"/>
          </a:p>
          <a:p>
            <a:r>
              <a:rPr lang="en-AU" b="0" i="1"/>
              <a:t>Link if needed   </a:t>
            </a:r>
            <a:r>
              <a:rPr lang="en-AU" b="0" i="1">
                <a:solidFill>
                  <a:srgbClr val="0070C0"/>
                </a:solidFill>
              </a:rPr>
              <a:t>https://youtu.be/7mPdMLHd3ME?si=-aaH2hQJeljlj3to</a:t>
            </a:r>
          </a:p>
          <a:p>
            <a:endParaRPr lang="en-AU"/>
          </a:p>
        </p:txBody>
      </p:sp>
      <p:sp>
        <p:nvSpPr>
          <p:cNvPr id="4" name="Slide Number Placeholder 3"/>
          <p:cNvSpPr>
            <a:spLocks noGrp="1"/>
          </p:cNvSpPr>
          <p:nvPr>
            <p:ph type="sldNum" sz="quarter" idx="5"/>
          </p:nvPr>
        </p:nvSpPr>
        <p:spPr/>
        <p:txBody>
          <a:bodyPr/>
          <a:lstStyle/>
          <a:p>
            <a:fld id="{850A546D-8EF9-4AE8-9305-40F01FFF42A3}" type="slidenum">
              <a:rPr lang="en-AU" smtClean="0"/>
              <a:t>38</a:t>
            </a:fld>
            <a:endParaRPr lang="en-AU"/>
          </a:p>
        </p:txBody>
      </p:sp>
    </p:spTree>
    <p:extLst>
      <p:ext uri="{BB962C8B-B14F-4D97-AF65-F5344CB8AC3E}">
        <p14:creationId xmlns:p14="http://schemas.microsoft.com/office/powerpoint/2010/main" val="113726629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r>
              <a:rPr lang="en-GB" sz="1200">
                <a:solidFill>
                  <a:schemeClr val="bg2"/>
                </a:solidFill>
              </a:rPr>
              <a:t>6 – Concessions and rebates available</a:t>
            </a:r>
            <a:endParaRPr lang="en-US"/>
          </a:p>
        </p:txBody>
      </p:sp>
      <p:sp>
        <p:nvSpPr>
          <p:cNvPr id="4" name="Slide Number Placeholder 3"/>
          <p:cNvSpPr>
            <a:spLocks noGrp="1"/>
          </p:cNvSpPr>
          <p:nvPr>
            <p:ph type="sldNum" sz="quarter" idx="5"/>
          </p:nvPr>
        </p:nvSpPr>
        <p:spPr/>
        <p:txBody>
          <a:bodyPr/>
          <a:lstStyle/>
          <a:p>
            <a:fld id="{850A546D-8EF9-4AE8-9305-40F01FFF42A3}" type="slidenum">
              <a:rPr lang="en-AU" smtClean="0"/>
              <a:t>39</a:t>
            </a:fld>
            <a:endParaRPr lang="en-AU"/>
          </a:p>
        </p:txBody>
      </p:sp>
    </p:spTree>
    <p:extLst>
      <p:ext uri="{BB962C8B-B14F-4D97-AF65-F5344CB8AC3E}">
        <p14:creationId xmlns:p14="http://schemas.microsoft.com/office/powerpoint/2010/main" val="319571724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r>
              <a:rPr lang="en-AU" b="1" dirty="0"/>
              <a:t>SPEAKER NOTES: </a:t>
            </a:r>
          </a:p>
          <a:p>
            <a:endParaRPr lang="en-AU" dirty="0"/>
          </a:p>
          <a:p>
            <a:r>
              <a:rPr lang="en-US" b="1" dirty="0"/>
              <a:t>Energy concessions </a:t>
            </a:r>
            <a:r>
              <a:rPr lang="en-US" dirty="0"/>
              <a:t>(also known as rebates) are a payment (credit) on your bill from the government and are </a:t>
            </a:r>
            <a:r>
              <a:rPr lang="en-US" u="sng" dirty="0"/>
              <a:t>available right now</a:t>
            </a:r>
            <a:r>
              <a:rPr lang="en-US" dirty="0"/>
              <a:t>.</a:t>
            </a:r>
          </a:p>
          <a:p>
            <a:pPr marL="171450" indent="-171450">
              <a:buFont typeface="Arial" panose="020B0604020202020204" pitchFamily="34" charset="0"/>
              <a:buChar char="•"/>
            </a:pPr>
            <a:r>
              <a:rPr lang="en-US" dirty="0"/>
              <a:t>Energy concessions is money credited to your electricity bill, and money back in your pocket!</a:t>
            </a:r>
          </a:p>
          <a:p>
            <a:pPr marL="171450" indent="-171450">
              <a:buFont typeface="Arial" panose="020B0604020202020204" pitchFamily="34" charset="0"/>
              <a:buChar char="•"/>
            </a:pPr>
            <a:r>
              <a:rPr lang="en-US" dirty="0"/>
              <a:t>Many people aren’t taking them up. </a:t>
            </a:r>
          </a:p>
          <a:p>
            <a:pPr marL="171450" indent="-171450">
              <a:buFont typeface="Arial" panose="020B0604020202020204" pitchFamily="34" charset="0"/>
              <a:buChar char="•"/>
            </a:pPr>
            <a:r>
              <a:rPr lang="en-US" dirty="0"/>
              <a:t>Why? Because you need to </a:t>
            </a:r>
            <a:r>
              <a:rPr lang="en-US" b="1" dirty="0"/>
              <a:t>apply to the SA Concessions team</a:t>
            </a:r>
            <a:r>
              <a:rPr lang="en-US" dirty="0"/>
              <a:t>, and then it will be applied to your bill. </a:t>
            </a:r>
          </a:p>
          <a:p>
            <a:pPr marL="171450" indent="-171450">
              <a:buFont typeface="Arial" panose="020B0604020202020204" pitchFamily="34" charset="0"/>
              <a:buChar char="•"/>
            </a:pPr>
            <a:r>
              <a:rPr lang="en-US" dirty="0"/>
              <a:t>It doesn’t follow you if you move energy retailers. You need to keep updating these details with the SA Concessions team to keep getting the concession if you move retailers. </a:t>
            </a:r>
          </a:p>
          <a:p>
            <a:endParaRPr lang="en-US" dirty="0"/>
          </a:p>
          <a:p>
            <a:r>
              <a:rPr lang="en-US" b="1" dirty="0"/>
              <a:t>How do you know if you’re eligible? </a:t>
            </a:r>
          </a:p>
          <a:p>
            <a:pPr marL="171450" indent="-171450">
              <a:buFont typeface="Arial" panose="020B0604020202020204" pitchFamily="34" charset="0"/>
              <a:buChar char="•"/>
            </a:pPr>
            <a:r>
              <a:rPr lang="en-US" dirty="0"/>
              <a:t>Do you have a Commonwealth concession card such as a Centrelink Pensioner Card, a Low-Income Health Care Card, Veteran Gold Card or Commonwealth Seniors Health Card?</a:t>
            </a:r>
          </a:p>
          <a:p>
            <a:pPr marL="171450" indent="-171450" algn="l">
              <a:buFont typeface="Arial" panose="020B0604020202020204" pitchFamily="34" charset="0"/>
              <a:buChar char="•"/>
            </a:pPr>
            <a:r>
              <a:rPr lang="en-US" dirty="0"/>
              <a:t>OR receive an eligible Centrelink payment including </a:t>
            </a:r>
            <a:r>
              <a:rPr lang="en-US" b="0" i="0" dirty="0" err="1">
                <a:solidFill>
                  <a:srgbClr val="363636"/>
                </a:solidFill>
                <a:effectLst/>
                <a:latin typeface="Lato" panose="020F0502020204030203" pitchFamily="34" charset="0"/>
              </a:rPr>
              <a:t>JobSeeker</a:t>
            </a:r>
            <a:r>
              <a:rPr lang="en-US" b="0" i="0" dirty="0">
                <a:solidFill>
                  <a:srgbClr val="363636"/>
                </a:solidFill>
                <a:effectLst/>
                <a:latin typeface="Lato" panose="020F0502020204030203" pitchFamily="34" charset="0"/>
              </a:rPr>
              <a:t> Payment, Youth Allowance, Parenting Payment, Special Benefit, Self-Employment Allowance, ABSTUDY, </a:t>
            </a:r>
            <a:r>
              <a:rPr lang="en-US" b="0" i="0" dirty="0" err="1">
                <a:solidFill>
                  <a:srgbClr val="363636"/>
                </a:solidFill>
                <a:effectLst/>
                <a:latin typeface="Lato" panose="020F0502020204030203" pitchFamily="34" charset="0"/>
              </a:rPr>
              <a:t>Austudy</a:t>
            </a:r>
            <a:r>
              <a:rPr lang="en-US" b="0" i="0" dirty="0">
                <a:solidFill>
                  <a:srgbClr val="363636"/>
                </a:solidFill>
                <a:effectLst/>
                <a:latin typeface="Lato" panose="020F0502020204030203" pitchFamily="34" charset="0"/>
              </a:rPr>
              <a:t>, Farm Household Allowance (FHA), War widow pension under legislation of the United Kingdom or New Zealand.</a:t>
            </a:r>
            <a:endParaRPr lang="en-US" dirty="0"/>
          </a:p>
          <a:p>
            <a:pPr marL="171450" indent="-171450">
              <a:buFont typeface="Arial" panose="020B0604020202020204" pitchFamily="34" charset="0"/>
              <a:buChar char="•"/>
            </a:pPr>
            <a:r>
              <a:rPr lang="en-US" dirty="0"/>
              <a:t>And is your name on the electricity bill?</a:t>
            </a:r>
          </a:p>
          <a:p>
            <a:pPr marL="171450" indent="-171450">
              <a:buFont typeface="Arial" panose="020B0604020202020204" pitchFamily="34" charset="0"/>
              <a:buChar char="•"/>
            </a:pPr>
            <a:r>
              <a:rPr lang="en-US" dirty="0"/>
              <a:t>Then you could be eligible.  </a:t>
            </a:r>
          </a:p>
          <a:p>
            <a:pPr marL="171450" indent="-171450">
              <a:buFont typeface="Arial" panose="020B0604020202020204" pitchFamily="34" charset="0"/>
              <a:buChar char="•"/>
            </a:pPr>
            <a:endParaRPr lang="en-US" dirty="0"/>
          </a:p>
          <a:p>
            <a:pPr algn="l"/>
            <a:r>
              <a:rPr lang="en-US" b="0" i="0" dirty="0">
                <a:solidFill>
                  <a:srgbClr val="363636"/>
                </a:solidFill>
                <a:effectLst/>
                <a:latin typeface="Lato" panose="020F0502020204030203" pitchFamily="34" charset="0"/>
              </a:rPr>
              <a:t>Asylum seekers can also be eligible in SA – more here </a:t>
            </a:r>
            <a:r>
              <a:rPr lang="en-US" b="0" i="0" u="none" strike="noStrike" dirty="0">
                <a:solidFill>
                  <a:srgbClr val="004B88"/>
                </a:solidFill>
                <a:effectLst/>
                <a:latin typeface="Lato" panose="020F0502020204030203" pitchFamily="34" charset="0"/>
              </a:rPr>
              <a:t>https://www.sa.gov.au/topics/care-and-support/concessions/asylum-seekers</a:t>
            </a:r>
            <a:br>
              <a:rPr lang="en-US" dirty="0"/>
            </a:br>
            <a:endParaRPr lang="en-US" dirty="0"/>
          </a:p>
          <a:p>
            <a:r>
              <a:rPr lang="en-US" dirty="0"/>
              <a:t>If you get your energy from your strata or landlord in a caravan park, apartment building or retirement home or village (an </a:t>
            </a:r>
            <a:r>
              <a:rPr lang="en-US" b="1" dirty="0"/>
              <a:t>embedded network </a:t>
            </a:r>
            <a:r>
              <a:rPr lang="en-US" dirty="0"/>
              <a:t>as we mentioned earlier) you could also be eligible; ask your energy provider or contact Concessions SA today. Your energy concession may get credited to your bank account in this situation.</a:t>
            </a:r>
          </a:p>
          <a:p>
            <a:endParaRPr lang="en-US" dirty="0"/>
          </a:p>
          <a:p>
            <a:r>
              <a:rPr lang="en-US" b="1" dirty="0"/>
              <a:t>So how do you get an energy concession (or rebate)?</a:t>
            </a:r>
          </a:p>
          <a:p>
            <a:pPr marL="171450" indent="-171450">
              <a:buFont typeface="Arial" panose="020B0604020202020204" pitchFamily="34" charset="0"/>
              <a:buChar char="•"/>
            </a:pPr>
            <a:r>
              <a:rPr lang="en-US" dirty="0"/>
              <a:t>You can apply to the Concessions SA ‘Household Energy Concession’ application form – either online, or printed and posted in.</a:t>
            </a:r>
          </a:p>
          <a:p>
            <a:pPr marL="0" indent="0">
              <a:buFont typeface="Arial" panose="020B0604020202020204" pitchFamily="34" charset="0"/>
              <a:buNone/>
            </a:pPr>
            <a:r>
              <a:rPr lang="en-US" u="none" dirty="0"/>
              <a:t>	</a:t>
            </a:r>
            <a:r>
              <a:rPr lang="en-US" u="sng" dirty="0"/>
              <a:t>https://www.sa.gov.au/topics/care-and-support/concessions/household-concessions/household-concessions </a:t>
            </a:r>
          </a:p>
          <a:p>
            <a:pPr marL="171450" indent="-171450">
              <a:buFont typeface="Arial" panose="020B0604020202020204" pitchFamily="34" charset="0"/>
              <a:buChar char="•"/>
            </a:pPr>
            <a:r>
              <a:rPr lang="en-US" dirty="0"/>
              <a:t>Or for more information on concessions (or rebates) including medical concessions if this applies to you:</a:t>
            </a:r>
          </a:p>
          <a:p>
            <a:pPr marL="628650" lvl="1" indent="-171450">
              <a:buFont typeface="Arial" panose="020B0604020202020204" pitchFamily="34" charset="0"/>
              <a:buChar char="•"/>
            </a:pPr>
            <a:r>
              <a:rPr lang="en-US" dirty="0"/>
              <a:t>Visit: </a:t>
            </a:r>
            <a:r>
              <a:rPr lang="en-US" u="sng" dirty="0"/>
              <a:t>https://dhs.sa.gov.au/how-we-help/cost-of-living/concessions/energy-retailers</a:t>
            </a:r>
            <a:r>
              <a:rPr lang="en-US" dirty="0"/>
              <a:t>, or</a:t>
            </a:r>
          </a:p>
          <a:p>
            <a:pPr marL="628650" lvl="1" indent="-171450">
              <a:buFont typeface="Arial" panose="020B0604020202020204" pitchFamily="34" charset="0"/>
              <a:buChar char="•"/>
            </a:pPr>
            <a:r>
              <a:rPr lang="en-US" dirty="0"/>
              <a:t>Contact the National Debt Hotline on 1800 007 007 or go to www.ndh.org.au (who we mentioned earlier can help you) for more information first before contacting your energy provider. </a:t>
            </a:r>
          </a:p>
          <a:p>
            <a:pPr marL="628650" lvl="1" indent="-171450">
              <a:buFont typeface="Arial" panose="020B0604020202020204" pitchFamily="34" charset="0"/>
              <a:buChar char="•"/>
            </a:pPr>
            <a:endParaRPr lang="en-US" dirty="0"/>
          </a:p>
          <a:p>
            <a:pPr algn="l"/>
            <a:r>
              <a:rPr lang="en-US" b="0" i="0" u="sng" dirty="0">
                <a:solidFill>
                  <a:srgbClr val="333333"/>
                </a:solidFill>
                <a:effectLst/>
                <a:latin typeface="Public Sans"/>
                <a:hlinkClick r:id="rId3"/>
              </a:rPr>
              <a:t>Apply or update your details</a:t>
            </a:r>
            <a:r>
              <a:rPr lang="en-US" b="0" i="0" dirty="0">
                <a:solidFill>
                  <a:srgbClr val="333333"/>
                </a:solidFill>
                <a:effectLst/>
                <a:latin typeface="Public Sans"/>
              </a:rPr>
              <a:t> with the online form. The one form covers all four household concessions.</a:t>
            </a:r>
          </a:p>
          <a:p>
            <a:pPr algn="l"/>
            <a:r>
              <a:rPr lang="en-US" b="0" i="0" dirty="0">
                <a:solidFill>
                  <a:srgbClr val="333333"/>
                </a:solidFill>
                <a:effectLst/>
                <a:latin typeface="Public Sans"/>
              </a:rPr>
              <a:t>Residential park residents can apply through a separate application form - </a:t>
            </a:r>
            <a:r>
              <a:rPr lang="en-US" b="0" i="0" u="sng" dirty="0">
                <a:solidFill>
                  <a:srgbClr val="333333"/>
                </a:solidFill>
                <a:effectLst/>
                <a:latin typeface="Public Sans"/>
                <a:hlinkClick r:id="rId4"/>
              </a:rPr>
              <a:t>residential park resident concessions</a:t>
            </a:r>
            <a:r>
              <a:rPr lang="en-US" b="0" i="0" dirty="0">
                <a:solidFill>
                  <a:srgbClr val="333333"/>
                </a:solidFill>
                <a:effectLst/>
                <a:latin typeface="Public Sans"/>
              </a:rPr>
              <a:t>.</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If you want to </a:t>
            </a:r>
            <a:r>
              <a:rPr lang="en-US" b="1" dirty="0"/>
              <a:t>share this messages with others</a:t>
            </a:r>
            <a:r>
              <a:rPr lang="en-US" dirty="0"/>
              <a:t>, maybe someone who speaks a language other than English, who uses </a:t>
            </a:r>
            <a:r>
              <a:rPr lang="en-US" dirty="0" err="1"/>
              <a:t>Auslan</a:t>
            </a:r>
            <a:r>
              <a:rPr lang="en-US" dirty="0"/>
              <a:t> (Australian sign language) or who is from a First Nations community, you can send them a flyer or poster from the </a:t>
            </a:r>
            <a:r>
              <a:rPr lang="en-US" b="1" dirty="0"/>
              <a:t>Energy Charter’s website. </a:t>
            </a:r>
          </a:p>
          <a:p>
            <a:pPr marL="0" indent="0">
              <a:buFont typeface="Arial" panose="020B0604020202020204" pitchFamily="34" charset="0"/>
              <a:buNone/>
            </a:pPr>
            <a:r>
              <a:rPr lang="en-US" b="0" dirty="0"/>
              <a:t>Yo</a:t>
            </a:r>
            <a:r>
              <a:rPr lang="en-US" dirty="0"/>
              <a:t>u can see here www.theenergycharter.com.au, the campaign is called </a:t>
            </a:r>
            <a:r>
              <a:rPr lang="en-US" i="1" dirty="0"/>
              <a:t>Keep the money. It’s yours. </a:t>
            </a:r>
          </a:p>
          <a:p>
            <a:pPr marL="0" indent="0">
              <a:buFont typeface="Arial" panose="020B0604020202020204" pitchFamily="34" charset="0"/>
              <a:buNone/>
            </a:pPr>
            <a:endParaRPr lang="en-US" i="1" dirty="0"/>
          </a:p>
          <a:p>
            <a:pPr marL="0" indent="0">
              <a:buFont typeface="Arial" panose="020B0604020202020204" pitchFamily="34" charset="0"/>
              <a:buNone/>
            </a:pPr>
            <a:r>
              <a:rPr lang="en-US" i="1" dirty="0"/>
              <a:t>Ref: https://www.theenergycharter.com.au/concessions-awareness-and-engagement-campaign/</a:t>
            </a:r>
          </a:p>
          <a:p>
            <a:endParaRPr lang="en-AU" dirty="0"/>
          </a:p>
        </p:txBody>
      </p:sp>
      <p:sp>
        <p:nvSpPr>
          <p:cNvPr id="4" name="Slide Number Placeholder 3"/>
          <p:cNvSpPr>
            <a:spLocks noGrp="1"/>
          </p:cNvSpPr>
          <p:nvPr>
            <p:ph type="sldNum" sz="quarter" idx="5"/>
          </p:nvPr>
        </p:nvSpPr>
        <p:spPr/>
        <p:txBody>
          <a:bodyPr/>
          <a:lstStyle/>
          <a:p>
            <a:fld id="{850A546D-8EF9-4AE8-9305-40F01FFF42A3}" type="slidenum">
              <a:rPr lang="en-AU" smtClean="0"/>
              <a:t>40</a:t>
            </a:fld>
            <a:endParaRPr lang="en-AU"/>
          </a:p>
        </p:txBody>
      </p:sp>
    </p:spTree>
    <p:extLst>
      <p:ext uri="{BB962C8B-B14F-4D97-AF65-F5344CB8AC3E}">
        <p14:creationId xmlns:p14="http://schemas.microsoft.com/office/powerpoint/2010/main" val="202101280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28A731-E1B0-8538-AEC3-C65C085188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B1715F9-F465-7721-6E58-01B249A51373}"/>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A5FA1FF4-3187-9832-8D6A-351CB62B10F2}"/>
              </a:ext>
            </a:extLst>
          </p:cNvPr>
          <p:cNvSpPr>
            <a:spLocks noGrp="1"/>
          </p:cNvSpPr>
          <p:nvPr>
            <p:ph type="body" idx="1"/>
          </p:nvPr>
        </p:nvSpPr>
        <p:spPr/>
        <p:txBody>
          <a:bodyPr/>
          <a:lstStyle/>
          <a:p>
            <a:r>
              <a:rPr lang="en-AU" b="1" dirty="0"/>
              <a:t>SPEAKER NOTES: </a:t>
            </a:r>
          </a:p>
          <a:p>
            <a:pPr defTabSz="685800" fontAlgn="base">
              <a:lnSpc>
                <a:spcPct val="70000"/>
              </a:lnSpc>
              <a:spcBef>
                <a:spcPts val="750"/>
              </a:spcBef>
              <a:buFont typeface="Arial" panose="020B0604020202020204" pitchFamily="34" charset="0"/>
              <a:buNone/>
            </a:pPr>
            <a:r>
              <a:rPr lang="en-GB" sz="1200" b="0" dirty="0"/>
              <a:t>SA Energy Concessions and financial support are available to SA customers. The most common concessions are:</a:t>
            </a:r>
          </a:p>
          <a:p>
            <a:pPr defTabSz="685800" fontAlgn="base">
              <a:lnSpc>
                <a:spcPct val="70000"/>
              </a:lnSpc>
              <a:spcBef>
                <a:spcPts val="750"/>
              </a:spcBef>
              <a:buFont typeface="Arial" panose="020B0604020202020204" pitchFamily="34" charset="0"/>
              <a:buNone/>
            </a:pPr>
            <a:endParaRPr lang="en-GB" sz="1200" dirty="0"/>
          </a:p>
          <a:p>
            <a:pPr defTabSz="685800" fontAlgn="base">
              <a:lnSpc>
                <a:spcPct val="70000"/>
              </a:lnSpc>
              <a:spcBef>
                <a:spcPts val="750"/>
              </a:spcBef>
              <a:buFont typeface="Arial" panose="020B0604020202020204" pitchFamily="34" charset="0"/>
              <a:buNone/>
            </a:pPr>
            <a:r>
              <a:rPr lang="en-GB" sz="1200" b="1" dirty="0"/>
              <a:t>Energy concession </a:t>
            </a:r>
          </a:p>
          <a:p>
            <a:pPr marL="285750" marR="0" lvl="0" indent="-285750" algn="l" defTabSz="685800" rtl="0" eaLnBrk="1" fontAlgn="base" latinLnBrk="0" hangingPunct="1">
              <a:lnSpc>
                <a:spcPct val="70000"/>
              </a:lnSpc>
              <a:spcBef>
                <a:spcPts val="750"/>
              </a:spcBef>
              <a:spcAft>
                <a:spcPts val="0"/>
              </a:spcAft>
              <a:buClrTx/>
              <a:buSzTx/>
              <a:buFont typeface="Arial" panose="020B0604020202020204" pitchFamily="34" charset="0"/>
              <a:buChar char="•"/>
              <a:tabLst/>
              <a:defRPr/>
            </a:pPr>
            <a:r>
              <a:rPr lang="en-GB" sz="1200" dirty="0"/>
              <a:t>Annual value of $281 in 2025/26</a:t>
            </a:r>
          </a:p>
          <a:p>
            <a:pPr marL="285750" indent="-285750" defTabSz="685800" fontAlgn="base">
              <a:lnSpc>
                <a:spcPct val="70000"/>
              </a:lnSpc>
              <a:spcBef>
                <a:spcPts val="750"/>
              </a:spcBef>
              <a:buFont typeface="Arial" panose="020B0604020202020204" pitchFamily="34" charset="0"/>
              <a:buChar char="•"/>
            </a:pPr>
            <a:r>
              <a:rPr lang="en-GB" sz="1200" dirty="0"/>
              <a:t>Paid quarterly onto electricity bills</a:t>
            </a:r>
          </a:p>
          <a:p>
            <a:pPr marL="285750" indent="-285750" defTabSz="685800" fontAlgn="base">
              <a:lnSpc>
                <a:spcPct val="70000"/>
              </a:lnSpc>
              <a:spcBef>
                <a:spcPts val="750"/>
              </a:spcBef>
              <a:buFont typeface="Arial" panose="020B0604020202020204" pitchFamily="34" charset="0"/>
              <a:buChar char="•"/>
            </a:pPr>
            <a:r>
              <a:rPr lang="en-GB" sz="1200" dirty="0"/>
              <a:t>You must update details if you move retailers or address</a:t>
            </a:r>
          </a:p>
          <a:p>
            <a:pPr marL="285750" indent="-285750" defTabSz="685800" fontAlgn="base">
              <a:lnSpc>
                <a:spcPct val="70000"/>
              </a:lnSpc>
              <a:spcBef>
                <a:spcPts val="750"/>
              </a:spcBef>
              <a:buFont typeface="Arial" panose="020B0604020202020204" pitchFamily="34" charset="0"/>
              <a:buChar char="•"/>
            </a:pPr>
            <a:r>
              <a:rPr lang="en-GB" sz="1200" dirty="0"/>
              <a:t>Must be the listed person on the bill</a:t>
            </a:r>
          </a:p>
          <a:p>
            <a:pPr marL="285750" indent="-285750" defTabSz="685800" fontAlgn="base">
              <a:lnSpc>
                <a:spcPct val="70000"/>
              </a:lnSpc>
              <a:spcBef>
                <a:spcPts val="750"/>
              </a:spcBef>
              <a:buFont typeface="Arial" panose="020B0604020202020204" pitchFamily="34" charset="0"/>
              <a:buChar char="•"/>
            </a:pPr>
            <a:r>
              <a:rPr lang="en-GB" sz="1200" dirty="0"/>
              <a:t>Apply for ‘household concessions’ to get the Energy Concession</a:t>
            </a:r>
          </a:p>
          <a:p>
            <a:pPr defTabSz="685800" fontAlgn="base">
              <a:lnSpc>
                <a:spcPct val="70000"/>
              </a:lnSpc>
              <a:spcBef>
                <a:spcPts val="750"/>
              </a:spcBef>
              <a:buFont typeface="Arial" panose="020B0604020202020204" pitchFamily="34" charset="0"/>
              <a:buNone/>
            </a:pPr>
            <a:endParaRPr lang="en-GB" sz="1200" dirty="0"/>
          </a:p>
          <a:p>
            <a:pPr marL="0" indent="0" defTabSz="685800" fontAlgn="base">
              <a:lnSpc>
                <a:spcPct val="70000"/>
              </a:lnSpc>
              <a:spcBef>
                <a:spcPts val="750"/>
              </a:spcBef>
              <a:buFont typeface="Arial" panose="020B0604020202020204" pitchFamily="34" charset="0"/>
              <a:buNone/>
            </a:pPr>
            <a:r>
              <a:rPr lang="en-GB" sz="1200" b="1" dirty="0"/>
              <a:t>Emergency Electricity Payment Scheme (EEPS)</a:t>
            </a:r>
          </a:p>
          <a:p>
            <a:pPr marL="342900" indent="-342900" defTabSz="685800" fontAlgn="base">
              <a:lnSpc>
                <a:spcPct val="70000"/>
              </a:lnSpc>
              <a:spcBef>
                <a:spcPts val="750"/>
              </a:spcBef>
              <a:buFont typeface="Arial" panose="020B0604020202020204" pitchFamily="34" charset="0"/>
              <a:buChar char="•"/>
            </a:pPr>
            <a:r>
              <a:rPr lang="en-GB" sz="1200" dirty="0"/>
              <a:t>$800 every 2 years</a:t>
            </a:r>
          </a:p>
          <a:p>
            <a:pPr marL="342900" indent="-342900" defTabSz="685800" fontAlgn="base">
              <a:lnSpc>
                <a:spcPct val="70000"/>
              </a:lnSpc>
              <a:spcBef>
                <a:spcPts val="750"/>
              </a:spcBef>
              <a:buFont typeface="Arial" panose="020B0604020202020204" pitchFamily="34" charset="0"/>
              <a:buChar char="•"/>
            </a:pPr>
            <a:r>
              <a:rPr lang="en-GB" sz="1200" dirty="0"/>
              <a:t>Emergency payment applied for via a financial counsellor</a:t>
            </a:r>
          </a:p>
          <a:p>
            <a:pPr marL="342900" indent="-342900" defTabSz="685800" fontAlgn="base">
              <a:lnSpc>
                <a:spcPct val="70000"/>
              </a:lnSpc>
              <a:spcBef>
                <a:spcPts val="750"/>
              </a:spcBef>
              <a:buFont typeface="Arial" panose="020B0604020202020204" pitchFamily="34" charset="0"/>
              <a:buChar char="•"/>
            </a:pPr>
            <a:r>
              <a:rPr lang="en-US" sz="1200" dirty="0"/>
              <a:t>Assist households that are in financial crisis and unable to pay their electricity debt</a:t>
            </a:r>
            <a:endParaRPr lang="en-GB" b="0" i="0" dirty="0">
              <a:solidFill>
                <a:srgbClr val="000000"/>
              </a:solidFill>
              <a:effectLst/>
              <a:latin typeface="Segoe UI" panose="020B0502040204020203" pitchFamily="34" charset="0"/>
            </a:endParaRPr>
          </a:p>
          <a:p>
            <a:endParaRPr lang="en-AU" dirty="0"/>
          </a:p>
          <a:p>
            <a:r>
              <a:rPr lang="en-AU" b="1" dirty="0"/>
              <a:t>EXTRAS: </a:t>
            </a:r>
          </a:p>
          <a:p>
            <a:pPr marL="171450" indent="-171450">
              <a:buFont typeface="Arial" panose="020B0604020202020204" pitchFamily="34" charset="0"/>
              <a:buChar char="•"/>
            </a:pPr>
            <a:r>
              <a:rPr lang="en-US" dirty="0"/>
              <a:t>There is also a medical heating and cooling concessions available for eligible conditions, both available via the SA Government.</a:t>
            </a:r>
          </a:p>
          <a:p>
            <a:pPr marL="171450" indent="-171450">
              <a:buFont typeface="Arial" panose="020B0604020202020204" pitchFamily="34" charset="0"/>
              <a:buChar char="•"/>
            </a:pPr>
            <a:r>
              <a:rPr lang="en-US" dirty="0"/>
              <a:t>The Federal government via Services Australia also provides a medical heating and cooling and essential devices concessions. </a:t>
            </a:r>
            <a:endParaRPr lang="en-AU" dirty="0"/>
          </a:p>
        </p:txBody>
      </p:sp>
      <p:sp>
        <p:nvSpPr>
          <p:cNvPr id="4" name="Slide Number Placeholder 3">
            <a:extLst>
              <a:ext uri="{FF2B5EF4-FFF2-40B4-BE49-F238E27FC236}">
                <a16:creationId xmlns:a16="http://schemas.microsoft.com/office/drawing/2014/main" id="{EB3B4D90-0DCC-5607-2EEA-FDCB2D2D76E2}"/>
              </a:ext>
            </a:extLst>
          </p:cNvPr>
          <p:cNvSpPr>
            <a:spLocks noGrp="1"/>
          </p:cNvSpPr>
          <p:nvPr>
            <p:ph type="sldNum" sz="quarter" idx="5"/>
          </p:nvPr>
        </p:nvSpPr>
        <p:spPr/>
        <p:txBody>
          <a:bodyPr/>
          <a:lstStyle/>
          <a:p>
            <a:fld id="{850A546D-8EF9-4AE8-9305-40F01FFF42A3}" type="slidenum">
              <a:rPr lang="en-AU" smtClean="0"/>
              <a:t>41</a:t>
            </a:fld>
            <a:endParaRPr lang="en-AU"/>
          </a:p>
        </p:txBody>
      </p:sp>
    </p:spTree>
    <p:extLst>
      <p:ext uri="{BB962C8B-B14F-4D97-AF65-F5344CB8AC3E}">
        <p14:creationId xmlns:p14="http://schemas.microsoft.com/office/powerpoint/2010/main" val="220822638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28A731-E1B0-8538-AEC3-C65C085188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B1715F9-F465-7721-6E58-01B249A51373}"/>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A5FA1FF4-3187-9832-8D6A-351CB62B10F2}"/>
              </a:ext>
            </a:extLst>
          </p:cNvPr>
          <p:cNvSpPr>
            <a:spLocks noGrp="1"/>
          </p:cNvSpPr>
          <p:nvPr>
            <p:ph type="body" idx="1"/>
          </p:nvPr>
        </p:nvSpPr>
        <p:spPr/>
        <p:txBody>
          <a:bodyPr/>
          <a:lstStyle/>
          <a:p>
            <a:r>
              <a:rPr lang="en-AU" b="1"/>
              <a:t>SPEAKER NOTES: </a:t>
            </a:r>
          </a:p>
          <a:p>
            <a:pPr marL="0" marR="0" lvl="0" indent="0" algn="l" defTabSz="914400" rtl="0" eaLnBrk="1" fontAlgn="auto" latinLnBrk="0" hangingPunct="1">
              <a:lnSpc>
                <a:spcPct val="100000"/>
              </a:lnSpc>
              <a:spcBef>
                <a:spcPts val="0"/>
              </a:spcBef>
              <a:spcAft>
                <a:spcPts val="0"/>
              </a:spcAft>
              <a:buClrTx/>
              <a:buSzTx/>
              <a:buFontTx/>
              <a:buNone/>
              <a:tabLst/>
              <a:defRPr/>
            </a:pPr>
            <a:br>
              <a:rPr lang="en-AU"/>
            </a:br>
            <a:r>
              <a:rPr lang="en-AU" sz="1200" b="1" i="0">
                <a:effectLst/>
              </a:rPr>
              <a:t>SA Concessions Energy Discount Offer</a:t>
            </a:r>
            <a:endParaRPr lang="en-AU"/>
          </a:p>
          <a:p>
            <a:pPr marL="171450" indent="-171450">
              <a:buFont typeface="Arial" panose="020B0604020202020204" pitchFamily="34" charset="0"/>
              <a:buChar char="•"/>
            </a:pPr>
            <a:r>
              <a:rPr lang="en-AU"/>
              <a:t>The SA Government has an agreement with Origin Energy to provide a gas and electricity discount deal for concession cards holders and Centrelink income recipients. </a:t>
            </a:r>
          </a:p>
          <a:p>
            <a:pPr marL="171450" indent="-171450">
              <a:buFont typeface="Arial" panose="020B0604020202020204" pitchFamily="34" charset="0"/>
              <a:buChar char="•"/>
            </a:pPr>
            <a:r>
              <a:rPr lang="en-AU"/>
              <a:t>Its name is shortened to SACEDO and Origin refer to it as the ‘Origin Value’ plan.</a:t>
            </a:r>
          </a:p>
          <a:p>
            <a:pPr marL="171450" indent="-171450">
              <a:buFont typeface="Arial" panose="020B0604020202020204" pitchFamily="34" charset="0"/>
              <a:buChar char="•"/>
            </a:pPr>
            <a:r>
              <a:rPr lang="en-AU"/>
              <a:t>It was renewed in January 2026 with the shown discounts (on slide) </a:t>
            </a:r>
          </a:p>
          <a:p>
            <a:pPr marL="171450" indent="-171450">
              <a:buFont typeface="Arial" panose="020B0604020202020204" pitchFamily="34" charset="0"/>
              <a:buChar char="•"/>
            </a:pPr>
            <a:r>
              <a:rPr lang="en-AU"/>
              <a:t>They have government contract until at least 2029 </a:t>
            </a:r>
          </a:p>
        </p:txBody>
      </p:sp>
      <p:sp>
        <p:nvSpPr>
          <p:cNvPr id="4" name="Slide Number Placeholder 3">
            <a:extLst>
              <a:ext uri="{FF2B5EF4-FFF2-40B4-BE49-F238E27FC236}">
                <a16:creationId xmlns:a16="http://schemas.microsoft.com/office/drawing/2014/main" id="{EB3B4D90-0DCC-5607-2EEA-FDCB2D2D76E2}"/>
              </a:ext>
            </a:extLst>
          </p:cNvPr>
          <p:cNvSpPr>
            <a:spLocks noGrp="1"/>
          </p:cNvSpPr>
          <p:nvPr>
            <p:ph type="sldNum" sz="quarter" idx="5"/>
          </p:nvPr>
        </p:nvSpPr>
        <p:spPr/>
        <p:txBody>
          <a:bodyPr/>
          <a:lstStyle/>
          <a:p>
            <a:fld id="{850A546D-8EF9-4AE8-9305-40F01FFF42A3}" type="slidenum">
              <a:rPr lang="en-AU" smtClean="0"/>
              <a:t>42</a:t>
            </a:fld>
            <a:endParaRPr lang="en-AU"/>
          </a:p>
        </p:txBody>
      </p:sp>
    </p:spTree>
    <p:extLst>
      <p:ext uri="{BB962C8B-B14F-4D97-AF65-F5344CB8AC3E}">
        <p14:creationId xmlns:p14="http://schemas.microsoft.com/office/powerpoint/2010/main" val="65710674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pPr lvl="0">
              <a:lnSpc>
                <a:spcPct val="115000"/>
              </a:lnSpc>
            </a:pPr>
            <a:r>
              <a:rPr lang="en-AU" sz="1200" b="1" kern="100">
                <a:effectLst/>
                <a:ea typeface="Aptos" panose="020B0004020202020204" pitchFamily="34" charset="0"/>
                <a:cs typeface="Times New Roman" panose="02020603050405020304" pitchFamily="18" charset="0"/>
              </a:rPr>
              <a:t>SPEAKER NOTES:</a:t>
            </a:r>
          </a:p>
          <a:p>
            <a:pPr lvl="0">
              <a:lnSpc>
                <a:spcPct val="115000"/>
              </a:lnSpc>
            </a:pPr>
            <a:r>
              <a:rPr lang="en-AU" sz="1200" kern="100">
                <a:effectLst/>
                <a:ea typeface="Aptos" panose="020B0004020202020204" pitchFamily="34" charset="0"/>
                <a:cs typeface="Times New Roman" panose="02020603050405020304" pitchFamily="18" charset="0"/>
              </a:rPr>
              <a:t>The way you pay for your energy bill can have a big impact on managing your household finances. </a:t>
            </a:r>
          </a:p>
          <a:p>
            <a:pPr lvl="0">
              <a:lnSpc>
                <a:spcPct val="115000"/>
              </a:lnSpc>
            </a:pPr>
            <a:endParaRPr lang="en-AU" sz="1200" kern="100">
              <a:effectLst/>
              <a:ea typeface="Aptos" panose="020B0004020202020204" pitchFamily="34" charset="0"/>
              <a:cs typeface="Times New Roman" panose="02020603050405020304" pitchFamily="18" charset="0"/>
            </a:endParaRPr>
          </a:p>
          <a:p>
            <a:pPr lvl="0">
              <a:lnSpc>
                <a:spcPct val="115000"/>
              </a:lnSpc>
            </a:pPr>
            <a:r>
              <a:rPr lang="en-AU" sz="1200" kern="100">
                <a:effectLst/>
                <a:ea typeface="Aptos" panose="020B0004020202020204" pitchFamily="34" charset="0"/>
                <a:cs typeface="Times New Roman" panose="02020603050405020304" pitchFamily="18" charset="0"/>
              </a:rPr>
              <a:t>Do you or your clients get stressed about their quarterly or monthly bill being due, and not knowing how much they’ll have to pay? When the bill finally comes, the cost is unexpected and hard to pay for by the due date. </a:t>
            </a:r>
          </a:p>
          <a:p>
            <a:pPr marL="0" lvl="0" indent="0">
              <a:lnSpc>
                <a:spcPct val="115000"/>
              </a:lnSpc>
              <a:buNone/>
            </a:pPr>
            <a:endParaRPr lang="en-AU" sz="1200" kern="100">
              <a:effectLst/>
              <a:ea typeface="Aptos" panose="020B0004020202020204" pitchFamily="34" charset="0"/>
              <a:cs typeface="Times New Roman" panose="02020603050405020304" pitchFamily="18" charset="0"/>
            </a:endParaRPr>
          </a:p>
          <a:p>
            <a:pPr marL="0" lvl="0" indent="0">
              <a:lnSpc>
                <a:spcPct val="115000"/>
              </a:lnSpc>
              <a:buNone/>
            </a:pPr>
            <a:r>
              <a:rPr lang="en-AU" sz="1200" b="1" kern="100">
                <a:effectLst/>
                <a:ea typeface="Aptos" panose="020B0004020202020204" pitchFamily="34" charset="0"/>
                <a:cs typeface="Times New Roman" panose="02020603050405020304" pitchFamily="18" charset="0"/>
              </a:rPr>
              <a:t>This information is to let you know you can pay off your energy bills in advance. </a:t>
            </a:r>
          </a:p>
          <a:p>
            <a:pPr marL="171450" lvl="0" indent="-171450">
              <a:lnSpc>
                <a:spcPct val="115000"/>
              </a:lnSpc>
              <a:buFont typeface="Arial" panose="020B0604020202020204" pitchFamily="34" charset="0"/>
              <a:buChar char="•"/>
            </a:pPr>
            <a:r>
              <a:rPr lang="en-AU" sz="1200" b="0"/>
              <a:t>(1) Pay your bill every fortnight to keep on top of ongoing costs (reduces bill shock and makes it less likely to impact other household spending) – you make the decision on how you want to pay it. </a:t>
            </a:r>
          </a:p>
          <a:p>
            <a:pPr marL="171450" lvl="0" indent="-171450">
              <a:lnSpc>
                <a:spcPct val="115000"/>
              </a:lnSpc>
              <a:buFont typeface="Arial" panose="020B0604020202020204" pitchFamily="34" charset="0"/>
              <a:buChar char="•"/>
            </a:pPr>
            <a:r>
              <a:rPr lang="en-AU" sz="1200" b="0"/>
              <a:t>BPAY is the easiest way for this as you can set the amount and change it as you need.</a:t>
            </a:r>
          </a:p>
          <a:p>
            <a:pPr marL="171450" lvl="0" indent="-171450">
              <a:lnSpc>
                <a:spcPct val="115000"/>
              </a:lnSpc>
              <a:buFont typeface="Arial" panose="020B0604020202020204" pitchFamily="34" charset="0"/>
              <a:buChar char="•"/>
            </a:pPr>
            <a:r>
              <a:rPr lang="en-AU" sz="1200" b="0"/>
              <a:t>(2) If receiving Centrelink income, pay via Centrepay. This can be done with the business directly, on MyGov, Express Plus Centrelink mobile app, by calling or vising Services Australia.</a:t>
            </a:r>
          </a:p>
          <a:p>
            <a:pPr marL="171450" lvl="0" indent="-171450">
              <a:lnSpc>
                <a:spcPct val="115000"/>
              </a:lnSpc>
              <a:buFont typeface="Arial" panose="020B0604020202020204" pitchFamily="34" charset="0"/>
              <a:buChar char="•"/>
            </a:pPr>
            <a:r>
              <a:rPr lang="en-AU" sz="1200" b="0"/>
              <a:t>Bill smoothing: </a:t>
            </a:r>
            <a:r>
              <a:rPr lang="en-US" b="0" i="0">
                <a:solidFill>
                  <a:srgbClr val="001D35"/>
                </a:solidFill>
                <a:effectLst/>
                <a:latin typeface="Google Sans"/>
              </a:rPr>
              <a:t> </a:t>
            </a:r>
            <a:r>
              <a:rPr lang="en-US" b="0" i="0">
                <a:solidFill>
                  <a:srgbClr val="2B2E31"/>
                </a:solidFill>
                <a:effectLst/>
                <a:latin typeface="Open Sans" panose="020B0606030504020204" pitchFamily="34" charset="0"/>
              </a:rPr>
              <a:t>Bill Smoothing spreads your yearly energy costs into even, predictable, equal payments. </a:t>
            </a:r>
            <a:r>
              <a:rPr lang="en-US" b="0" i="0">
                <a:solidFill>
                  <a:srgbClr val="001D35"/>
                </a:solidFill>
                <a:effectLst/>
                <a:latin typeface="Google Sans"/>
              </a:rPr>
              <a:t>Weekly, fortnightly, or monthly for easier financial planning. Call your retailer or use their online services to check and to set this up, and to discuss an agreed value to pay each fortnight. </a:t>
            </a:r>
          </a:p>
          <a:p>
            <a:pPr marL="457200" lvl="1" indent="0">
              <a:lnSpc>
                <a:spcPct val="115000"/>
              </a:lnSpc>
              <a:buFont typeface="Arial" panose="020B0604020202020204" pitchFamily="34" charset="0"/>
              <a:buNone/>
            </a:pPr>
            <a:r>
              <a:rPr lang="en-US" sz="1200" b="0" i="0">
                <a:solidFill>
                  <a:srgbClr val="001D35"/>
                </a:solidFill>
                <a:effectLst/>
                <a:latin typeface="Google Sans"/>
              </a:rPr>
              <a:t>- This is usually set up with direct debit – so make sure your bank account has enough money – try setting it up for a day or two after payday. You may be charged fees if there is not enough money in your account. </a:t>
            </a:r>
            <a:endParaRPr lang="en-AU" sz="1200" b="0"/>
          </a:p>
          <a:p>
            <a:pPr marL="171450" lvl="0" indent="-171450">
              <a:lnSpc>
                <a:spcPct val="115000"/>
              </a:lnSpc>
              <a:buFont typeface="Arial" panose="020B0604020202020204" pitchFamily="34" charset="0"/>
              <a:buChar char="•"/>
            </a:pPr>
            <a:r>
              <a:rPr lang="en-AU" sz="1200" b="0"/>
              <a:t>Pay on time to receive discounts (if relevant) – you’ll know this from your plan information sent to you when you sign up (known as “pay on time” discounts). </a:t>
            </a:r>
          </a:p>
          <a:p>
            <a:endParaRPr lang="en-AU"/>
          </a:p>
        </p:txBody>
      </p:sp>
      <p:sp>
        <p:nvSpPr>
          <p:cNvPr id="4" name="Slide Number Placeholder 3"/>
          <p:cNvSpPr>
            <a:spLocks noGrp="1"/>
          </p:cNvSpPr>
          <p:nvPr>
            <p:ph type="sldNum" sz="quarter" idx="5"/>
          </p:nvPr>
        </p:nvSpPr>
        <p:spPr/>
        <p:txBody>
          <a:bodyPr/>
          <a:lstStyle/>
          <a:p>
            <a:fld id="{850A546D-8EF9-4AE8-9305-40F01FFF42A3}" type="slidenum">
              <a:rPr lang="en-AU" smtClean="0"/>
              <a:t>43</a:t>
            </a:fld>
            <a:endParaRPr lang="en-AU"/>
          </a:p>
        </p:txBody>
      </p:sp>
    </p:spTree>
    <p:extLst>
      <p:ext uri="{BB962C8B-B14F-4D97-AF65-F5344CB8AC3E}">
        <p14:creationId xmlns:p14="http://schemas.microsoft.com/office/powerpoint/2010/main" val="57735924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A3D282-7597-9535-3351-EB4DD38DCA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0B2C12-4F3C-4AA0-A52E-97A7E4EFC023}"/>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EA0DF199-1971-8FD0-D204-EBF2E5326C60}"/>
              </a:ext>
            </a:extLst>
          </p:cNvPr>
          <p:cNvSpPr>
            <a:spLocks noGrp="1"/>
          </p:cNvSpPr>
          <p:nvPr>
            <p:ph type="body" idx="1"/>
          </p:nvPr>
        </p:nvSpPr>
        <p:spPr/>
        <p:txBody>
          <a:bodyPr/>
          <a:lstStyle/>
          <a:p>
            <a:pPr lvl="0">
              <a:lnSpc>
                <a:spcPct val="115000"/>
              </a:lnSpc>
            </a:pPr>
            <a:r>
              <a:rPr lang="en-AU" sz="1200" b="1" kern="100">
                <a:effectLst/>
                <a:ea typeface="Aptos" panose="020B0004020202020204" pitchFamily="34" charset="0"/>
                <a:cs typeface="Times New Roman" panose="02020603050405020304" pitchFamily="18" charset="0"/>
              </a:rPr>
              <a:t>SPEAKER NOTES</a:t>
            </a:r>
          </a:p>
          <a:p>
            <a:pPr lvl="0">
              <a:lnSpc>
                <a:spcPct val="115000"/>
              </a:lnSpc>
            </a:pPr>
            <a:r>
              <a:rPr lang="en-AU" sz="1200" kern="100">
                <a:effectLst/>
                <a:ea typeface="Aptos" panose="020B0004020202020204" pitchFamily="34" charset="0"/>
                <a:cs typeface="Times New Roman" panose="02020603050405020304" pitchFamily="18" charset="0"/>
              </a:rPr>
              <a:t>Calculate your fortnightly payment </a:t>
            </a:r>
          </a:p>
          <a:p>
            <a:pPr marL="0" marR="0" lvl="0" indent="0" algn="l" defTabSz="914400" rtl="0" eaLnBrk="1" fontAlgn="auto" latinLnBrk="0" hangingPunct="1">
              <a:lnSpc>
                <a:spcPct val="115000"/>
              </a:lnSpc>
              <a:spcBef>
                <a:spcPts val="0"/>
              </a:spcBef>
              <a:spcAft>
                <a:spcPts val="0"/>
              </a:spcAft>
              <a:buClrTx/>
              <a:buSzTx/>
              <a:buFontTx/>
              <a:buNone/>
              <a:tabLst/>
              <a:defRPr/>
            </a:pPr>
            <a:endParaRPr lang="en-AU" sz="1200" b="1" kern="100">
              <a:effectLst/>
              <a:ea typeface="Aptos" panose="020B0004020202020204" pitchFamily="34" charset="0"/>
              <a:cs typeface="Times New Roman" panose="02020603050405020304" pitchFamily="18" charset="0"/>
            </a:endParaRPr>
          </a:p>
          <a:p>
            <a:pPr marL="342900" marR="0" lvl="0" indent="-342900" algn="l" defTabSz="914400" rtl="0" eaLnBrk="1" fontAlgn="auto" latinLnBrk="0" hangingPunct="1">
              <a:lnSpc>
                <a:spcPct val="115000"/>
              </a:lnSpc>
              <a:spcBef>
                <a:spcPts val="0"/>
              </a:spcBef>
              <a:spcAft>
                <a:spcPts val="0"/>
              </a:spcAft>
              <a:buClrTx/>
              <a:buSzTx/>
              <a:buFont typeface="Symbol" panose="05050102010706020507" pitchFamily="18" charset="2"/>
              <a:buChar char=""/>
              <a:tabLst/>
              <a:defRPr/>
            </a:pPr>
            <a:r>
              <a:rPr lang="en-AU" sz="1200" b="0"/>
              <a:t>There is a calculation to help you figure out how much to pay each fortnight. </a:t>
            </a:r>
          </a:p>
          <a:p>
            <a:pPr marL="342900" marR="0" lvl="0" indent="-342900" algn="l" defTabSz="914400" rtl="0" eaLnBrk="1" fontAlgn="auto" latinLnBrk="0" hangingPunct="1">
              <a:lnSpc>
                <a:spcPct val="115000"/>
              </a:lnSpc>
              <a:spcBef>
                <a:spcPts val="0"/>
              </a:spcBef>
              <a:spcAft>
                <a:spcPts val="0"/>
              </a:spcAft>
              <a:buClrTx/>
              <a:buSzTx/>
              <a:buFont typeface="Symbol" panose="05050102010706020507" pitchFamily="18" charset="2"/>
              <a:buChar char=""/>
              <a:tabLst/>
              <a:defRPr/>
            </a:pPr>
            <a:r>
              <a:rPr lang="en-AU" sz="1200" b="0"/>
              <a:t>This can change seasonally – so if you have your bills for 12 months, add them up and divide by 26 (fortnights).</a:t>
            </a:r>
          </a:p>
          <a:p>
            <a:pPr marL="0" marR="0" lvl="0" indent="0" algn="l" defTabSz="914400" rtl="0" eaLnBrk="1" fontAlgn="auto" latinLnBrk="0" hangingPunct="1">
              <a:lnSpc>
                <a:spcPct val="115000"/>
              </a:lnSpc>
              <a:spcBef>
                <a:spcPts val="0"/>
              </a:spcBef>
              <a:spcAft>
                <a:spcPts val="0"/>
              </a:spcAft>
              <a:buClrTx/>
              <a:buSzTx/>
              <a:buFontTx/>
              <a:buNone/>
              <a:tabLst/>
              <a:defRPr/>
            </a:pPr>
            <a:endParaRPr lang="en-AU" sz="1200" b="1" kern="100">
              <a:effectLst/>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15000"/>
              </a:lnSpc>
              <a:spcBef>
                <a:spcPts val="0"/>
              </a:spcBef>
              <a:spcAft>
                <a:spcPts val="0"/>
              </a:spcAft>
              <a:buClrTx/>
              <a:buSzTx/>
              <a:buFontTx/>
              <a:buNone/>
              <a:tabLst/>
              <a:defRPr/>
            </a:pPr>
            <a:r>
              <a:rPr lang="en-AU" sz="1200" b="1" kern="100">
                <a:effectLst/>
                <a:ea typeface="Aptos" panose="020B0004020202020204" pitchFamily="34" charset="0"/>
                <a:cs typeface="Times New Roman" panose="02020603050405020304" pitchFamily="18" charset="0"/>
              </a:rPr>
              <a:t>HANDOUT: </a:t>
            </a:r>
          </a:p>
          <a:p>
            <a:pPr marL="0" marR="0" lvl="0" indent="0" algn="l" defTabSz="914400" rtl="0" eaLnBrk="1" fontAlgn="auto" latinLnBrk="0" hangingPunct="1">
              <a:lnSpc>
                <a:spcPct val="115000"/>
              </a:lnSpc>
              <a:spcBef>
                <a:spcPts val="0"/>
              </a:spcBef>
              <a:spcAft>
                <a:spcPts val="0"/>
              </a:spcAft>
              <a:buClrTx/>
              <a:buSzTx/>
              <a:buFontTx/>
              <a:buNone/>
              <a:tabLst/>
              <a:defRPr/>
            </a:pPr>
            <a:r>
              <a:rPr lang="en-US" sz="1200" i="1" kern="1200">
                <a:solidFill>
                  <a:schemeClr val="tx1"/>
                </a:solidFill>
                <a:effectLst/>
                <a:latin typeface="+mn-lt"/>
                <a:ea typeface="+mn-ea"/>
                <a:cs typeface="+mn-cs"/>
              </a:rPr>
              <a:t>Provide the module 1 handout and discuss how it can help participants stay on top of their energy bill.</a:t>
            </a:r>
            <a:endParaRPr lang="en-AU" sz="1200" i="1" kern="1200">
              <a:solidFill>
                <a:schemeClr val="tx1"/>
              </a:solidFill>
              <a:effectLst/>
              <a:latin typeface="+mn-lt"/>
              <a:ea typeface="+mn-ea"/>
              <a:cs typeface="+mn-cs"/>
            </a:endParaRPr>
          </a:p>
          <a:p>
            <a:pPr lvl="0">
              <a:lnSpc>
                <a:spcPct val="115000"/>
              </a:lnSpc>
            </a:pPr>
            <a:endParaRPr lang="en-AU" sz="1200" b="1" kern="100">
              <a:effectLst/>
              <a:ea typeface="Aptos" panose="020B0004020202020204" pitchFamily="34" charset="0"/>
              <a:cs typeface="Times New Roman" panose="02020603050405020304" pitchFamily="18" charset="0"/>
            </a:endParaRPr>
          </a:p>
          <a:p>
            <a:r>
              <a:rPr lang="en-US" sz="1200" kern="1200">
                <a:solidFill>
                  <a:schemeClr val="tx1"/>
                </a:solidFill>
                <a:effectLst/>
                <a:latin typeface="+mn-lt"/>
                <a:ea typeface="+mn-ea"/>
                <a:cs typeface="+mn-cs"/>
              </a:rPr>
              <a:t>Tell participants that </a:t>
            </a:r>
            <a:r>
              <a:rPr lang="en-US" sz="1200" i="0" kern="1200">
                <a:solidFill>
                  <a:schemeClr val="tx1"/>
                </a:solidFill>
                <a:effectLst/>
                <a:latin typeface="+mn-lt"/>
                <a:ea typeface="+mn-ea"/>
                <a:cs typeface="+mn-cs"/>
              </a:rPr>
              <a:t>handout</a:t>
            </a:r>
            <a:r>
              <a:rPr lang="en-US" sz="1200" kern="1200">
                <a:solidFill>
                  <a:schemeClr val="tx1"/>
                </a:solidFill>
                <a:effectLst/>
                <a:latin typeface="+mn-lt"/>
                <a:ea typeface="+mn-ea"/>
                <a:cs typeface="+mn-cs"/>
              </a:rPr>
              <a:t> is available to download from the Talking Power Website. </a:t>
            </a:r>
            <a:endParaRPr lang="en-AU"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They can download it to use with clients. </a:t>
            </a:r>
            <a:endParaRPr lang="en-AU" sz="1200" kern="1200">
              <a:solidFill>
                <a:schemeClr val="tx1"/>
              </a:solidFill>
              <a:effectLst/>
              <a:latin typeface="+mn-lt"/>
              <a:ea typeface="+mn-ea"/>
              <a:cs typeface="+mn-cs"/>
            </a:endParaRPr>
          </a:p>
          <a:p>
            <a:pPr marL="0" lvl="0" indent="0">
              <a:lnSpc>
                <a:spcPct val="115000"/>
              </a:lnSpc>
              <a:buFont typeface="Symbol" panose="05050102010706020507" pitchFamily="18" charset="2"/>
              <a:buNone/>
            </a:pPr>
            <a:endParaRPr lang="en-AU" sz="1200" b="0"/>
          </a:p>
          <a:p>
            <a:endParaRPr lang="en-AU"/>
          </a:p>
        </p:txBody>
      </p:sp>
      <p:sp>
        <p:nvSpPr>
          <p:cNvPr id="4" name="Slide Number Placeholder 3">
            <a:extLst>
              <a:ext uri="{FF2B5EF4-FFF2-40B4-BE49-F238E27FC236}">
                <a16:creationId xmlns:a16="http://schemas.microsoft.com/office/drawing/2014/main" id="{100836B8-31EB-03E9-49CB-0B2C1A159E2E}"/>
              </a:ext>
            </a:extLst>
          </p:cNvPr>
          <p:cNvSpPr>
            <a:spLocks noGrp="1"/>
          </p:cNvSpPr>
          <p:nvPr>
            <p:ph type="sldNum" sz="quarter" idx="5"/>
          </p:nvPr>
        </p:nvSpPr>
        <p:spPr/>
        <p:txBody>
          <a:bodyPr/>
          <a:lstStyle/>
          <a:p>
            <a:fld id="{850A546D-8EF9-4AE8-9305-40F01FFF42A3}" type="slidenum">
              <a:rPr lang="en-AU" smtClean="0"/>
              <a:t>44</a:t>
            </a:fld>
            <a:endParaRPr lang="en-AU"/>
          </a:p>
        </p:txBody>
      </p:sp>
    </p:spTree>
    <p:extLst>
      <p:ext uri="{BB962C8B-B14F-4D97-AF65-F5344CB8AC3E}">
        <p14:creationId xmlns:p14="http://schemas.microsoft.com/office/powerpoint/2010/main" val="300320686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r>
              <a:rPr lang="en-GB" sz="1200">
                <a:solidFill>
                  <a:schemeClr val="bg2"/>
                </a:solidFill>
              </a:rPr>
              <a:t>7 – Your take-home action plan</a:t>
            </a:r>
            <a:endParaRPr lang="en-US"/>
          </a:p>
        </p:txBody>
      </p:sp>
      <p:sp>
        <p:nvSpPr>
          <p:cNvPr id="4" name="Slide Number Placeholder 3"/>
          <p:cNvSpPr>
            <a:spLocks noGrp="1"/>
          </p:cNvSpPr>
          <p:nvPr>
            <p:ph type="sldNum" sz="quarter" idx="5"/>
          </p:nvPr>
        </p:nvSpPr>
        <p:spPr/>
        <p:txBody>
          <a:bodyPr/>
          <a:lstStyle/>
          <a:p>
            <a:fld id="{850A546D-8EF9-4AE8-9305-40F01FFF42A3}" type="slidenum">
              <a:rPr lang="en-AU" smtClean="0"/>
              <a:t>45</a:t>
            </a:fld>
            <a:endParaRPr lang="en-AU"/>
          </a:p>
        </p:txBody>
      </p:sp>
    </p:spTree>
    <p:extLst>
      <p:ext uri="{BB962C8B-B14F-4D97-AF65-F5344CB8AC3E}">
        <p14:creationId xmlns:p14="http://schemas.microsoft.com/office/powerpoint/2010/main" val="247887965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pPr marL="0" indent="0">
              <a:buNone/>
            </a:pPr>
            <a:r>
              <a:rPr lang="en-AU" b="1" i="0"/>
              <a:t>SPEAKER NOTES:</a:t>
            </a:r>
          </a:p>
          <a:p>
            <a:pPr marL="0" indent="0">
              <a:buNone/>
            </a:pPr>
            <a:r>
              <a:rPr lang="en-AU" i="0"/>
              <a:t>We have covered a lot of information today, a quick recap on the learning objectives:</a:t>
            </a:r>
          </a:p>
          <a:p>
            <a:pPr marL="228600" indent="-228600">
              <a:buFont typeface="+mj-lt"/>
              <a:buAutoNum type="arabicPeriod"/>
            </a:pPr>
            <a:r>
              <a:rPr lang="en-GB" sz="1200"/>
              <a:t>How electricity connects to the house</a:t>
            </a:r>
          </a:p>
          <a:p>
            <a:pPr marL="228600" indent="-228600">
              <a:buFont typeface="+mj-lt"/>
              <a:buAutoNum type="arabicPeriod"/>
            </a:pPr>
            <a:r>
              <a:rPr lang="en-GB" sz="1200"/>
              <a:t>Who to contact for help including financial support</a:t>
            </a:r>
          </a:p>
          <a:p>
            <a:pPr marL="228600" indent="-228600">
              <a:buFont typeface="+mj-lt"/>
              <a:buAutoNum type="arabicPeriod"/>
            </a:pPr>
            <a:r>
              <a:rPr lang="en-GB" sz="1200"/>
              <a:t>How to read your electricity bill</a:t>
            </a:r>
          </a:p>
          <a:p>
            <a:pPr marL="228600" indent="-228600">
              <a:buFont typeface="+mj-lt"/>
              <a:buAutoNum type="arabicPeriod"/>
            </a:pPr>
            <a:r>
              <a:rPr lang="en-GB" sz="1200"/>
              <a:t>How to get the best energy deal for you</a:t>
            </a:r>
            <a:endParaRPr lang="en-AU" sz="1200"/>
          </a:p>
          <a:p>
            <a:pPr marL="0" indent="0">
              <a:buNone/>
            </a:pPr>
            <a:endParaRPr lang="en-AU" i="0"/>
          </a:p>
          <a:p>
            <a:pPr marL="0" indent="0">
              <a:buNone/>
            </a:pPr>
            <a:endParaRPr lang="en-AU" i="0"/>
          </a:p>
          <a:p>
            <a:pPr marL="0" indent="0">
              <a:buNone/>
            </a:pPr>
            <a:endParaRPr lang="en-AU" i="0"/>
          </a:p>
          <a:p>
            <a:endParaRPr lang="en-AU"/>
          </a:p>
        </p:txBody>
      </p:sp>
      <p:sp>
        <p:nvSpPr>
          <p:cNvPr id="4" name="Slide Number Placeholder 3"/>
          <p:cNvSpPr>
            <a:spLocks noGrp="1"/>
          </p:cNvSpPr>
          <p:nvPr>
            <p:ph type="sldNum" sz="quarter" idx="5"/>
          </p:nvPr>
        </p:nvSpPr>
        <p:spPr/>
        <p:txBody>
          <a:bodyPr/>
          <a:lstStyle/>
          <a:p>
            <a:fld id="{850A546D-8EF9-4AE8-9305-40F01FFF42A3}" type="slidenum">
              <a:rPr lang="en-AU" smtClean="0"/>
              <a:t>46</a:t>
            </a:fld>
            <a:endParaRPr lang="en-AU"/>
          </a:p>
        </p:txBody>
      </p:sp>
    </p:spTree>
    <p:extLst>
      <p:ext uri="{BB962C8B-B14F-4D97-AF65-F5344CB8AC3E}">
        <p14:creationId xmlns:p14="http://schemas.microsoft.com/office/powerpoint/2010/main" val="3736409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r>
              <a:rPr lang="en-GB" b="1"/>
              <a:t>ACTIVITY:</a:t>
            </a:r>
          </a:p>
          <a:p>
            <a:pPr marL="0" indent="0">
              <a:buFont typeface="Arial" panose="020B0604020202020204" pitchFamily="34" charset="0"/>
              <a:buNone/>
            </a:pPr>
            <a:r>
              <a:rPr lang="en-GB" sz="1200"/>
              <a:t>Let’s put that new knowledge into action!</a:t>
            </a:r>
          </a:p>
          <a:p>
            <a:pPr marL="0" indent="0">
              <a:buFont typeface="Arial" panose="020B0604020202020204" pitchFamily="34" charset="0"/>
              <a:buNone/>
            </a:pPr>
            <a:r>
              <a:rPr lang="en-GB" sz="1200"/>
              <a:t>Reflecting on what we have covered – what is one thing you know now?</a:t>
            </a:r>
          </a:p>
          <a:p>
            <a:pPr marL="0" indent="0">
              <a:buFont typeface="Arial" panose="020B0604020202020204" pitchFamily="34" charset="0"/>
              <a:buNone/>
            </a:pPr>
            <a:endParaRPr lang="en-GB" sz="1200"/>
          </a:p>
          <a:p>
            <a:pPr marL="0" indent="0">
              <a:buFont typeface="Arial" panose="020B0604020202020204" pitchFamily="34" charset="0"/>
              <a:buNone/>
            </a:pPr>
            <a:r>
              <a:rPr lang="en-GB" sz="1200" b="1"/>
              <a:t>SPEAKER NOTES: </a:t>
            </a:r>
          </a:p>
          <a:p>
            <a:pPr marL="0" indent="0">
              <a:buFont typeface="Arial" panose="020B0604020202020204" pitchFamily="34" charset="0"/>
              <a:buNone/>
            </a:pPr>
            <a:r>
              <a:rPr lang="en-GB" sz="1600" b="0"/>
              <a:t>Let’s share as a group </a:t>
            </a:r>
            <a:r>
              <a:rPr lang="en-GB" sz="1200" i="1"/>
              <a:t>– write down all the things on the whiteboard/paper… go around to each person</a:t>
            </a:r>
          </a:p>
          <a:p>
            <a:endParaRPr lang="en-GB" b="1" i="1"/>
          </a:p>
          <a:p>
            <a:r>
              <a:rPr lang="en-GB" b="1"/>
              <a:t>Suggestions:</a:t>
            </a:r>
          </a:p>
          <a:p>
            <a:pPr marL="228600" indent="-228600" fontAlgn="base">
              <a:lnSpc>
                <a:spcPct val="170000"/>
              </a:lnSpc>
              <a:buFont typeface="+mj-lt"/>
              <a:buAutoNum type="arabicPeriod"/>
            </a:pPr>
            <a:r>
              <a:rPr lang="en-GB" sz="1200"/>
              <a:t>Getting the best plan with my retailer</a:t>
            </a:r>
          </a:p>
          <a:p>
            <a:pPr marL="228600" indent="-228600" fontAlgn="base">
              <a:lnSpc>
                <a:spcPct val="170000"/>
              </a:lnSpc>
              <a:buFont typeface="+mj-lt"/>
              <a:buAutoNum type="arabicPeriod"/>
            </a:pPr>
            <a:r>
              <a:rPr lang="en-GB" sz="1200"/>
              <a:t>Energy Made Easy for a better deal</a:t>
            </a:r>
          </a:p>
          <a:p>
            <a:pPr marL="228600" indent="-228600" fontAlgn="base">
              <a:lnSpc>
                <a:spcPct val="170000"/>
              </a:lnSpc>
              <a:buFont typeface="+mj-lt"/>
              <a:buAutoNum type="arabicPeriod"/>
            </a:pPr>
            <a:r>
              <a:rPr lang="en-GB" sz="1200"/>
              <a:t>Concessions</a:t>
            </a:r>
          </a:p>
          <a:p>
            <a:pPr marL="228600" indent="-228600" fontAlgn="base">
              <a:lnSpc>
                <a:spcPct val="170000"/>
              </a:lnSpc>
              <a:buFont typeface="+mj-lt"/>
              <a:buAutoNum type="arabicPeriod"/>
            </a:pPr>
            <a:r>
              <a:rPr lang="en-GB" sz="1200"/>
              <a:t>Where to get help </a:t>
            </a:r>
          </a:p>
          <a:p>
            <a:pPr marL="228600" indent="-228600" fontAlgn="base">
              <a:lnSpc>
                <a:spcPct val="170000"/>
              </a:lnSpc>
              <a:buFont typeface="+mj-lt"/>
              <a:buAutoNum type="arabicPeriod"/>
            </a:pPr>
            <a:r>
              <a:rPr lang="en-GB" sz="1200"/>
              <a:t>Check usage</a:t>
            </a:r>
            <a:endParaRPr lang="en-GB"/>
          </a:p>
          <a:p>
            <a:endParaRPr lang="en-AU"/>
          </a:p>
        </p:txBody>
      </p:sp>
      <p:sp>
        <p:nvSpPr>
          <p:cNvPr id="4" name="Slide Number Placeholder 3"/>
          <p:cNvSpPr>
            <a:spLocks noGrp="1"/>
          </p:cNvSpPr>
          <p:nvPr>
            <p:ph type="sldNum" sz="quarter" idx="5"/>
          </p:nvPr>
        </p:nvSpPr>
        <p:spPr/>
        <p:txBody>
          <a:bodyPr/>
          <a:lstStyle/>
          <a:p>
            <a:fld id="{850A546D-8EF9-4AE8-9305-40F01FFF42A3}" type="slidenum">
              <a:rPr lang="en-AU" smtClean="0"/>
              <a:t>47</a:t>
            </a:fld>
            <a:endParaRPr lang="en-AU"/>
          </a:p>
        </p:txBody>
      </p:sp>
    </p:spTree>
    <p:extLst>
      <p:ext uri="{BB962C8B-B14F-4D97-AF65-F5344CB8AC3E}">
        <p14:creationId xmlns:p14="http://schemas.microsoft.com/office/powerpoint/2010/main" val="127821111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243BFE-4B09-3B43-A9DF-F27E170A4B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453A4A-9218-0976-2EF4-9030C099FEA3}"/>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ABD22319-B952-F98F-846A-97E860D08A56}"/>
              </a:ext>
            </a:extLst>
          </p:cNvPr>
          <p:cNvSpPr>
            <a:spLocks noGrp="1"/>
          </p:cNvSpPr>
          <p:nvPr>
            <p:ph type="body" idx="1"/>
          </p:nvPr>
        </p:nvSpPr>
        <p:spPr/>
        <p:txBody>
          <a:bodyPr/>
          <a:lstStyle/>
          <a:p>
            <a:r>
              <a:rPr lang="en-GB" b="1"/>
              <a:t>SPEAKER NOTES:</a:t>
            </a:r>
          </a:p>
          <a:p>
            <a:pPr marL="0" indent="0">
              <a:buFont typeface="Arial" panose="020B0604020202020204" pitchFamily="34" charset="0"/>
              <a:buNone/>
            </a:pPr>
            <a:r>
              <a:rPr lang="en-GB" sz="1200"/>
              <a:t>Let’s put that new knowledge into action!</a:t>
            </a:r>
          </a:p>
          <a:p>
            <a:pPr marL="0" indent="0">
              <a:buFont typeface="Arial" panose="020B0604020202020204" pitchFamily="34" charset="0"/>
              <a:buNone/>
            </a:pPr>
            <a:endParaRPr lang="en-GB" sz="120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b="1"/>
              <a:t>ACTIVITY: </a:t>
            </a:r>
          </a:p>
          <a:p>
            <a:pPr marL="0" indent="0">
              <a:buFont typeface="Arial" panose="020B0604020202020204" pitchFamily="34" charset="0"/>
              <a:buNone/>
            </a:pPr>
            <a:r>
              <a:rPr lang="en-GB" sz="1400" b="1">
                <a:solidFill>
                  <a:schemeClr val="tx2"/>
                </a:solidFill>
              </a:rPr>
              <a:t>What are two things you are going to do leaving here today</a:t>
            </a:r>
            <a:r>
              <a:rPr lang="en-GB" sz="1400">
                <a:solidFill>
                  <a:schemeClr val="tx2"/>
                </a:solidFill>
              </a:rPr>
              <a:t>…? This will be different for each person; we won’t be sharing these.</a:t>
            </a:r>
          </a:p>
          <a:p>
            <a:pPr marL="0" indent="0">
              <a:buFont typeface="Arial" panose="020B0604020202020204" pitchFamily="34" charset="0"/>
              <a:buNone/>
            </a:pPr>
            <a:r>
              <a:rPr lang="en-GB" sz="1400">
                <a:solidFill>
                  <a:schemeClr val="tx2"/>
                </a:solidFill>
              </a:rPr>
              <a:t>This is for you to take home and try to action. </a:t>
            </a:r>
          </a:p>
          <a:p>
            <a:pPr marL="0" indent="0">
              <a:buFont typeface="Arial" panose="020B0604020202020204" pitchFamily="34" charset="0"/>
              <a:buNone/>
            </a:pPr>
            <a:r>
              <a:rPr lang="en-GB" sz="1400">
                <a:solidFill>
                  <a:schemeClr val="tx2"/>
                </a:solidFill>
              </a:rPr>
              <a:t>Using your Take Home Action Plan templates, commit to 2 things you can do when you get home.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a:t>Write down your top 2 things on your take-home action plan.</a:t>
            </a:r>
          </a:p>
          <a:p>
            <a:pPr marL="0" indent="0">
              <a:buFont typeface="Arial" panose="020B0604020202020204" pitchFamily="34" charset="0"/>
              <a:buNone/>
            </a:pPr>
            <a:endParaRPr lang="en-GB" sz="1400">
              <a:solidFill>
                <a:schemeClr val="tx2"/>
              </a:solidFill>
            </a:endParaRPr>
          </a:p>
          <a:p>
            <a:pPr marL="0" indent="0">
              <a:buNone/>
            </a:pPr>
            <a:r>
              <a:rPr lang="en-GB" sz="1200" b="1"/>
              <a:t>Some suggestions:</a:t>
            </a:r>
          </a:p>
          <a:p>
            <a:r>
              <a:rPr lang="en-GB" sz="1200"/>
              <a:t>Check your electricity bill – does your retailer has a better offer?</a:t>
            </a:r>
          </a:p>
          <a:p>
            <a:r>
              <a:rPr lang="en-GB" sz="1200"/>
              <a:t>Check your electricity bill – are my concession being applied?</a:t>
            </a:r>
          </a:p>
          <a:p>
            <a:r>
              <a:rPr lang="en-GB" sz="1200"/>
              <a:t>Check your electricity bill - are you on a flat rate or ToU charge?</a:t>
            </a:r>
          </a:p>
          <a:p>
            <a:r>
              <a:rPr lang="en-GB" sz="1200"/>
              <a:t>Go on Energy Made Easy website and compare electricity offers</a:t>
            </a:r>
          </a:p>
          <a:p>
            <a:r>
              <a:rPr lang="en-GB" sz="1200"/>
              <a:t>Contact your retailer and discuss payment options</a:t>
            </a:r>
          </a:p>
          <a:p>
            <a:endParaRPr lang="en-GB" sz="1400"/>
          </a:p>
          <a:p>
            <a:endParaRPr lang="en-GB"/>
          </a:p>
          <a:p>
            <a:endParaRPr lang="en-AU"/>
          </a:p>
        </p:txBody>
      </p:sp>
      <p:sp>
        <p:nvSpPr>
          <p:cNvPr id="4" name="Slide Number Placeholder 3">
            <a:extLst>
              <a:ext uri="{FF2B5EF4-FFF2-40B4-BE49-F238E27FC236}">
                <a16:creationId xmlns:a16="http://schemas.microsoft.com/office/drawing/2014/main" id="{E865A6B7-6CED-BDA6-99B9-0F4334A22AD1}"/>
              </a:ext>
            </a:extLst>
          </p:cNvPr>
          <p:cNvSpPr>
            <a:spLocks noGrp="1"/>
          </p:cNvSpPr>
          <p:nvPr>
            <p:ph type="sldNum" sz="quarter" idx="5"/>
          </p:nvPr>
        </p:nvSpPr>
        <p:spPr/>
        <p:txBody>
          <a:bodyPr/>
          <a:lstStyle/>
          <a:p>
            <a:fld id="{850A546D-8EF9-4AE8-9305-40F01FFF42A3}" type="slidenum">
              <a:rPr lang="en-AU" smtClean="0"/>
              <a:t>48</a:t>
            </a:fld>
            <a:endParaRPr lang="en-AU"/>
          </a:p>
        </p:txBody>
      </p:sp>
    </p:spTree>
    <p:extLst>
      <p:ext uri="{BB962C8B-B14F-4D97-AF65-F5344CB8AC3E}">
        <p14:creationId xmlns:p14="http://schemas.microsoft.com/office/powerpoint/2010/main" val="223315677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50A546D-8EF9-4AE8-9305-40F01FFF42A3}" type="slidenum">
              <a:rPr lang="en-AU" smtClean="0"/>
              <a:t>49</a:t>
            </a:fld>
            <a:endParaRPr lang="en-AU"/>
          </a:p>
        </p:txBody>
      </p:sp>
    </p:spTree>
    <p:extLst>
      <p:ext uri="{BB962C8B-B14F-4D97-AF65-F5344CB8AC3E}">
        <p14:creationId xmlns:p14="http://schemas.microsoft.com/office/powerpoint/2010/main" val="122112338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50A546D-8EF9-4AE8-9305-40F01FFF42A3}" type="slidenum">
              <a:rPr lang="en-AU" smtClean="0"/>
              <a:t>50</a:t>
            </a:fld>
            <a:endParaRPr lang="en-AU"/>
          </a:p>
        </p:txBody>
      </p:sp>
    </p:spTree>
    <p:extLst>
      <p:ext uri="{BB962C8B-B14F-4D97-AF65-F5344CB8AC3E}">
        <p14:creationId xmlns:p14="http://schemas.microsoft.com/office/powerpoint/2010/main" val="366046952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Plain Title Slide">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5200" y="5648963"/>
            <a:ext cx="1485900" cy="800100"/>
          </a:xfrm>
          <a:prstGeom prst="rect">
            <a:avLst/>
          </a:prstGeom>
        </p:spPr>
      </p:pic>
      <p:sp>
        <p:nvSpPr>
          <p:cNvPr id="2" name="Title 1"/>
          <p:cNvSpPr>
            <a:spLocks noGrp="1"/>
          </p:cNvSpPr>
          <p:nvPr>
            <p:ph type="ctrTitle"/>
          </p:nvPr>
        </p:nvSpPr>
        <p:spPr>
          <a:xfrm>
            <a:off x="385201" y="1205552"/>
            <a:ext cx="5537928" cy="1946319"/>
          </a:xfrm>
        </p:spPr>
        <p:txBody>
          <a:bodyPr tIns="0" rIns="0" anchor="b">
            <a:normAutofit/>
          </a:bodyPr>
          <a:lstStyle>
            <a:lvl1pPr algn="l">
              <a:defRPr sz="3200">
                <a:solidFill>
                  <a:schemeClr val="tx2"/>
                </a:solidFill>
              </a:defRPr>
            </a:lvl1pPr>
          </a:lstStyle>
          <a:p>
            <a:r>
              <a:rPr lang="en-US"/>
              <a:t>Click to edit Master title style</a:t>
            </a:r>
          </a:p>
        </p:txBody>
      </p:sp>
      <p:sp>
        <p:nvSpPr>
          <p:cNvPr id="3" name="Subtitle 2"/>
          <p:cNvSpPr>
            <a:spLocks noGrp="1"/>
          </p:cNvSpPr>
          <p:nvPr>
            <p:ph type="subTitle" idx="1"/>
          </p:nvPr>
        </p:nvSpPr>
        <p:spPr>
          <a:xfrm>
            <a:off x="385200" y="3297600"/>
            <a:ext cx="5537929" cy="1802113"/>
          </a:xfrm>
        </p:spPr>
        <p:txBody>
          <a:bodyPr lIns="0" tIns="0" rIns="0" bIns="0" anchor="t" anchorCtr="0">
            <a:normAutofit/>
          </a:bodyPr>
          <a:lstStyle>
            <a:lvl1pPr marL="0" indent="0" algn="l">
              <a:buNone/>
              <a:defRPr sz="1200" b="1">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5" name="Footer Placeholder 4"/>
          <p:cNvSpPr>
            <a:spLocks noGrp="1"/>
          </p:cNvSpPr>
          <p:nvPr>
            <p:ph type="ftr" sz="quarter" idx="11"/>
          </p:nvPr>
        </p:nvSpPr>
        <p:spPr>
          <a:xfrm>
            <a:off x="385201" y="362787"/>
            <a:ext cx="1639218" cy="365125"/>
          </a:xfrm>
          <a:prstGeom prst="rect">
            <a:avLst/>
          </a:prstGeom>
        </p:spPr>
        <p:txBody>
          <a:bodyPr/>
          <a:lstStyle>
            <a:lvl1pPr algn="l">
              <a:defRPr>
                <a:solidFill>
                  <a:schemeClr val="bg1">
                    <a:lumMod val="75000"/>
                  </a:schemeClr>
                </a:solidFill>
              </a:defRPr>
            </a:lvl1pPr>
          </a:lstStyle>
          <a:p>
            <a:r>
              <a:rPr lang="en-AU"/>
              <a:t>Internal Use Only</a:t>
            </a:r>
          </a:p>
        </p:txBody>
      </p:sp>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30069" y="5648963"/>
            <a:ext cx="2362200" cy="800100"/>
          </a:xfrm>
          <a:prstGeom prst="rect">
            <a:avLst/>
          </a:prstGeom>
        </p:spPr>
      </p:pic>
      <p:pic>
        <p:nvPicPr>
          <p:cNvPr id="16" name="Picture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24800" y="0"/>
            <a:ext cx="4267200" cy="4591050"/>
          </a:xfrm>
          <a:prstGeom prst="rect">
            <a:avLst/>
          </a:prstGeom>
        </p:spPr>
      </p:pic>
    </p:spTree>
    <p:extLst>
      <p:ext uri="{BB962C8B-B14F-4D97-AF65-F5344CB8AC3E}">
        <p14:creationId xmlns:p14="http://schemas.microsoft.com/office/powerpoint/2010/main" val="17566262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cSld name="Section Header">
    <p:spTree>
      <p:nvGrpSpPr>
        <p:cNvPr id="1" name=""/>
        <p:cNvGrpSpPr/>
        <p:nvPr/>
      </p:nvGrpSpPr>
      <p:grpSpPr>
        <a:xfrm>
          <a:off x="0" y="0"/>
          <a:ext cx="0" cy="0"/>
          <a:chOff x="0" y="0"/>
          <a:chExt cx="0" cy="0"/>
        </a:xfrm>
      </p:grpSpPr>
      <p:sp>
        <p:nvSpPr>
          <p:cNvPr id="14" name="Picture Placeholder 8"/>
          <p:cNvSpPr>
            <a:spLocks noGrp="1"/>
          </p:cNvSpPr>
          <p:nvPr>
            <p:ph type="pic" sz="quarter" idx="10" hasCustomPrompt="1"/>
          </p:nvPr>
        </p:nvSpPr>
        <p:spPr>
          <a:xfrm>
            <a:off x="6096001" y="1"/>
            <a:ext cx="6099175" cy="6857999"/>
          </a:xfrm>
          <a:prstGeom prst="rect">
            <a:avLst/>
          </a:prstGeom>
          <a:solidFill>
            <a:schemeClr val="bg1">
              <a:lumMod val="95000"/>
            </a:schemeClr>
          </a:solidFill>
        </p:spPr>
        <p:txBody>
          <a:bodyPr/>
          <a:lstStyle>
            <a:lvl1pPr marL="0" marR="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sz="1200">
                <a:solidFill>
                  <a:schemeClr val="tx1"/>
                </a:solidFill>
              </a:defRPr>
            </a:lvl1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AU"/>
              <a:t>Drag and Drop image.</a:t>
            </a:r>
            <a:br>
              <a:rPr lang="en-AU"/>
            </a:br>
            <a:r>
              <a:rPr lang="en-AU"/>
              <a:t>Use Crop Tool to position.</a:t>
            </a:r>
            <a:endParaRPr lang="en-US"/>
          </a:p>
          <a:p>
            <a:endParaRPr lang="en-US"/>
          </a:p>
        </p:txBody>
      </p:sp>
      <p:sp>
        <p:nvSpPr>
          <p:cNvPr id="15" name="Title 3"/>
          <p:cNvSpPr>
            <a:spLocks noGrp="1"/>
          </p:cNvSpPr>
          <p:nvPr>
            <p:ph type="ctrTitle"/>
          </p:nvPr>
        </p:nvSpPr>
        <p:spPr>
          <a:xfrm>
            <a:off x="385200" y="2756732"/>
            <a:ext cx="5205675" cy="397545"/>
          </a:xfrm>
        </p:spPr>
        <p:txBody>
          <a:bodyPr wrap="square" anchor="b" anchorCtr="0">
            <a:spAutoFit/>
          </a:bodyPr>
          <a:lstStyle>
            <a:lvl1pPr>
              <a:lnSpc>
                <a:spcPts val="3100"/>
              </a:lnSpc>
              <a:defRPr sz="3200">
                <a:solidFill>
                  <a:schemeClr val="tx1"/>
                </a:solidFill>
              </a:defRPr>
            </a:lvl1pPr>
          </a:lstStyle>
          <a:p>
            <a:r>
              <a:rPr lang="en-US"/>
              <a:t>Click to edit Master title style</a:t>
            </a:r>
            <a:endParaRPr lang="en-AU"/>
          </a:p>
        </p:txBody>
      </p:sp>
      <p:sp>
        <p:nvSpPr>
          <p:cNvPr id="20" name="Footer Placeholder 4"/>
          <p:cNvSpPr>
            <a:spLocks noGrp="1"/>
          </p:cNvSpPr>
          <p:nvPr>
            <p:ph type="ftr" sz="quarter" idx="11"/>
          </p:nvPr>
        </p:nvSpPr>
        <p:spPr>
          <a:xfrm>
            <a:off x="385199" y="6416676"/>
            <a:ext cx="1639219" cy="365125"/>
          </a:xfrm>
          <a:prstGeom prst="rect">
            <a:avLst/>
          </a:prstGeom>
        </p:spPr>
        <p:txBody>
          <a:bodyPr/>
          <a:lstStyle>
            <a:lvl1pPr algn="l">
              <a:defRPr>
                <a:solidFill>
                  <a:schemeClr val="bg1">
                    <a:lumMod val="75000"/>
                  </a:schemeClr>
                </a:solidFill>
              </a:defRPr>
            </a:lvl1pPr>
          </a:lstStyle>
          <a:p>
            <a:r>
              <a:rPr lang="en-AU"/>
              <a:t>Internal Use Only</a:t>
            </a:r>
          </a:p>
        </p:txBody>
      </p:sp>
      <p:sp>
        <p:nvSpPr>
          <p:cNvPr id="5" name="Text Placeholder 4"/>
          <p:cNvSpPr>
            <a:spLocks noGrp="1"/>
          </p:cNvSpPr>
          <p:nvPr>
            <p:ph type="body" sz="quarter" idx="12"/>
          </p:nvPr>
        </p:nvSpPr>
        <p:spPr>
          <a:xfrm>
            <a:off x="385200" y="3370348"/>
            <a:ext cx="5205941" cy="2650940"/>
          </a:xfrm>
        </p:spPr>
        <p:txBody>
          <a:bodyPr/>
          <a:lstStyle>
            <a:lvl1pPr marL="0" indent="0">
              <a:buNone/>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674836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5875" y="403200"/>
            <a:ext cx="11420858" cy="886338"/>
          </a:xfrm>
        </p:spPr>
        <p:txBody>
          <a:bodyPr lIns="0" bIns="0"/>
          <a:lstStyle/>
          <a:p>
            <a:r>
              <a:rPr lang="en-US"/>
              <a:t>Click to edit Master title style</a:t>
            </a:r>
            <a:endParaRPr lang="en-AU"/>
          </a:p>
        </p:txBody>
      </p:sp>
      <p:sp>
        <p:nvSpPr>
          <p:cNvPr id="3" name="Content Placeholder 2"/>
          <p:cNvSpPr>
            <a:spLocks noGrp="1"/>
          </p:cNvSpPr>
          <p:nvPr>
            <p:ph idx="1"/>
          </p:nvPr>
        </p:nvSpPr>
        <p:spPr>
          <a:xfrm>
            <a:off x="385875" y="1477108"/>
            <a:ext cx="11420858" cy="4679452"/>
          </a:xfrm>
          <a:prstGeom prst="rect">
            <a:avLst/>
          </a:prstGeom>
        </p:spPr>
        <p:txBody>
          <a:bodyPr lIns="0" tIns="0" rIns="0" bIns="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kumimoji="0" lang="en-US" sz="2000" b="0" i="0" u="none" strike="noStrike" kern="1200" cap="none" spc="0" normalizeH="0" baseline="0" noProof="0">
              <a:ln>
                <a:noFill/>
              </a:ln>
              <a:solidFill>
                <a:srgbClr val="525252"/>
              </a:solidFill>
              <a:effectLst/>
              <a:uLnTx/>
              <a:uFillTx/>
              <a:latin typeface="+mn-lt"/>
              <a:ea typeface="+mn-ea"/>
              <a:cs typeface="+mn-cs"/>
            </a:endParaRPr>
          </a:p>
        </p:txBody>
      </p:sp>
      <p:sp>
        <p:nvSpPr>
          <p:cNvPr id="9" name="Slide Number Placeholder 3"/>
          <p:cNvSpPr>
            <a:spLocks noGrp="1"/>
          </p:cNvSpPr>
          <p:nvPr>
            <p:ph type="sldNum" sz="quarter" idx="4"/>
          </p:nvPr>
        </p:nvSpPr>
        <p:spPr>
          <a:xfrm>
            <a:off x="11298733" y="6416673"/>
            <a:ext cx="508000" cy="365125"/>
          </a:xfrm>
          <a:prstGeom prst="rect">
            <a:avLst/>
          </a:prstGeom>
        </p:spPr>
        <p:txBody>
          <a:bodyPr lIns="0" tIns="0" rIns="0" bIns="0"/>
          <a:lstStyle>
            <a:lvl1pPr>
              <a:defRPr sz="1200" b="0">
                <a:solidFill>
                  <a:schemeClr val="tx1"/>
                </a:solidFill>
              </a:defRPr>
            </a:lvl1pPr>
          </a:lstStyle>
          <a:p>
            <a:fld id="{DF28FB93-0A08-4E7D-8E63-9EFA29F1E093}" type="slidenum">
              <a:rPr lang="en-US" smtClean="0"/>
              <a:pPr/>
              <a:t>‹#›</a:t>
            </a:fld>
            <a:endParaRPr lang="en-US"/>
          </a:p>
        </p:txBody>
      </p:sp>
      <p:sp>
        <p:nvSpPr>
          <p:cNvPr id="10" name="Footer Placeholder 1"/>
          <p:cNvSpPr>
            <a:spLocks noGrp="1"/>
          </p:cNvSpPr>
          <p:nvPr>
            <p:ph type="ftr" sz="quarter" idx="3"/>
          </p:nvPr>
        </p:nvSpPr>
        <p:spPr>
          <a:xfrm>
            <a:off x="5051947" y="6416675"/>
            <a:ext cx="2088107" cy="365125"/>
          </a:xfrm>
          <a:prstGeom prst="rect">
            <a:avLst/>
          </a:prstGeom>
        </p:spPr>
        <p:txBody>
          <a:bodyPr lIns="0" tIns="25200" rIns="0" bIns="0"/>
          <a:lstStyle>
            <a:lvl1pPr algn="ctr">
              <a:defRPr sz="1200">
                <a:solidFill>
                  <a:schemeClr val="bg1">
                    <a:lumMod val="75000"/>
                  </a:schemeClr>
                </a:solidFill>
              </a:defRPr>
            </a:lvl1pPr>
          </a:lstStyle>
          <a:p>
            <a:r>
              <a:rPr lang="en-AU"/>
              <a:t>Internal Use Only</a:t>
            </a:r>
          </a:p>
        </p:txBody>
      </p:sp>
      <p:sp>
        <p:nvSpPr>
          <p:cNvPr id="6" name="Date Placeholder 3"/>
          <p:cNvSpPr>
            <a:spLocks noGrp="1"/>
          </p:cNvSpPr>
          <p:nvPr>
            <p:ph type="dt" sz="half" idx="2"/>
          </p:nvPr>
        </p:nvSpPr>
        <p:spPr>
          <a:xfrm>
            <a:off x="385267" y="6416674"/>
            <a:ext cx="4528800" cy="365125"/>
          </a:xfrm>
          <a:prstGeom prst="rect">
            <a:avLst/>
          </a:prstGeom>
        </p:spPr>
        <p:txBody>
          <a:bodyPr vert="horz" lIns="0" tIns="25200" rIns="0" bIns="0" rtlCol="0" anchor="t" anchorCtr="0"/>
          <a:lstStyle>
            <a:lvl1pPr algn="l">
              <a:defRPr sz="1200">
                <a:solidFill>
                  <a:schemeClr val="bg1">
                    <a:lumMod val="75000"/>
                  </a:schemeClr>
                </a:solidFill>
              </a:defRPr>
            </a:lvl1pPr>
          </a:lstStyle>
          <a:p>
            <a:endParaRPr lang="en-US"/>
          </a:p>
        </p:txBody>
      </p:sp>
    </p:spTree>
    <p:extLst>
      <p:ext uri="{BB962C8B-B14F-4D97-AF65-F5344CB8AC3E}">
        <p14:creationId xmlns:p14="http://schemas.microsoft.com/office/powerpoint/2010/main" val="40538314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Title and Content - Regular">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77312" y="0"/>
            <a:ext cx="3214687" cy="3476625"/>
          </a:xfrm>
          <a:prstGeom prst="rect">
            <a:avLst/>
          </a:prstGeom>
        </p:spPr>
      </p:pic>
      <p:sp>
        <p:nvSpPr>
          <p:cNvPr id="2" name="Title 1"/>
          <p:cNvSpPr>
            <a:spLocks noGrp="1"/>
          </p:cNvSpPr>
          <p:nvPr>
            <p:ph type="title"/>
          </p:nvPr>
        </p:nvSpPr>
        <p:spPr>
          <a:xfrm>
            <a:off x="385875" y="403200"/>
            <a:ext cx="7843725" cy="898062"/>
          </a:xfrm>
        </p:spPr>
        <p:txBody>
          <a:bodyPr lIns="0" bIns="0"/>
          <a:lstStyle/>
          <a:p>
            <a:r>
              <a:rPr lang="en-US"/>
              <a:t>Click to edit Master title style</a:t>
            </a:r>
            <a:endParaRPr lang="en-AU"/>
          </a:p>
        </p:txBody>
      </p:sp>
      <p:sp>
        <p:nvSpPr>
          <p:cNvPr id="3" name="Content Placeholder 2"/>
          <p:cNvSpPr>
            <a:spLocks noGrp="1"/>
          </p:cNvSpPr>
          <p:nvPr>
            <p:ph idx="1"/>
          </p:nvPr>
        </p:nvSpPr>
        <p:spPr>
          <a:xfrm>
            <a:off x="385875" y="1477108"/>
            <a:ext cx="7843725" cy="4679452"/>
          </a:xfrm>
          <a:prstGeom prst="rect">
            <a:avLst/>
          </a:prstGeom>
        </p:spPr>
        <p:txBody>
          <a:bodyPr lIns="0" tIns="0" rIns="0" bIns="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9" name="Slide Number Placeholder 3"/>
          <p:cNvSpPr>
            <a:spLocks noGrp="1"/>
          </p:cNvSpPr>
          <p:nvPr>
            <p:ph type="sldNum" sz="quarter" idx="4"/>
          </p:nvPr>
        </p:nvSpPr>
        <p:spPr>
          <a:xfrm>
            <a:off x="11298733" y="6416674"/>
            <a:ext cx="508000" cy="365125"/>
          </a:xfrm>
          <a:prstGeom prst="rect">
            <a:avLst/>
          </a:prstGeom>
        </p:spPr>
        <p:txBody>
          <a:bodyPr lIns="0" tIns="0" rIns="0" bIns="0"/>
          <a:lstStyle>
            <a:lvl1pPr>
              <a:defRPr sz="1200" b="0">
                <a:solidFill>
                  <a:schemeClr val="tx1"/>
                </a:solidFill>
              </a:defRPr>
            </a:lvl1pPr>
          </a:lstStyle>
          <a:p>
            <a:fld id="{DF28FB93-0A08-4E7D-8E63-9EFA29F1E093}" type="slidenum">
              <a:rPr lang="en-US" smtClean="0"/>
              <a:pPr/>
              <a:t>‹#›</a:t>
            </a:fld>
            <a:endParaRPr lang="en-US"/>
          </a:p>
        </p:txBody>
      </p:sp>
      <p:sp>
        <p:nvSpPr>
          <p:cNvPr id="10" name="Footer Placeholder 1"/>
          <p:cNvSpPr>
            <a:spLocks noGrp="1"/>
          </p:cNvSpPr>
          <p:nvPr>
            <p:ph type="ftr" sz="quarter" idx="3"/>
          </p:nvPr>
        </p:nvSpPr>
        <p:spPr>
          <a:xfrm>
            <a:off x="5090616" y="6416675"/>
            <a:ext cx="2010770" cy="365125"/>
          </a:xfrm>
          <a:prstGeom prst="rect">
            <a:avLst/>
          </a:prstGeom>
        </p:spPr>
        <p:txBody>
          <a:bodyPr lIns="0" tIns="25200" rIns="0" bIns="0"/>
          <a:lstStyle>
            <a:lvl1pPr algn="ctr">
              <a:defRPr sz="1200">
                <a:solidFill>
                  <a:schemeClr val="bg1">
                    <a:lumMod val="75000"/>
                  </a:schemeClr>
                </a:solidFill>
              </a:defRPr>
            </a:lvl1pPr>
          </a:lstStyle>
          <a:p>
            <a:r>
              <a:rPr lang="en-AU"/>
              <a:t>Internal Use Only</a:t>
            </a:r>
          </a:p>
        </p:txBody>
      </p:sp>
      <p:sp>
        <p:nvSpPr>
          <p:cNvPr id="6" name="Date Placeholder 3"/>
          <p:cNvSpPr>
            <a:spLocks noGrp="1"/>
          </p:cNvSpPr>
          <p:nvPr>
            <p:ph type="dt" sz="half" idx="2"/>
          </p:nvPr>
        </p:nvSpPr>
        <p:spPr>
          <a:xfrm>
            <a:off x="385267" y="6416674"/>
            <a:ext cx="4528800" cy="365125"/>
          </a:xfrm>
          <a:prstGeom prst="rect">
            <a:avLst/>
          </a:prstGeom>
        </p:spPr>
        <p:txBody>
          <a:bodyPr vert="horz" lIns="0" tIns="25200" rIns="0" bIns="0" rtlCol="0" anchor="t" anchorCtr="0"/>
          <a:lstStyle>
            <a:lvl1pPr algn="l">
              <a:defRPr sz="1200">
                <a:solidFill>
                  <a:schemeClr val="bg1">
                    <a:lumMod val="75000"/>
                  </a:schemeClr>
                </a:solidFill>
              </a:defRPr>
            </a:lvl1pPr>
          </a:lstStyle>
          <a:p>
            <a:endParaRPr lang="en-US"/>
          </a:p>
        </p:txBody>
      </p:sp>
    </p:spTree>
    <p:extLst>
      <p:ext uri="{BB962C8B-B14F-4D97-AF65-F5344CB8AC3E}">
        <p14:creationId xmlns:p14="http://schemas.microsoft.com/office/powerpoint/2010/main" val="4616322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85875" y="1119600"/>
            <a:ext cx="5472000" cy="5040560"/>
          </a:xfrm>
          <a:prstGeom prst="rect">
            <a:avLst/>
          </a:prstGeom>
        </p:spPr>
        <p:txBody>
          <a:bodyPr lIns="0" tIns="0" rIns="0" bIns="0">
            <a:normAutofit/>
          </a:bodyPr>
          <a:lstStyle>
            <a:lvl1pPr>
              <a:lnSpc>
                <a:spcPct val="90000"/>
              </a:lnSpc>
              <a:spcBef>
                <a:spcPts val="0"/>
              </a:spcBef>
              <a:defRPr sz="2400">
                <a:solidFill>
                  <a:schemeClr val="tx1"/>
                </a:solidFill>
              </a:defRPr>
            </a:lvl1pPr>
            <a:lvl2pPr>
              <a:lnSpc>
                <a:spcPct val="90000"/>
              </a:lnSpc>
              <a:spcBef>
                <a:spcPts val="0"/>
              </a:spcBef>
              <a:defRPr sz="2400">
                <a:solidFill>
                  <a:schemeClr val="tx1"/>
                </a:solidFill>
              </a:defRPr>
            </a:lvl2pPr>
            <a:lvl3pPr>
              <a:lnSpc>
                <a:spcPct val="90000"/>
              </a:lnSpc>
              <a:spcBef>
                <a:spcPts val="0"/>
              </a:spcBef>
              <a:defRPr sz="2400">
                <a:solidFill>
                  <a:schemeClr val="tx1"/>
                </a:solidFill>
              </a:defRPr>
            </a:lvl3pPr>
            <a:lvl4pPr>
              <a:lnSpc>
                <a:spcPct val="90000"/>
              </a:lnSpc>
              <a:spcBef>
                <a:spcPts val="0"/>
              </a:spcBef>
              <a:defRPr sz="2400">
                <a:solidFill>
                  <a:schemeClr val="tx1"/>
                </a:solidFill>
              </a:defRPr>
            </a:lvl4pPr>
            <a:lvl5pPr>
              <a:lnSpc>
                <a:spcPct val="90000"/>
              </a:lnSpc>
              <a:spcBef>
                <a:spcPts val="0"/>
              </a:spcBef>
              <a:defRPr sz="2400">
                <a:solidFill>
                  <a:schemeClr val="tx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kumimoji="0" lang="en-US" sz="2000" b="0" i="0" u="none" strike="noStrike" kern="1200" cap="none" spc="0" normalizeH="0" baseline="0" noProof="0">
              <a:ln>
                <a:noFill/>
              </a:ln>
              <a:solidFill>
                <a:srgbClr val="525252"/>
              </a:solidFill>
              <a:effectLst/>
              <a:uLnTx/>
              <a:uFillTx/>
              <a:latin typeface="+mn-lt"/>
              <a:ea typeface="+mn-ea"/>
              <a:cs typeface="+mn-cs"/>
            </a:endParaRPr>
          </a:p>
        </p:txBody>
      </p:sp>
      <p:sp>
        <p:nvSpPr>
          <p:cNvPr id="4" name="Content Placeholder 3"/>
          <p:cNvSpPr>
            <a:spLocks noGrp="1" noChangeAspect="1"/>
          </p:cNvSpPr>
          <p:nvPr>
            <p:ph sz="half" idx="2"/>
          </p:nvPr>
        </p:nvSpPr>
        <p:spPr>
          <a:xfrm>
            <a:off x="6334125" y="1119600"/>
            <a:ext cx="5472608" cy="5040560"/>
          </a:xfrm>
          <a:prstGeom prst="rect">
            <a:avLst/>
          </a:prstGeom>
        </p:spPr>
        <p:txBody>
          <a:bodyPr lIns="36000" rIns="0" bIns="0">
            <a:normAutofit/>
          </a:bodyPr>
          <a:lstStyle>
            <a:lvl1pPr>
              <a:lnSpc>
                <a:spcPct val="90000"/>
              </a:lnSpc>
              <a:spcBef>
                <a:spcPts val="0"/>
              </a:spcBef>
              <a:defRPr sz="2400">
                <a:solidFill>
                  <a:schemeClr val="tx1"/>
                </a:solidFill>
              </a:defRPr>
            </a:lvl1pPr>
            <a:lvl2pPr>
              <a:lnSpc>
                <a:spcPct val="90000"/>
              </a:lnSpc>
              <a:spcBef>
                <a:spcPts val="0"/>
              </a:spcBef>
              <a:defRPr sz="2400">
                <a:solidFill>
                  <a:schemeClr val="tx1"/>
                </a:solidFill>
              </a:defRPr>
            </a:lvl2pPr>
            <a:lvl3pPr>
              <a:lnSpc>
                <a:spcPct val="90000"/>
              </a:lnSpc>
              <a:spcBef>
                <a:spcPts val="0"/>
              </a:spcBef>
              <a:defRPr sz="2400">
                <a:solidFill>
                  <a:schemeClr val="tx1"/>
                </a:solidFill>
              </a:defRPr>
            </a:lvl3pPr>
            <a:lvl4pPr>
              <a:lnSpc>
                <a:spcPct val="90000"/>
              </a:lnSpc>
              <a:spcBef>
                <a:spcPts val="0"/>
              </a:spcBef>
              <a:defRPr sz="2400">
                <a:solidFill>
                  <a:schemeClr val="tx1"/>
                </a:solidFill>
              </a:defRPr>
            </a:lvl4pPr>
            <a:lvl5pPr>
              <a:lnSpc>
                <a:spcPct val="90000"/>
              </a:lnSpc>
              <a:spcBef>
                <a:spcPts val="0"/>
              </a:spcBef>
              <a:defRPr sz="2400">
                <a:solidFill>
                  <a:schemeClr val="tx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kumimoji="0" lang="en-US" sz="2000" b="0" i="0" u="none" strike="noStrike" kern="1200" cap="none" spc="0" normalizeH="0" baseline="0" noProof="0">
              <a:ln>
                <a:noFill/>
              </a:ln>
              <a:solidFill>
                <a:srgbClr val="525252"/>
              </a:solidFill>
              <a:effectLst/>
              <a:uLnTx/>
              <a:uFillTx/>
              <a:latin typeface="+mn-lt"/>
              <a:ea typeface="+mn-ea"/>
              <a:cs typeface="+mn-cs"/>
            </a:endParaRPr>
          </a:p>
        </p:txBody>
      </p:sp>
      <p:sp>
        <p:nvSpPr>
          <p:cNvPr id="7" name="Title 1"/>
          <p:cNvSpPr>
            <a:spLocks noGrp="1"/>
          </p:cNvSpPr>
          <p:nvPr>
            <p:ph type="title"/>
          </p:nvPr>
        </p:nvSpPr>
        <p:spPr>
          <a:xfrm>
            <a:off x="385875" y="404664"/>
            <a:ext cx="11420858" cy="540000"/>
          </a:xfrm>
        </p:spPr>
        <p:txBody>
          <a:bodyPr lIns="0" bIns="0"/>
          <a:lstStyle/>
          <a:p>
            <a:r>
              <a:rPr lang="en-US"/>
              <a:t>Click to edit Master title style</a:t>
            </a:r>
            <a:endParaRPr lang="en-AU"/>
          </a:p>
        </p:txBody>
      </p:sp>
      <p:sp>
        <p:nvSpPr>
          <p:cNvPr id="8" name="Slide Number Placeholder 3"/>
          <p:cNvSpPr>
            <a:spLocks noGrp="1"/>
          </p:cNvSpPr>
          <p:nvPr>
            <p:ph type="sldNum" sz="quarter" idx="4"/>
          </p:nvPr>
        </p:nvSpPr>
        <p:spPr>
          <a:xfrm>
            <a:off x="11298733" y="6416674"/>
            <a:ext cx="508000" cy="365125"/>
          </a:xfrm>
          <a:prstGeom prst="rect">
            <a:avLst/>
          </a:prstGeom>
        </p:spPr>
        <p:txBody>
          <a:bodyPr lIns="0" tIns="0" rIns="0" bIns="0"/>
          <a:lstStyle>
            <a:lvl1pPr>
              <a:defRPr sz="1200" b="0">
                <a:solidFill>
                  <a:schemeClr val="tx1"/>
                </a:solidFill>
              </a:defRPr>
            </a:lvl1pPr>
          </a:lstStyle>
          <a:p>
            <a:fld id="{DF28FB93-0A08-4E7D-8E63-9EFA29F1E093}" type="slidenum">
              <a:rPr lang="en-US" smtClean="0"/>
              <a:pPr/>
              <a:t>‹#›</a:t>
            </a:fld>
            <a:endParaRPr lang="en-US"/>
          </a:p>
        </p:txBody>
      </p:sp>
      <p:sp>
        <p:nvSpPr>
          <p:cNvPr id="9" name="Footer Placeholder 1"/>
          <p:cNvSpPr>
            <a:spLocks noGrp="1"/>
          </p:cNvSpPr>
          <p:nvPr>
            <p:ph type="ftr" sz="quarter" idx="3"/>
          </p:nvPr>
        </p:nvSpPr>
        <p:spPr>
          <a:xfrm>
            <a:off x="5086067" y="6416675"/>
            <a:ext cx="2019868" cy="365125"/>
          </a:xfrm>
          <a:prstGeom prst="rect">
            <a:avLst/>
          </a:prstGeom>
        </p:spPr>
        <p:txBody>
          <a:bodyPr lIns="0" tIns="25200" rIns="0" bIns="0"/>
          <a:lstStyle>
            <a:lvl1pPr algn="ctr">
              <a:defRPr sz="1200">
                <a:solidFill>
                  <a:schemeClr val="bg1">
                    <a:lumMod val="75000"/>
                  </a:schemeClr>
                </a:solidFill>
              </a:defRPr>
            </a:lvl1pPr>
          </a:lstStyle>
          <a:p>
            <a:r>
              <a:rPr lang="en-AU"/>
              <a:t>Internal Use Only</a:t>
            </a:r>
          </a:p>
        </p:txBody>
      </p:sp>
      <p:sp>
        <p:nvSpPr>
          <p:cNvPr id="10" name="Date Placeholder 3"/>
          <p:cNvSpPr>
            <a:spLocks noGrp="1"/>
          </p:cNvSpPr>
          <p:nvPr>
            <p:ph type="dt" sz="half" idx="10"/>
          </p:nvPr>
        </p:nvSpPr>
        <p:spPr>
          <a:xfrm>
            <a:off x="385267" y="6416674"/>
            <a:ext cx="4528800" cy="365125"/>
          </a:xfrm>
          <a:prstGeom prst="rect">
            <a:avLst/>
          </a:prstGeom>
        </p:spPr>
        <p:txBody>
          <a:bodyPr vert="horz" lIns="0" tIns="25200" rIns="0" bIns="0" rtlCol="0" anchor="t" anchorCtr="0"/>
          <a:lstStyle>
            <a:lvl1pPr algn="l">
              <a:defRPr sz="1200">
                <a:solidFill>
                  <a:schemeClr val="bg1">
                    <a:lumMod val="75000"/>
                  </a:schemeClr>
                </a:solidFill>
              </a:defRPr>
            </a:lvl1pPr>
          </a:lstStyle>
          <a:p>
            <a:endParaRPr lang="en-US"/>
          </a:p>
        </p:txBody>
      </p:sp>
    </p:spTree>
    <p:extLst>
      <p:ext uri="{BB962C8B-B14F-4D97-AF65-F5344CB8AC3E}">
        <p14:creationId xmlns:p14="http://schemas.microsoft.com/office/powerpoint/2010/main" val="6635386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cSld name="Title and Image">
    <p:spTree>
      <p:nvGrpSpPr>
        <p:cNvPr id="1" name=""/>
        <p:cNvGrpSpPr/>
        <p:nvPr/>
      </p:nvGrpSpPr>
      <p:grpSpPr>
        <a:xfrm>
          <a:off x="0" y="0"/>
          <a:ext cx="0" cy="0"/>
          <a:chOff x="0" y="0"/>
          <a:chExt cx="0" cy="0"/>
        </a:xfrm>
      </p:grpSpPr>
      <p:sp>
        <p:nvSpPr>
          <p:cNvPr id="3" name="Picture Placeholder 2"/>
          <p:cNvSpPr>
            <a:spLocks noGrp="1"/>
          </p:cNvSpPr>
          <p:nvPr>
            <p:ph type="pic" sz="quarter" idx="10" hasCustomPrompt="1"/>
          </p:nvPr>
        </p:nvSpPr>
        <p:spPr>
          <a:xfrm>
            <a:off x="3411939" y="0"/>
            <a:ext cx="8780061" cy="6858000"/>
          </a:xfrm>
          <a:solidFill>
            <a:srgbClr val="DDDDDD"/>
          </a:solidFill>
        </p:spPr>
        <p:txBody>
          <a:bodyPr>
            <a:normAutofit/>
          </a:bodyPr>
          <a:lstStyle>
            <a:lvl1pPr marL="0" marR="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sz="1200">
                <a:solidFill>
                  <a:schemeClr val="tx1"/>
                </a:solidFill>
              </a:defRPr>
            </a:lvl1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AU"/>
              <a:t>Drag and Drop image.</a:t>
            </a:r>
            <a:endParaRPr lang="en-US"/>
          </a:p>
          <a:p>
            <a:endParaRPr lang="en-US"/>
          </a:p>
        </p:txBody>
      </p:sp>
      <p:sp>
        <p:nvSpPr>
          <p:cNvPr id="6" name="Title 1"/>
          <p:cNvSpPr>
            <a:spLocks noGrp="1"/>
          </p:cNvSpPr>
          <p:nvPr>
            <p:ph type="title"/>
          </p:nvPr>
        </p:nvSpPr>
        <p:spPr>
          <a:xfrm>
            <a:off x="385875" y="404663"/>
            <a:ext cx="2630280" cy="2734322"/>
          </a:xfrm>
        </p:spPr>
        <p:txBody>
          <a:bodyPr lIns="0" bIns="0"/>
          <a:lstStyle/>
          <a:p>
            <a:r>
              <a:rPr lang="en-US"/>
              <a:t>Click to edit Master title style</a:t>
            </a:r>
            <a:endParaRPr lang="en-AU"/>
          </a:p>
        </p:txBody>
      </p:sp>
      <p:sp>
        <p:nvSpPr>
          <p:cNvPr id="4" name="Footer Placeholder 4"/>
          <p:cNvSpPr>
            <a:spLocks noGrp="1"/>
          </p:cNvSpPr>
          <p:nvPr>
            <p:ph type="ftr" sz="quarter" idx="11"/>
          </p:nvPr>
        </p:nvSpPr>
        <p:spPr>
          <a:xfrm>
            <a:off x="385268" y="6415201"/>
            <a:ext cx="2131709" cy="365125"/>
          </a:xfrm>
          <a:prstGeom prst="rect">
            <a:avLst/>
          </a:prstGeom>
        </p:spPr>
        <p:txBody>
          <a:bodyPr/>
          <a:lstStyle>
            <a:lvl1pPr algn="l">
              <a:defRPr>
                <a:solidFill>
                  <a:schemeClr val="bg1">
                    <a:lumMod val="75000"/>
                  </a:schemeClr>
                </a:solidFill>
              </a:defRPr>
            </a:lvl1pPr>
          </a:lstStyle>
          <a:p>
            <a:r>
              <a:rPr lang="en-AU"/>
              <a:t>Internal Use Only</a:t>
            </a:r>
          </a:p>
        </p:txBody>
      </p:sp>
      <p:sp>
        <p:nvSpPr>
          <p:cNvPr id="5" name="Slide Number Placeholder 3"/>
          <p:cNvSpPr>
            <a:spLocks noGrp="1"/>
          </p:cNvSpPr>
          <p:nvPr>
            <p:ph type="sldNum" sz="quarter" idx="4"/>
          </p:nvPr>
        </p:nvSpPr>
        <p:spPr>
          <a:xfrm>
            <a:off x="11298733" y="6415201"/>
            <a:ext cx="508000" cy="365125"/>
          </a:xfrm>
          <a:prstGeom prst="rect">
            <a:avLst/>
          </a:prstGeom>
        </p:spPr>
        <p:txBody>
          <a:bodyPr lIns="0" tIns="0" rIns="0" bIns="0"/>
          <a:lstStyle>
            <a:lvl1pPr>
              <a:defRPr sz="1200" b="0">
                <a:solidFill>
                  <a:schemeClr val="tx1"/>
                </a:solidFill>
              </a:defRPr>
            </a:lvl1pPr>
          </a:lstStyle>
          <a:p>
            <a:fld id="{DF28FB93-0A08-4E7D-8E63-9EFA29F1E093}" type="slidenum">
              <a:rPr lang="en-US" smtClean="0"/>
              <a:pPr/>
              <a:t>‹#›</a:t>
            </a:fld>
            <a:endParaRPr lang="en-US"/>
          </a:p>
        </p:txBody>
      </p:sp>
      <p:sp>
        <p:nvSpPr>
          <p:cNvPr id="8" name="Text Placeholder 7"/>
          <p:cNvSpPr>
            <a:spLocks noGrp="1"/>
          </p:cNvSpPr>
          <p:nvPr>
            <p:ph type="body" sz="quarter" idx="13"/>
          </p:nvPr>
        </p:nvSpPr>
        <p:spPr>
          <a:xfrm>
            <a:off x="385268" y="3562067"/>
            <a:ext cx="2630888" cy="2629184"/>
          </a:xfrm>
        </p:spPr>
        <p:txBody>
          <a:bodyPr anchor="b"/>
          <a:lstStyle>
            <a:lvl1pPr marL="0" indent="0">
              <a:buFontTx/>
              <a:buNone/>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en-US"/>
              <a:t>Click to edit Master text styles</a:t>
            </a:r>
          </a:p>
        </p:txBody>
      </p:sp>
    </p:spTree>
    <p:extLst>
      <p:ext uri="{BB962C8B-B14F-4D97-AF65-F5344CB8AC3E}">
        <p14:creationId xmlns:p14="http://schemas.microsoft.com/office/powerpoint/2010/main" val="18571344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d Slide">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90963" y="1709738"/>
            <a:ext cx="4410075" cy="3438525"/>
          </a:xfrm>
          <a:prstGeom prst="rect">
            <a:avLst/>
          </a:prstGeom>
        </p:spPr>
      </p:pic>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90963" y="1709738"/>
            <a:ext cx="4410075" cy="3438525"/>
          </a:xfrm>
          <a:prstGeom prst="rect">
            <a:avLst/>
          </a:prstGeom>
        </p:spPr>
      </p:pic>
    </p:spTree>
    <p:extLst>
      <p:ext uri="{BB962C8B-B14F-4D97-AF65-F5344CB8AC3E}">
        <p14:creationId xmlns:p14="http://schemas.microsoft.com/office/powerpoint/2010/main" val="4713411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5267" y="404664"/>
            <a:ext cx="11421466" cy="540000"/>
          </a:xfrm>
          <a:prstGeom prst="rect">
            <a:avLst/>
          </a:prstGeom>
        </p:spPr>
        <p:txBody>
          <a:bodyPr vert="horz" lIns="0" tIns="0" rIns="0" bIns="0" rtlCol="0" anchor="t" anchorCtr="0">
            <a:normAutofit/>
          </a:bodyPr>
          <a:lstStyle/>
          <a:p>
            <a:r>
              <a:rPr lang="en-US"/>
              <a:t>Click to edit Master title style</a:t>
            </a:r>
            <a:endParaRPr lang="en-AU"/>
          </a:p>
        </p:txBody>
      </p:sp>
      <p:sp>
        <p:nvSpPr>
          <p:cNvPr id="3" name="Text Placeholder 2"/>
          <p:cNvSpPr>
            <a:spLocks noGrp="1"/>
          </p:cNvSpPr>
          <p:nvPr>
            <p:ph type="body" idx="1"/>
          </p:nvPr>
        </p:nvSpPr>
        <p:spPr>
          <a:xfrm>
            <a:off x="385267" y="1123200"/>
            <a:ext cx="11421466" cy="5043990"/>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kumimoji="0" lang="en-US" sz="2000" b="0" i="0" u="none" strike="noStrike" kern="1200" cap="none" spc="0" normalizeH="0" baseline="0" noProof="0">
              <a:ln>
                <a:noFill/>
              </a:ln>
              <a:solidFill>
                <a:srgbClr val="525252"/>
              </a:solidFill>
              <a:effectLst/>
              <a:uLnTx/>
              <a:uFillTx/>
              <a:latin typeface="+mn-lt"/>
              <a:ea typeface="+mn-ea"/>
              <a:cs typeface="+mn-cs"/>
            </a:endParaRPr>
          </a:p>
        </p:txBody>
      </p:sp>
      <p:sp>
        <p:nvSpPr>
          <p:cNvPr id="17" name="Slide Number Placeholder 3"/>
          <p:cNvSpPr>
            <a:spLocks noGrp="1"/>
          </p:cNvSpPr>
          <p:nvPr>
            <p:ph type="sldNum" sz="quarter" idx="4"/>
          </p:nvPr>
        </p:nvSpPr>
        <p:spPr>
          <a:xfrm>
            <a:off x="11298733" y="6416673"/>
            <a:ext cx="508000" cy="365125"/>
          </a:xfrm>
          <a:prstGeom prst="rect">
            <a:avLst/>
          </a:prstGeom>
        </p:spPr>
        <p:txBody>
          <a:bodyPr lIns="0" tIns="0" rIns="0" bIns="0"/>
          <a:lstStyle>
            <a:lvl1pPr algn="r">
              <a:defRPr sz="1200" b="0">
                <a:solidFill>
                  <a:schemeClr val="tx1"/>
                </a:solidFill>
              </a:defRPr>
            </a:lvl1pPr>
          </a:lstStyle>
          <a:p>
            <a:fld id="{DF28FB93-0A08-4E7D-8E63-9EFA29F1E093}" type="slidenum">
              <a:rPr lang="en-US" smtClean="0"/>
              <a:pPr/>
              <a:t>‹#›</a:t>
            </a:fld>
            <a:endParaRPr lang="en-US"/>
          </a:p>
        </p:txBody>
      </p:sp>
      <p:sp>
        <p:nvSpPr>
          <p:cNvPr id="18" name="Footer Placeholder 1"/>
          <p:cNvSpPr>
            <a:spLocks noGrp="1"/>
          </p:cNvSpPr>
          <p:nvPr>
            <p:ph type="ftr" sz="quarter" idx="3"/>
          </p:nvPr>
        </p:nvSpPr>
        <p:spPr>
          <a:xfrm>
            <a:off x="5047397" y="6416675"/>
            <a:ext cx="2097206" cy="365125"/>
          </a:xfrm>
          <a:prstGeom prst="rect">
            <a:avLst/>
          </a:prstGeom>
        </p:spPr>
        <p:txBody>
          <a:bodyPr lIns="0" tIns="25200" rIns="0" bIns="0"/>
          <a:lstStyle>
            <a:lvl1pPr algn="ctr">
              <a:defRPr sz="1200">
                <a:solidFill>
                  <a:schemeClr val="bg1">
                    <a:lumMod val="75000"/>
                  </a:schemeClr>
                </a:solidFill>
              </a:defRPr>
            </a:lvl1pPr>
          </a:lstStyle>
          <a:p>
            <a:r>
              <a:rPr lang="en-AU"/>
              <a:t>Internal Use Only</a:t>
            </a:r>
          </a:p>
        </p:txBody>
      </p:sp>
      <p:sp>
        <p:nvSpPr>
          <p:cNvPr id="4" name="Date Placeholder 3"/>
          <p:cNvSpPr>
            <a:spLocks noGrp="1"/>
          </p:cNvSpPr>
          <p:nvPr>
            <p:ph type="dt" sz="half" idx="2"/>
          </p:nvPr>
        </p:nvSpPr>
        <p:spPr>
          <a:xfrm>
            <a:off x="385266" y="6416674"/>
            <a:ext cx="4527927" cy="365125"/>
          </a:xfrm>
          <a:prstGeom prst="rect">
            <a:avLst/>
          </a:prstGeom>
        </p:spPr>
        <p:txBody>
          <a:bodyPr vert="horz" lIns="0" tIns="25200" rIns="0" bIns="0" rtlCol="0" anchor="t" anchorCtr="0"/>
          <a:lstStyle>
            <a:lvl1pPr algn="l">
              <a:defRPr sz="1200">
                <a:solidFill>
                  <a:schemeClr val="bg1">
                    <a:lumMod val="75000"/>
                  </a:schemeClr>
                </a:solidFill>
              </a:defRPr>
            </a:lvl1pPr>
          </a:lstStyle>
          <a:p>
            <a:endParaRPr lang="en-US"/>
          </a:p>
        </p:txBody>
      </p:sp>
    </p:spTree>
    <p:extLst>
      <p:ext uri="{BB962C8B-B14F-4D97-AF65-F5344CB8AC3E}">
        <p14:creationId xmlns:p14="http://schemas.microsoft.com/office/powerpoint/2010/main" val="943138475"/>
      </p:ext>
    </p:extLst>
  </p:cSld>
  <p:clrMap bg1="lt1" tx1="dk1" bg2="lt2" tx2="dk2" accent1="accent1" accent2="accent2" accent3="accent3" accent4="accent4" accent5="accent5" accent6="accent6" hlink="hlink" folHlink="folHlink"/>
  <p:sldLayoutIdLst>
    <p:sldLayoutId id="2147483811" r:id="rId1"/>
    <p:sldLayoutId id="2147483814" r:id="rId2"/>
    <p:sldLayoutId id="2147483815" r:id="rId3"/>
    <p:sldLayoutId id="2147483816" r:id="rId4"/>
    <p:sldLayoutId id="2147483817" r:id="rId5"/>
    <p:sldLayoutId id="2147483819" r:id="rId6"/>
    <p:sldLayoutId id="2147483820" r:id="rId7"/>
  </p:sldLayoutIdLst>
  <p:hf hdr="0" ftr="0" dt="0"/>
  <p:txStyles>
    <p:titleStyle>
      <a:lvl1pPr algn="l" defTabSz="914400" rtl="0" eaLnBrk="1" latinLnBrk="0" hangingPunct="1">
        <a:lnSpc>
          <a:spcPts val="3100"/>
        </a:lnSpc>
        <a:spcBef>
          <a:spcPct val="0"/>
        </a:spcBef>
        <a:buNone/>
        <a:defRPr sz="3200" b="1" kern="1200">
          <a:solidFill>
            <a:schemeClr val="tx1"/>
          </a:solidFill>
          <a:latin typeface="+mj-lt"/>
          <a:ea typeface="+mj-ea"/>
          <a:cs typeface="+mj-cs"/>
        </a:defRPr>
      </a:lvl1pPr>
    </p:titleStyle>
    <p:bodyStyle>
      <a:lvl1pPr marL="342900" marR="0" indent="-34290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sz="2400" kern="1200">
          <a:solidFill>
            <a:schemeClr val="tx1"/>
          </a:solidFill>
          <a:latin typeface="+mn-lt"/>
          <a:ea typeface="+mn-ea"/>
          <a:cs typeface="+mn-cs"/>
        </a:defRPr>
      </a:lvl1pPr>
      <a:lvl2pPr marL="685800" marR="0" indent="-342900" algn="l" defTabSz="685800" rtl="0" eaLnBrk="1" fontAlgn="auto" latinLnBrk="0" hangingPunct="1">
        <a:lnSpc>
          <a:spcPct val="90000"/>
        </a:lnSpc>
        <a:spcBef>
          <a:spcPts val="375"/>
        </a:spcBef>
        <a:spcAft>
          <a:spcPts val="0"/>
        </a:spcAft>
        <a:buClrTx/>
        <a:buSzTx/>
        <a:buFont typeface="Calibri" panose="020F0502020204030204" pitchFamily="34" charset="0"/>
        <a:buChar char="–"/>
        <a:tabLst/>
        <a:defRPr sz="2400" kern="1200">
          <a:solidFill>
            <a:schemeClr val="tx1"/>
          </a:solidFill>
          <a:latin typeface="+mn-lt"/>
          <a:ea typeface="+mn-ea"/>
          <a:cs typeface="+mn-cs"/>
        </a:defRPr>
      </a:lvl2pPr>
      <a:lvl3pPr marL="857250" marR="0" indent="-171450" algn="l" defTabSz="685800" rtl="0" eaLnBrk="1" fontAlgn="auto" latinLnBrk="0" hangingPunct="1">
        <a:lnSpc>
          <a:spcPct val="90000"/>
        </a:lnSpc>
        <a:spcBef>
          <a:spcPts val="375"/>
        </a:spcBef>
        <a:spcAft>
          <a:spcPts val="0"/>
        </a:spcAft>
        <a:buClrTx/>
        <a:buSzTx/>
        <a:buFont typeface="Arial" panose="020B0604020202020204" pitchFamily="34" charset="0"/>
        <a:buChar char="•"/>
        <a:tabLst/>
        <a:defRPr sz="2400" kern="1200">
          <a:solidFill>
            <a:schemeClr val="tx1"/>
          </a:solidFill>
          <a:latin typeface="+mn-lt"/>
          <a:ea typeface="+mn-ea"/>
          <a:cs typeface="+mn-cs"/>
        </a:defRPr>
      </a:lvl3pPr>
      <a:lvl4pPr marL="1200150" marR="0" indent="-171450" algn="l" defTabSz="685800" rtl="0" eaLnBrk="1" fontAlgn="auto" latinLnBrk="0" hangingPunct="1">
        <a:lnSpc>
          <a:spcPct val="90000"/>
        </a:lnSpc>
        <a:spcBef>
          <a:spcPts val="375"/>
        </a:spcBef>
        <a:spcAft>
          <a:spcPts val="0"/>
        </a:spcAft>
        <a:buClrTx/>
        <a:buSzTx/>
        <a:buFont typeface="Calibri" panose="020F0502020204030204" pitchFamily="34" charset="0"/>
        <a:buChar char="–"/>
        <a:tabLst/>
        <a:defRPr sz="2400" kern="1200">
          <a:solidFill>
            <a:schemeClr val="tx1"/>
          </a:solidFill>
          <a:latin typeface="+mn-lt"/>
          <a:ea typeface="+mn-ea"/>
          <a:cs typeface="+mn-cs"/>
        </a:defRPr>
      </a:lvl4pPr>
      <a:lvl5pPr marL="1543050" marR="0" indent="-171450" algn="l" defTabSz="685800" rtl="0" eaLnBrk="1" fontAlgn="auto" latinLnBrk="0" hangingPunct="1">
        <a:lnSpc>
          <a:spcPct val="90000"/>
        </a:lnSpc>
        <a:spcBef>
          <a:spcPts val="375"/>
        </a:spcBef>
        <a:spcAft>
          <a:spcPts val="0"/>
        </a:spcAft>
        <a:buClrTx/>
        <a:buSzTx/>
        <a:buFont typeface="Arial" panose="020B0604020202020204" pitchFamily="34" charset="0"/>
        <a:buChar char="•"/>
        <a:tabLst/>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hyperlink" Target="http://www.aemo.com.au/"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4.xml"/><Relationship Id="rId6" Type="http://schemas.openxmlformats.org/officeDocument/2006/relationships/image" Target="../media/image21.png"/><Relationship Id="rId11" Type="http://schemas.openxmlformats.org/officeDocument/2006/relationships/image" Target="../media/image26.png"/><Relationship Id="rId5" Type="http://schemas.openxmlformats.org/officeDocument/2006/relationships/image" Target="../media/image20.pn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7.xml"/><Relationship Id="rId1" Type="http://schemas.openxmlformats.org/officeDocument/2006/relationships/slideLayout" Target="../slideLayouts/slideLayout4.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8.xml"/><Relationship Id="rId1" Type="http://schemas.openxmlformats.org/officeDocument/2006/relationships/slideLayout" Target="../slideLayouts/slideLayout4.xml"/><Relationship Id="rId5" Type="http://schemas.openxmlformats.org/officeDocument/2006/relationships/image" Target="../media/image33.png"/><Relationship Id="rId4" Type="http://schemas.openxmlformats.org/officeDocument/2006/relationships/image" Target="../media/image32.png"/></Relationships>
</file>

<file path=ppt/slides/_rels/slide1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2.xml"/><Relationship Id="rId1" Type="http://schemas.openxmlformats.org/officeDocument/2006/relationships/slideLayout" Target="../slideLayouts/slideLayout4.xml"/><Relationship Id="rId4" Type="http://schemas.openxmlformats.org/officeDocument/2006/relationships/image" Target="../media/image37.svg"/></Relationships>
</file>

<file path=ppt/slides/_rels/slide2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4.xml"/><Relationship Id="rId1" Type="http://schemas.openxmlformats.org/officeDocument/2006/relationships/video" Target="https://www.youtube.com/embed/-yBPC77zukc?feature=oembed" TargetMode="External"/><Relationship Id="rId5" Type="http://schemas.openxmlformats.org/officeDocument/2006/relationships/image" Target="../media/image41.png"/><Relationship Id="rId4" Type="http://schemas.openxmlformats.org/officeDocument/2006/relationships/image" Target="../media/image40.jpeg"/></Relationships>
</file>

<file path=ppt/slides/_rels/slide2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9.xml"/><Relationship Id="rId1" Type="http://schemas.openxmlformats.org/officeDocument/2006/relationships/slideLayout" Target="../slideLayouts/slideLayout3.xml"/><Relationship Id="rId4" Type="http://schemas.openxmlformats.org/officeDocument/2006/relationships/image" Target="../media/image44.png"/></Relationships>
</file>

<file path=ppt/slides/_rels/slide3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6.xml"/><Relationship Id="rId1" Type="http://schemas.openxmlformats.org/officeDocument/2006/relationships/slideLayout" Target="../slideLayouts/slideLayout3.xml"/><Relationship Id="rId4" Type="http://schemas.openxmlformats.org/officeDocument/2006/relationships/image" Target="../media/image48.png"/></Relationships>
</file>

<file path=ppt/slides/_rels/slide3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7.xml"/><Relationship Id="rId1" Type="http://schemas.openxmlformats.org/officeDocument/2006/relationships/slideLayout" Target="../slideLayouts/slideLayout4.xml"/><Relationship Id="rId4" Type="http://schemas.openxmlformats.org/officeDocument/2006/relationships/image" Target="../media/image50.pn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4.xml"/><Relationship Id="rId1" Type="http://schemas.openxmlformats.org/officeDocument/2006/relationships/video" Target="https://www.youtube.com/embed/7mPdMLHd3ME?feature=oembed" TargetMode="External"/><Relationship Id="rId5" Type="http://schemas.openxmlformats.org/officeDocument/2006/relationships/image" Target="../media/image51.jpeg"/><Relationship Id="rId4" Type="http://schemas.openxmlformats.org/officeDocument/2006/relationships/hyperlink" Target="https://www.energymadeeasy.gov.au/" TargetMode="Externa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hyperlink" Target="https://www.sa.gov.au/topics/care-and-support/concessions/household-concessions/energy-bill-concessions" TargetMode="External"/><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42.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44.xml"/><Relationship Id="rId1" Type="http://schemas.openxmlformats.org/officeDocument/2006/relationships/slideLayout" Target="../slideLayouts/slideLayout1.xml"/><Relationship Id="rId4" Type="http://schemas.openxmlformats.org/officeDocument/2006/relationships/image" Target="../media/image55.png"/></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6.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576409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050" name="Picture 2" descr="A colorful art with dots and flowers&#10;&#10;AI-generated content may be incorrect.">
            <a:extLst>
              <a:ext uri="{FF2B5EF4-FFF2-40B4-BE49-F238E27FC236}">
                <a16:creationId xmlns:a16="http://schemas.microsoft.com/office/drawing/2014/main" id="{3DA5BF72-6198-DCFD-4726-4F55F1F5DDE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5526" t="300" r="39908" b="1"/>
          <a:stretch>
            <a:fillRect/>
          </a:stretch>
        </p:blipFill>
        <p:spPr bwMode="auto">
          <a:xfrm>
            <a:off x="0" y="0"/>
            <a:ext cx="6103090" cy="6857999"/>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600D7B6B-F962-4C90-ED1B-233D5D3DEE5C}"/>
              </a:ext>
            </a:extLst>
          </p:cNvPr>
          <p:cNvSpPr>
            <a:spLocks noGrp="1"/>
          </p:cNvSpPr>
          <p:nvPr>
            <p:ph type="sldNum" sz="quarter" idx="4"/>
          </p:nvPr>
        </p:nvSpPr>
        <p:spPr/>
        <p:txBody>
          <a:bodyPr/>
          <a:lstStyle/>
          <a:p>
            <a:fld id="{DF28FB93-0A08-4E7D-8E63-9EFA29F1E093}" type="slidenum">
              <a:rPr lang="en-US" smtClean="0"/>
              <a:pPr/>
              <a:t>2</a:t>
            </a:fld>
            <a:endParaRPr lang="en-US"/>
          </a:p>
        </p:txBody>
      </p:sp>
      <p:grpSp>
        <p:nvGrpSpPr>
          <p:cNvPr id="8" name="Group 7">
            <a:extLst>
              <a:ext uri="{FF2B5EF4-FFF2-40B4-BE49-F238E27FC236}">
                <a16:creationId xmlns:a16="http://schemas.microsoft.com/office/drawing/2014/main" id="{E5422E2C-0A94-5875-B73B-5CDAFB5BC25E}"/>
              </a:ext>
            </a:extLst>
          </p:cNvPr>
          <p:cNvGrpSpPr/>
          <p:nvPr/>
        </p:nvGrpSpPr>
        <p:grpSpPr>
          <a:xfrm>
            <a:off x="6103090" y="203200"/>
            <a:ext cx="6088910" cy="4329121"/>
            <a:chOff x="3819780" y="-273036"/>
            <a:chExt cx="8668803" cy="3149892"/>
          </a:xfrm>
        </p:grpSpPr>
        <p:sp>
          <p:nvSpPr>
            <p:cNvPr id="5" name="Title 1">
              <a:extLst>
                <a:ext uri="{FF2B5EF4-FFF2-40B4-BE49-F238E27FC236}">
                  <a16:creationId xmlns:a16="http://schemas.microsoft.com/office/drawing/2014/main" id="{A4A6871F-FEEB-242F-AE45-60807545B539}"/>
                </a:ext>
              </a:extLst>
            </p:cNvPr>
            <p:cNvSpPr txBox="1">
              <a:spLocks/>
            </p:cNvSpPr>
            <p:nvPr/>
          </p:nvSpPr>
          <p:spPr>
            <a:xfrm>
              <a:off x="3819780" y="-273036"/>
              <a:ext cx="8668803" cy="859441"/>
            </a:xfrm>
            <a:prstGeom prst="rect">
              <a:avLst/>
            </a:prstGeom>
          </p:spPr>
          <p:txBody>
            <a:bodyPr vert="horz" lIns="91440" tIns="45720" rIns="91440" bIns="45720" rtlCol="0" anchor="ctr">
              <a:normAutofit fontScale="97500"/>
            </a:bodyPr>
            <a:lstStyle>
              <a:lvl1pPr algn="l" defTabSz="914400" rtl="0" eaLnBrk="1" latinLnBrk="0" hangingPunct="1">
                <a:lnSpc>
                  <a:spcPct val="100000"/>
                </a:lnSpc>
                <a:spcBef>
                  <a:spcPct val="0"/>
                </a:spcBef>
                <a:buNone/>
                <a:defRPr sz="4400" b="1" kern="1200">
                  <a:solidFill>
                    <a:schemeClr val="bg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AU" sz="3300">
                  <a:solidFill>
                    <a:schemeClr val="tx2"/>
                  </a:solidFill>
                  <a:latin typeface="Corpid"/>
                </a:rPr>
                <a:t>Acknowledgement</a:t>
              </a:r>
              <a:r>
                <a:rPr kumimoji="0" lang="en-AU" sz="4400" b="1" i="0" u="none" strike="noStrike" kern="1200" cap="none" spc="0" normalizeH="0" baseline="0" noProof="0">
                  <a:ln>
                    <a:noFill/>
                  </a:ln>
                  <a:solidFill>
                    <a:sysClr val="windowText" lastClr="000000"/>
                  </a:solidFill>
                  <a:effectLst/>
                  <a:uLnTx/>
                  <a:uFillTx/>
                  <a:latin typeface="Corpid"/>
                </a:rPr>
                <a:t> </a:t>
              </a:r>
              <a:r>
                <a:rPr lang="en-AU" sz="3300">
                  <a:solidFill>
                    <a:schemeClr val="tx2"/>
                  </a:solidFill>
                  <a:latin typeface="Corpid"/>
                </a:rPr>
                <a:t>of Country</a:t>
              </a:r>
            </a:p>
          </p:txBody>
        </p:sp>
        <p:sp>
          <p:nvSpPr>
            <p:cNvPr id="7" name="TextBox 6">
              <a:extLst>
                <a:ext uri="{FF2B5EF4-FFF2-40B4-BE49-F238E27FC236}">
                  <a16:creationId xmlns:a16="http://schemas.microsoft.com/office/drawing/2014/main" id="{B18D9CF5-D6B3-E992-9B36-631AC268C497}"/>
                </a:ext>
              </a:extLst>
            </p:cNvPr>
            <p:cNvSpPr txBox="1"/>
            <p:nvPr/>
          </p:nvSpPr>
          <p:spPr>
            <a:xfrm>
              <a:off x="4890576" y="1271288"/>
              <a:ext cx="6687880" cy="1605568"/>
            </a:xfrm>
            <a:prstGeom prst="rect">
              <a:avLst/>
            </a:prstGeom>
            <a:noFill/>
          </p:spPr>
          <p:txBody>
            <a:bodyPr wrap="square">
              <a:spAutoFit/>
            </a:bodyPr>
            <a:lstStyle/>
            <a:p>
              <a:pPr lvl="0" algn="ctr">
                <a:spcBef>
                  <a:spcPts val="1000"/>
                </a:spcBef>
                <a:defRPr/>
              </a:pPr>
              <a:r>
                <a:rPr lang="en-GB"/>
                <a:t>SA Power Networks Acknowledges the multiple Traditional Owners of the lands that host the South Australian electricity network and their connections to land, sea, and community. </a:t>
              </a:r>
            </a:p>
            <a:p>
              <a:pPr lvl="0" algn="ctr">
                <a:spcBef>
                  <a:spcPts val="1000"/>
                </a:spcBef>
                <a:defRPr/>
              </a:pPr>
              <a:r>
                <a:rPr lang="en-GB"/>
                <a:t>We would also like to pay our respects to all First Nations’ Peoples past and present and acknowledge these living cultures.</a:t>
              </a:r>
              <a:endParaRPr lang="en-US"/>
            </a:p>
          </p:txBody>
        </p:sp>
      </p:grpSp>
      <p:pic>
        <p:nvPicPr>
          <p:cNvPr id="2052" name="Picture 4">
            <a:extLst>
              <a:ext uri="{FF2B5EF4-FFF2-40B4-BE49-F238E27FC236}">
                <a16:creationId xmlns:a16="http://schemas.microsoft.com/office/drawing/2014/main" id="{E7CD24F0-E611-B378-9E40-D336A3AEFFE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03090" y="6490432"/>
            <a:ext cx="4082902" cy="3287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63784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5A85F3C-DECB-B555-F282-60674D354390}"/>
              </a:ext>
            </a:extLst>
          </p:cNvPr>
          <p:cNvSpPr/>
          <p:nvPr/>
        </p:nvSpPr>
        <p:spPr>
          <a:xfrm>
            <a:off x="11298733" y="0"/>
            <a:ext cx="893267" cy="68580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a:extLst>
              <a:ext uri="{FF2B5EF4-FFF2-40B4-BE49-F238E27FC236}">
                <a16:creationId xmlns:a16="http://schemas.microsoft.com/office/drawing/2014/main" id="{3EE6CD30-7606-BC1E-52B6-0D2F2D60840D}"/>
              </a:ext>
            </a:extLst>
          </p:cNvPr>
          <p:cNvSpPr>
            <a:spLocks noGrp="1"/>
          </p:cNvSpPr>
          <p:nvPr>
            <p:ph type="title"/>
          </p:nvPr>
        </p:nvSpPr>
        <p:spPr>
          <a:xfrm>
            <a:off x="385875" y="403200"/>
            <a:ext cx="10272293" cy="886338"/>
          </a:xfrm>
        </p:spPr>
        <p:txBody>
          <a:bodyPr/>
          <a:lstStyle/>
          <a:p>
            <a:br>
              <a:rPr lang="en-GB" sz="4000"/>
            </a:br>
            <a:r>
              <a:rPr lang="en-GB" sz="4000"/>
              <a:t>Welcome</a:t>
            </a:r>
            <a:endParaRPr lang="en-AU"/>
          </a:p>
        </p:txBody>
      </p:sp>
      <p:sp>
        <p:nvSpPr>
          <p:cNvPr id="3" name="Content Placeholder 2">
            <a:extLst>
              <a:ext uri="{FF2B5EF4-FFF2-40B4-BE49-F238E27FC236}">
                <a16:creationId xmlns:a16="http://schemas.microsoft.com/office/drawing/2014/main" id="{FE2D10E6-0CCA-73E9-1456-F056606D6B37}"/>
              </a:ext>
            </a:extLst>
          </p:cNvPr>
          <p:cNvSpPr>
            <a:spLocks noGrp="1"/>
          </p:cNvSpPr>
          <p:nvPr>
            <p:ph idx="1"/>
          </p:nvPr>
        </p:nvSpPr>
        <p:spPr>
          <a:xfrm>
            <a:off x="385874" y="1477107"/>
            <a:ext cx="10104325" cy="4939565"/>
          </a:xfrm>
        </p:spPr>
        <p:txBody>
          <a:bodyPr>
            <a:normAutofit/>
          </a:bodyPr>
          <a:lstStyle/>
          <a:p>
            <a:pPr marL="0" indent="0">
              <a:buNone/>
            </a:pPr>
            <a:endParaRPr lang="en-GB" sz="2800"/>
          </a:p>
          <a:p>
            <a:pPr marL="0" indent="0">
              <a:buNone/>
            </a:pPr>
            <a:r>
              <a:rPr lang="en-GB" sz="3000"/>
              <a:t>This is module 1 of our Energy Literacy program:</a:t>
            </a:r>
          </a:p>
          <a:p>
            <a:pPr marL="514350" indent="-514350">
              <a:buFont typeface="+mj-lt"/>
              <a:buAutoNum type="arabicPeriod"/>
            </a:pPr>
            <a:r>
              <a:rPr lang="en-GB" sz="3000" b="1">
                <a:solidFill>
                  <a:schemeClr val="tx2"/>
                </a:solidFill>
              </a:rPr>
              <a:t>Module 1 – Introduction to energy and your electricity bill</a:t>
            </a:r>
          </a:p>
          <a:p>
            <a:pPr marL="514350" indent="-514350">
              <a:buFont typeface="+mj-lt"/>
              <a:buAutoNum type="arabicPeriod"/>
            </a:pPr>
            <a:r>
              <a:rPr lang="en-GB" sz="3000"/>
              <a:t>Module 2 – Saving energy and money</a:t>
            </a:r>
          </a:p>
          <a:p>
            <a:pPr marL="0" indent="0">
              <a:buNone/>
            </a:pPr>
            <a:endParaRPr lang="en-GB" sz="3000"/>
          </a:p>
          <a:p>
            <a:r>
              <a:rPr lang="en-GB" sz="3000"/>
              <a:t>Focus is on </a:t>
            </a:r>
            <a:r>
              <a:rPr lang="en-GB" sz="3000" b="1"/>
              <a:t>simple, easy tips and tricks </a:t>
            </a:r>
            <a:r>
              <a:rPr lang="en-GB" sz="3000"/>
              <a:t>to remember</a:t>
            </a:r>
          </a:p>
          <a:p>
            <a:r>
              <a:rPr lang="en-GB" sz="3000"/>
              <a:t>Relaxed session, feel free to </a:t>
            </a:r>
            <a:r>
              <a:rPr lang="en-GB" sz="3000" b="1"/>
              <a:t>ask questions</a:t>
            </a:r>
            <a:r>
              <a:rPr lang="en-GB" sz="3000"/>
              <a:t>!</a:t>
            </a:r>
          </a:p>
          <a:p>
            <a:r>
              <a:rPr lang="en-GB" sz="3000"/>
              <a:t>You will receive a </a:t>
            </a:r>
            <a:r>
              <a:rPr lang="en-GB" sz="3000" b="1"/>
              <a:t>take home guide </a:t>
            </a:r>
            <a:r>
              <a:rPr lang="en-GB" sz="3000"/>
              <a:t>to help remember key points</a:t>
            </a:r>
          </a:p>
        </p:txBody>
      </p:sp>
      <p:sp>
        <p:nvSpPr>
          <p:cNvPr id="4" name="Slide Number Placeholder 3">
            <a:extLst>
              <a:ext uri="{FF2B5EF4-FFF2-40B4-BE49-F238E27FC236}">
                <a16:creationId xmlns:a16="http://schemas.microsoft.com/office/drawing/2014/main" id="{87403842-A0E4-065B-4D94-4631C071DBAF}"/>
              </a:ext>
            </a:extLst>
          </p:cNvPr>
          <p:cNvSpPr>
            <a:spLocks noGrp="1"/>
          </p:cNvSpPr>
          <p:nvPr>
            <p:ph type="sldNum" sz="quarter" idx="4"/>
          </p:nvPr>
        </p:nvSpPr>
        <p:spPr/>
        <p:txBody>
          <a:bodyPr/>
          <a:lstStyle/>
          <a:p>
            <a:fld id="{DF28FB93-0A08-4E7D-8E63-9EFA29F1E093}" type="slidenum">
              <a:rPr lang="en-US" smtClean="0"/>
              <a:pPr/>
              <a:t>3</a:t>
            </a:fld>
            <a:endParaRPr lang="en-US"/>
          </a:p>
        </p:txBody>
      </p:sp>
    </p:spTree>
    <p:extLst>
      <p:ext uri="{BB962C8B-B14F-4D97-AF65-F5344CB8AC3E}">
        <p14:creationId xmlns:p14="http://schemas.microsoft.com/office/powerpoint/2010/main" val="7215991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74277B38-156C-E9B6-3953-FF80726A3028}"/>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C4D6D567-F39A-4D27-C27B-F7D287E8B939}"/>
              </a:ext>
            </a:extLst>
          </p:cNvPr>
          <p:cNvSpPr/>
          <p:nvPr/>
        </p:nvSpPr>
        <p:spPr>
          <a:xfrm>
            <a:off x="11298733" y="0"/>
            <a:ext cx="893267" cy="68580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a:extLst>
              <a:ext uri="{FF2B5EF4-FFF2-40B4-BE49-F238E27FC236}">
                <a16:creationId xmlns:a16="http://schemas.microsoft.com/office/drawing/2014/main" id="{B434928D-8C3C-89B3-2ACD-E1BC1AB5C2FB}"/>
              </a:ext>
            </a:extLst>
          </p:cNvPr>
          <p:cNvSpPr>
            <a:spLocks noGrp="1"/>
          </p:cNvSpPr>
          <p:nvPr>
            <p:ph type="title"/>
          </p:nvPr>
        </p:nvSpPr>
        <p:spPr/>
        <p:txBody>
          <a:bodyPr>
            <a:normAutofit/>
          </a:bodyPr>
          <a:lstStyle/>
          <a:p>
            <a:br>
              <a:rPr lang="en-GB" sz="4000"/>
            </a:br>
            <a:r>
              <a:rPr lang="en-GB" sz="4000"/>
              <a:t>Module 1 - </a:t>
            </a:r>
            <a:r>
              <a:rPr lang="en-GB" sz="4000">
                <a:solidFill>
                  <a:srgbClr val="FA7909"/>
                </a:solidFill>
              </a:rPr>
              <a:t>Learning Objectives</a:t>
            </a:r>
            <a:endParaRPr lang="en-AU" sz="4000">
              <a:solidFill>
                <a:srgbClr val="FA7909"/>
              </a:solidFill>
            </a:endParaRPr>
          </a:p>
        </p:txBody>
      </p:sp>
      <p:sp>
        <p:nvSpPr>
          <p:cNvPr id="3" name="Content Placeholder 2">
            <a:extLst>
              <a:ext uri="{FF2B5EF4-FFF2-40B4-BE49-F238E27FC236}">
                <a16:creationId xmlns:a16="http://schemas.microsoft.com/office/drawing/2014/main" id="{7B8810CF-26E6-E0CD-0D80-D14BBECA2D75}"/>
              </a:ext>
            </a:extLst>
          </p:cNvPr>
          <p:cNvSpPr>
            <a:spLocks noGrp="1"/>
          </p:cNvSpPr>
          <p:nvPr>
            <p:ph idx="1"/>
          </p:nvPr>
        </p:nvSpPr>
        <p:spPr>
          <a:xfrm>
            <a:off x="385267" y="1775348"/>
            <a:ext cx="9799525" cy="4679452"/>
          </a:xfrm>
        </p:spPr>
        <p:txBody>
          <a:bodyPr>
            <a:normAutofit/>
          </a:bodyPr>
          <a:lstStyle/>
          <a:p>
            <a:pPr marL="0" indent="0">
              <a:buNone/>
            </a:pPr>
            <a:r>
              <a:rPr lang="en-GB" sz="3000"/>
              <a:t>The main things we want you to take away from today:</a:t>
            </a:r>
          </a:p>
          <a:p>
            <a:pPr marL="0" indent="0">
              <a:buNone/>
            </a:pPr>
            <a:endParaRPr lang="en-GB" sz="3000"/>
          </a:p>
          <a:p>
            <a:pPr marL="514350" indent="-514350">
              <a:buFont typeface="+mj-lt"/>
              <a:buAutoNum type="arabicPeriod"/>
            </a:pPr>
            <a:r>
              <a:rPr lang="en-GB" sz="3000"/>
              <a:t>How electricity connects to the house</a:t>
            </a:r>
          </a:p>
          <a:p>
            <a:pPr marL="514350" indent="-514350">
              <a:buFont typeface="+mj-lt"/>
              <a:buAutoNum type="arabicPeriod"/>
            </a:pPr>
            <a:r>
              <a:rPr lang="en-GB" sz="3000"/>
              <a:t>Who to contact for help, including financial support</a:t>
            </a:r>
          </a:p>
          <a:p>
            <a:pPr marL="514350" indent="-514350">
              <a:buFont typeface="+mj-lt"/>
              <a:buAutoNum type="arabicPeriod"/>
            </a:pPr>
            <a:r>
              <a:rPr lang="en-GB" sz="3000"/>
              <a:t>How to read your electricity bill</a:t>
            </a:r>
          </a:p>
          <a:p>
            <a:pPr marL="514350" indent="-514350">
              <a:buFont typeface="+mj-lt"/>
              <a:buAutoNum type="arabicPeriod"/>
            </a:pPr>
            <a:r>
              <a:rPr lang="en-GB" sz="3000"/>
              <a:t>How to get the best energy deal for you</a:t>
            </a:r>
            <a:endParaRPr lang="en-AU" sz="3000"/>
          </a:p>
        </p:txBody>
      </p:sp>
      <p:sp>
        <p:nvSpPr>
          <p:cNvPr id="4" name="Slide Number Placeholder 3">
            <a:extLst>
              <a:ext uri="{FF2B5EF4-FFF2-40B4-BE49-F238E27FC236}">
                <a16:creationId xmlns:a16="http://schemas.microsoft.com/office/drawing/2014/main" id="{488C0881-3B71-C0BF-BBD7-BC64230C6054}"/>
              </a:ext>
            </a:extLst>
          </p:cNvPr>
          <p:cNvSpPr>
            <a:spLocks noGrp="1"/>
          </p:cNvSpPr>
          <p:nvPr>
            <p:ph type="sldNum" sz="quarter" idx="4"/>
          </p:nvPr>
        </p:nvSpPr>
        <p:spPr/>
        <p:txBody>
          <a:bodyPr/>
          <a:lstStyle/>
          <a:p>
            <a:fld id="{DF28FB93-0A08-4E7D-8E63-9EFA29F1E093}" type="slidenum">
              <a:rPr lang="en-US" smtClean="0"/>
              <a:pPr/>
              <a:t>4</a:t>
            </a:fld>
            <a:endParaRPr lang="en-US"/>
          </a:p>
        </p:txBody>
      </p:sp>
    </p:spTree>
    <p:extLst>
      <p:ext uri="{BB962C8B-B14F-4D97-AF65-F5344CB8AC3E}">
        <p14:creationId xmlns:p14="http://schemas.microsoft.com/office/powerpoint/2010/main" val="16177538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 name="Picture 9" descr="A person and person looking at a refrigerator&#10;&#10;AI-generated content may be incorrect.">
            <a:extLst>
              <a:ext uri="{FF2B5EF4-FFF2-40B4-BE49-F238E27FC236}">
                <a16:creationId xmlns:a16="http://schemas.microsoft.com/office/drawing/2014/main" id="{FBF31652-0D94-40B3-4AE5-9067A856CD6B}"/>
              </a:ext>
            </a:extLst>
          </p:cNvPr>
          <p:cNvPicPr>
            <a:picLocks noChangeAspect="1"/>
          </p:cNvPicPr>
          <p:nvPr/>
        </p:nvPicPr>
        <p:blipFill>
          <a:blip r:embed="rId3" cstate="print">
            <a:extLst>
              <a:ext uri="{28A0092B-C50C-407E-A947-70E740481C1C}">
                <a14:useLocalDpi xmlns:a14="http://schemas.microsoft.com/office/drawing/2010/main" val="0"/>
              </a:ext>
            </a:extLst>
          </a:blip>
          <a:srcRect l="32702" r="6688"/>
          <a:stretch>
            <a:fillRect/>
          </a:stretch>
        </p:blipFill>
        <p:spPr>
          <a:xfrm>
            <a:off x="6096000" y="0"/>
            <a:ext cx="6096000" cy="6858000"/>
          </a:xfrm>
          <a:prstGeom prst="rect">
            <a:avLst/>
          </a:prstGeom>
        </p:spPr>
      </p:pic>
      <p:sp>
        <p:nvSpPr>
          <p:cNvPr id="2" name="Title 1">
            <a:extLst>
              <a:ext uri="{FF2B5EF4-FFF2-40B4-BE49-F238E27FC236}">
                <a16:creationId xmlns:a16="http://schemas.microsoft.com/office/drawing/2014/main" id="{44C4DF28-9DC7-D1C0-7F9F-6F88192DBF9B}"/>
              </a:ext>
            </a:extLst>
          </p:cNvPr>
          <p:cNvSpPr>
            <a:spLocks noGrp="1"/>
          </p:cNvSpPr>
          <p:nvPr>
            <p:ph type="title"/>
          </p:nvPr>
        </p:nvSpPr>
        <p:spPr/>
        <p:txBody>
          <a:bodyPr>
            <a:normAutofit/>
          </a:bodyPr>
          <a:lstStyle/>
          <a:p>
            <a:r>
              <a:rPr lang="en-GB" sz="4000"/>
              <a:t>Agenda</a:t>
            </a:r>
            <a:endParaRPr lang="en-AU" sz="4000"/>
          </a:p>
        </p:txBody>
      </p:sp>
      <p:sp>
        <p:nvSpPr>
          <p:cNvPr id="4" name="Slide Number Placeholder 3">
            <a:extLst>
              <a:ext uri="{FF2B5EF4-FFF2-40B4-BE49-F238E27FC236}">
                <a16:creationId xmlns:a16="http://schemas.microsoft.com/office/drawing/2014/main" id="{6B1415CE-4EEE-98ED-4049-F6E6676DE620}"/>
              </a:ext>
            </a:extLst>
          </p:cNvPr>
          <p:cNvSpPr>
            <a:spLocks noGrp="1"/>
          </p:cNvSpPr>
          <p:nvPr>
            <p:ph type="sldNum" sz="quarter" idx="4"/>
          </p:nvPr>
        </p:nvSpPr>
        <p:spPr/>
        <p:txBody>
          <a:bodyPr/>
          <a:lstStyle/>
          <a:p>
            <a:fld id="{DF28FB93-0A08-4E7D-8E63-9EFA29F1E093}" type="slidenum">
              <a:rPr lang="en-US" smtClean="0"/>
              <a:pPr/>
              <a:t>5</a:t>
            </a:fld>
            <a:endParaRPr lang="en-US"/>
          </a:p>
        </p:txBody>
      </p:sp>
      <p:sp>
        <p:nvSpPr>
          <p:cNvPr id="6" name="Content Placeholder 5">
            <a:extLst>
              <a:ext uri="{FF2B5EF4-FFF2-40B4-BE49-F238E27FC236}">
                <a16:creationId xmlns:a16="http://schemas.microsoft.com/office/drawing/2014/main" id="{70BA5441-367C-5C12-E09F-92E3BF5C1DF0}"/>
              </a:ext>
            </a:extLst>
          </p:cNvPr>
          <p:cNvSpPr>
            <a:spLocks noGrp="1"/>
          </p:cNvSpPr>
          <p:nvPr>
            <p:ph idx="1"/>
          </p:nvPr>
        </p:nvSpPr>
        <p:spPr>
          <a:xfrm>
            <a:off x="385267" y="897740"/>
            <a:ext cx="5988031" cy="5557060"/>
          </a:xfrm>
        </p:spPr>
        <p:txBody>
          <a:bodyPr>
            <a:normAutofit/>
          </a:bodyPr>
          <a:lstStyle/>
          <a:p>
            <a:pPr marL="0" indent="0">
              <a:lnSpc>
                <a:spcPct val="110000"/>
              </a:lnSpc>
              <a:buNone/>
            </a:pPr>
            <a:r>
              <a:rPr lang="en-GB" b="1"/>
              <a:t>Today we will talk about</a:t>
            </a:r>
          </a:p>
          <a:p>
            <a:pPr marL="800100" lvl="1" indent="-457200">
              <a:lnSpc>
                <a:spcPct val="110000"/>
              </a:lnSpc>
              <a:buFont typeface="+mj-lt"/>
              <a:buAutoNum type="arabicPeriod"/>
            </a:pPr>
            <a:r>
              <a:rPr lang="en-AU"/>
              <a:t>Overview of energy in Australia </a:t>
            </a:r>
          </a:p>
          <a:p>
            <a:pPr marL="800100" lvl="1" indent="-457200">
              <a:lnSpc>
                <a:spcPct val="110000"/>
              </a:lnSpc>
              <a:buFont typeface="+mj-lt"/>
              <a:buAutoNum type="arabicPeriod"/>
            </a:pPr>
            <a:r>
              <a:rPr lang="en-AU"/>
              <a:t>How energy gets to your home</a:t>
            </a:r>
          </a:p>
          <a:p>
            <a:pPr lvl="2">
              <a:lnSpc>
                <a:spcPct val="110000"/>
              </a:lnSpc>
            </a:pPr>
            <a:r>
              <a:rPr lang="en-AU"/>
              <a:t>Distributor, Retailer, Energy Services</a:t>
            </a:r>
          </a:p>
          <a:p>
            <a:pPr lvl="2">
              <a:lnSpc>
                <a:spcPct val="110000"/>
              </a:lnSpc>
            </a:pPr>
            <a:r>
              <a:rPr lang="en-AU"/>
              <a:t>Smart meters</a:t>
            </a:r>
          </a:p>
          <a:p>
            <a:pPr marL="800100" lvl="1" indent="-457200">
              <a:lnSpc>
                <a:spcPct val="110000"/>
              </a:lnSpc>
              <a:buFont typeface="+mj-lt"/>
              <a:buAutoNum type="arabicPeriod"/>
            </a:pPr>
            <a:r>
              <a:rPr lang="en-AU"/>
              <a:t>Where to get support</a:t>
            </a:r>
          </a:p>
          <a:p>
            <a:pPr marL="800100" lvl="1" indent="-457200">
              <a:lnSpc>
                <a:spcPct val="110000"/>
              </a:lnSpc>
              <a:buFont typeface="+mj-lt"/>
              <a:buAutoNum type="arabicPeriod"/>
            </a:pPr>
            <a:r>
              <a:rPr lang="en-AU"/>
              <a:t>Your electricity bill</a:t>
            </a:r>
          </a:p>
          <a:p>
            <a:pPr lvl="2">
              <a:lnSpc>
                <a:spcPct val="110000"/>
              </a:lnSpc>
            </a:pPr>
            <a:r>
              <a:rPr lang="en-AU"/>
              <a:t>Usage and charges</a:t>
            </a:r>
          </a:p>
          <a:p>
            <a:pPr lvl="2">
              <a:lnSpc>
                <a:spcPct val="110000"/>
              </a:lnSpc>
            </a:pPr>
            <a:r>
              <a:rPr lang="en-AU"/>
              <a:t>Understanding your bill</a:t>
            </a:r>
          </a:p>
          <a:p>
            <a:pPr marL="800100" lvl="1" indent="-457200">
              <a:lnSpc>
                <a:spcPct val="110000"/>
              </a:lnSpc>
              <a:buFont typeface="+mj-lt"/>
              <a:buAutoNum type="arabicPeriod"/>
            </a:pPr>
            <a:r>
              <a:rPr lang="en-AU"/>
              <a:t>Getting the best deal</a:t>
            </a:r>
          </a:p>
          <a:p>
            <a:pPr marL="800100" lvl="1" indent="-457200">
              <a:lnSpc>
                <a:spcPct val="110000"/>
              </a:lnSpc>
              <a:buFont typeface="+mj-lt"/>
              <a:buAutoNum type="arabicPeriod"/>
            </a:pPr>
            <a:r>
              <a:rPr lang="en-AU"/>
              <a:t>Concessions &amp; rebates</a:t>
            </a:r>
          </a:p>
          <a:p>
            <a:pPr marL="342900" lvl="1" indent="0">
              <a:lnSpc>
                <a:spcPct val="110000"/>
              </a:lnSpc>
              <a:buNone/>
            </a:pPr>
            <a:r>
              <a:rPr lang="en-AU"/>
              <a:t>7.    Your take-home action plan</a:t>
            </a:r>
          </a:p>
        </p:txBody>
      </p:sp>
    </p:spTree>
    <p:extLst>
      <p:ext uri="{BB962C8B-B14F-4D97-AF65-F5344CB8AC3E}">
        <p14:creationId xmlns:p14="http://schemas.microsoft.com/office/powerpoint/2010/main" val="27953335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2ED3B6F2-8F3D-2FCF-316E-BEB70F383E9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743E028-792D-2CC0-F6DB-96039CD61855}"/>
              </a:ext>
            </a:extLst>
          </p:cNvPr>
          <p:cNvSpPr>
            <a:spLocks noGrp="1"/>
          </p:cNvSpPr>
          <p:nvPr>
            <p:ph type="title"/>
          </p:nvPr>
        </p:nvSpPr>
        <p:spPr/>
        <p:txBody>
          <a:bodyPr>
            <a:normAutofit/>
          </a:bodyPr>
          <a:lstStyle/>
          <a:p>
            <a:r>
              <a:rPr lang="en-GB" sz="4000"/>
              <a:t>Introductions </a:t>
            </a:r>
            <a:endParaRPr lang="en-AU" sz="4000"/>
          </a:p>
        </p:txBody>
      </p:sp>
      <p:sp>
        <p:nvSpPr>
          <p:cNvPr id="3" name="Content Placeholder 2">
            <a:extLst>
              <a:ext uri="{FF2B5EF4-FFF2-40B4-BE49-F238E27FC236}">
                <a16:creationId xmlns:a16="http://schemas.microsoft.com/office/drawing/2014/main" id="{CA98E5A8-98A5-4B9F-9384-129EE1E2A74C}"/>
              </a:ext>
            </a:extLst>
          </p:cNvPr>
          <p:cNvSpPr>
            <a:spLocks noGrp="1"/>
          </p:cNvSpPr>
          <p:nvPr>
            <p:ph idx="1"/>
          </p:nvPr>
        </p:nvSpPr>
        <p:spPr>
          <a:xfrm>
            <a:off x="385875" y="1513379"/>
            <a:ext cx="11420250" cy="4679452"/>
          </a:xfrm>
        </p:spPr>
        <p:txBody>
          <a:bodyPr>
            <a:normAutofit/>
          </a:bodyPr>
          <a:lstStyle/>
          <a:p>
            <a:pPr marL="0" indent="0">
              <a:buNone/>
            </a:pPr>
            <a:r>
              <a:rPr lang="en-GB"/>
              <a:t>Let’s go around the room and </a:t>
            </a:r>
            <a:r>
              <a:rPr lang="en-GB" b="1"/>
              <a:t>introduce yourself</a:t>
            </a:r>
          </a:p>
          <a:p>
            <a:pPr marL="0" indent="0">
              <a:buNone/>
            </a:pPr>
            <a:endParaRPr lang="en-GB"/>
          </a:p>
          <a:p>
            <a:pPr marL="0" indent="0">
              <a:buNone/>
            </a:pPr>
            <a:r>
              <a:rPr lang="en-GB" sz="3200" b="1"/>
              <a:t>ACTIVITY</a:t>
            </a:r>
          </a:p>
          <a:p>
            <a:pPr marL="0" indent="0">
              <a:buNone/>
            </a:pPr>
            <a:r>
              <a:rPr lang="en-GB" sz="3200" b="1">
                <a:solidFill>
                  <a:schemeClr val="tx2"/>
                </a:solidFill>
              </a:rPr>
              <a:t>Your energy</a:t>
            </a:r>
          </a:p>
          <a:p>
            <a:pPr marL="0" indent="0">
              <a:buNone/>
            </a:pPr>
            <a:r>
              <a:rPr lang="en-GB" i="1"/>
              <a:t>“Have you ever had a surprising electricity bill, found a good energy deal, OR had a time when you needed help?</a:t>
            </a:r>
          </a:p>
          <a:p>
            <a:pPr marL="0" indent="0">
              <a:buNone/>
            </a:pPr>
            <a:endParaRPr lang="en-GB" b="1"/>
          </a:p>
          <a:p>
            <a:r>
              <a:rPr lang="en-GB"/>
              <a:t>Break into pairs</a:t>
            </a:r>
          </a:p>
          <a:p>
            <a:r>
              <a:rPr lang="en-GB"/>
              <a:t>For the next 3 minutes, share your experience with your partner </a:t>
            </a:r>
          </a:p>
          <a:p>
            <a:r>
              <a:rPr lang="en-GB"/>
              <a:t>We will come back as a group and invite volunteers to share</a:t>
            </a:r>
          </a:p>
          <a:p>
            <a:endParaRPr lang="en-AU"/>
          </a:p>
        </p:txBody>
      </p:sp>
      <p:sp>
        <p:nvSpPr>
          <p:cNvPr id="5" name="Rectangle: Rounded Corners 4">
            <a:extLst>
              <a:ext uri="{FF2B5EF4-FFF2-40B4-BE49-F238E27FC236}">
                <a16:creationId xmlns:a16="http://schemas.microsoft.com/office/drawing/2014/main" id="{235D8D98-A828-DFBF-67AF-92FAAEDF97DF}"/>
              </a:ext>
            </a:extLst>
          </p:cNvPr>
          <p:cNvSpPr/>
          <p:nvPr/>
        </p:nvSpPr>
        <p:spPr>
          <a:xfrm>
            <a:off x="7315342" y="449092"/>
            <a:ext cx="2755258" cy="1062042"/>
          </a:xfrm>
          <a:prstGeom prst="roundRect">
            <a:avLst/>
          </a:prstGeom>
          <a:solidFill>
            <a:schemeClr val="tx2"/>
          </a:solidFill>
        </p:spPr>
        <p:style>
          <a:lnRef idx="3">
            <a:schemeClr val="lt1"/>
          </a:lnRef>
          <a:fillRef idx="1">
            <a:schemeClr val="accent3"/>
          </a:fillRef>
          <a:effectRef idx="1">
            <a:schemeClr val="accent3"/>
          </a:effectRef>
          <a:fontRef idx="minor">
            <a:schemeClr val="lt1"/>
          </a:fontRef>
        </p:style>
        <p:txBody>
          <a:bodyPr rtlCol="0" anchor="ctr"/>
          <a:lstStyle/>
          <a:p>
            <a:pPr algn="ctr"/>
            <a:r>
              <a:rPr lang="en-GB" sz="2400" b="1">
                <a:solidFill>
                  <a:schemeClr val="bg2"/>
                </a:solidFill>
                <a:effectLst>
                  <a:outerShdw blurRad="50800" dist="38100" dir="2700000" algn="tl" rotWithShape="0">
                    <a:prstClr val="black">
                      <a:alpha val="40000"/>
                    </a:prstClr>
                  </a:outerShdw>
                </a:effectLst>
              </a:rPr>
              <a:t>Activity option</a:t>
            </a:r>
            <a:r>
              <a:rPr lang="en-GB" sz="2400" b="1">
                <a:solidFill>
                  <a:schemeClr val="bg2"/>
                </a:solidFill>
              </a:rPr>
              <a:t> </a:t>
            </a:r>
            <a:r>
              <a:rPr lang="en-GB" sz="2400" b="1">
                <a:solidFill>
                  <a:schemeClr val="bg2"/>
                </a:solidFill>
                <a:effectLst>
                  <a:outerShdw blurRad="50800" dist="38100" dir="2700000" algn="tl" rotWithShape="0">
                    <a:prstClr val="black">
                      <a:alpha val="40000"/>
                    </a:prstClr>
                  </a:outerShdw>
                </a:effectLst>
              </a:rPr>
              <a:t>1</a:t>
            </a:r>
          </a:p>
          <a:p>
            <a:pPr algn="ctr"/>
            <a:r>
              <a:rPr lang="en-GB" sz="1600" b="1">
                <a:solidFill>
                  <a:schemeClr val="bg2"/>
                </a:solidFill>
                <a:effectLst>
                  <a:outerShdw blurRad="50800" dist="38100" dir="2700000" algn="tl" rotWithShape="0">
                    <a:prstClr val="black">
                      <a:alpha val="40000"/>
                    </a:prstClr>
                  </a:outerShdw>
                </a:effectLst>
              </a:rPr>
              <a:t>12 minutes</a:t>
            </a:r>
          </a:p>
        </p:txBody>
      </p:sp>
      <p:pic>
        <p:nvPicPr>
          <p:cNvPr id="9" name="Picture 8">
            <a:extLst>
              <a:ext uri="{FF2B5EF4-FFF2-40B4-BE49-F238E27FC236}">
                <a16:creationId xmlns:a16="http://schemas.microsoft.com/office/drawing/2014/main" id="{9B07AD23-FD1A-16E0-31CD-99E08B70661D}"/>
              </a:ext>
            </a:extLst>
          </p:cNvPr>
          <p:cNvPicPr>
            <a:picLocks noChangeAspect="1"/>
          </p:cNvPicPr>
          <p:nvPr/>
        </p:nvPicPr>
        <p:blipFill>
          <a:blip r:embed="rId3"/>
          <a:stretch>
            <a:fillRect/>
          </a:stretch>
        </p:blipFill>
        <p:spPr>
          <a:xfrm>
            <a:off x="10149867" y="231987"/>
            <a:ext cx="1656258" cy="1500742"/>
          </a:xfrm>
          <a:prstGeom prst="rect">
            <a:avLst/>
          </a:prstGeom>
        </p:spPr>
      </p:pic>
      <p:sp>
        <p:nvSpPr>
          <p:cNvPr id="11" name="Slide Number Placeholder 10">
            <a:extLst>
              <a:ext uri="{FF2B5EF4-FFF2-40B4-BE49-F238E27FC236}">
                <a16:creationId xmlns:a16="http://schemas.microsoft.com/office/drawing/2014/main" id="{4EA79AFE-327B-2F85-6483-C0C1F6A3D626}"/>
              </a:ext>
            </a:extLst>
          </p:cNvPr>
          <p:cNvSpPr>
            <a:spLocks noGrp="1"/>
          </p:cNvSpPr>
          <p:nvPr>
            <p:ph type="sldNum" sz="quarter" idx="4"/>
          </p:nvPr>
        </p:nvSpPr>
        <p:spPr/>
        <p:txBody>
          <a:bodyPr/>
          <a:lstStyle/>
          <a:p>
            <a:fld id="{DF28FB93-0A08-4E7D-8E63-9EFA29F1E093}" type="slidenum">
              <a:rPr lang="en-US" smtClean="0"/>
              <a:pPr/>
              <a:t>6</a:t>
            </a:fld>
            <a:endParaRPr lang="en-US"/>
          </a:p>
        </p:txBody>
      </p:sp>
    </p:spTree>
    <p:extLst>
      <p:ext uri="{BB962C8B-B14F-4D97-AF65-F5344CB8AC3E}">
        <p14:creationId xmlns:p14="http://schemas.microsoft.com/office/powerpoint/2010/main" val="4567912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08DD048-DB42-4E58-4021-11B0E441A6D9}"/>
              </a:ext>
            </a:extLst>
          </p:cNvPr>
          <p:cNvSpPr>
            <a:spLocks noGrp="1"/>
          </p:cNvSpPr>
          <p:nvPr>
            <p:ph idx="1"/>
          </p:nvPr>
        </p:nvSpPr>
        <p:spPr>
          <a:xfrm>
            <a:off x="385875" y="1477107"/>
            <a:ext cx="11420858" cy="5078437"/>
          </a:xfrm>
        </p:spPr>
        <p:txBody>
          <a:bodyPr>
            <a:normAutofit/>
          </a:bodyPr>
          <a:lstStyle/>
          <a:p>
            <a:endParaRPr lang="en-GB"/>
          </a:p>
          <a:p>
            <a:pPr marL="0" indent="0">
              <a:buNone/>
            </a:pPr>
            <a:r>
              <a:rPr lang="en-US" sz="3200" b="1"/>
              <a:t>ACTIVITY </a:t>
            </a:r>
          </a:p>
          <a:p>
            <a:pPr marL="0" indent="0">
              <a:buNone/>
            </a:pPr>
            <a:r>
              <a:rPr lang="en-US" sz="3200" b="1">
                <a:solidFill>
                  <a:schemeClr val="tx2"/>
                </a:solidFill>
              </a:rPr>
              <a:t>Your energy bill </a:t>
            </a:r>
          </a:p>
          <a:p>
            <a:pPr marL="0" indent="0">
              <a:buNone/>
            </a:pPr>
            <a:r>
              <a:rPr lang="en-US" i="1"/>
              <a:t>“How do you feel when you get your latest electricity or gas bill?”</a:t>
            </a:r>
          </a:p>
          <a:p>
            <a:pPr marL="0" indent="0">
              <a:buNone/>
            </a:pPr>
            <a:endParaRPr lang="en-GB"/>
          </a:p>
          <a:p>
            <a:r>
              <a:rPr lang="en-GB"/>
              <a:t>Review the picture cards </a:t>
            </a:r>
          </a:p>
          <a:p>
            <a:r>
              <a:rPr lang="en-GB"/>
              <a:t>Pick the </a:t>
            </a:r>
            <a:r>
              <a:rPr lang="en-GB" b="1"/>
              <a:t>top 1 or 2 emotions </a:t>
            </a:r>
            <a:r>
              <a:rPr lang="en-GB"/>
              <a:t>that immediately come to you.</a:t>
            </a:r>
          </a:p>
          <a:p>
            <a:r>
              <a:rPr lang="en-GB"/>
              <a:t>We will come back together and discuss as a group</a:t>
            </a:r>
          </a:p>
          <a:p>
            <a:endParaRPr lang="en-AU" sz="3600" b="1"/>
          </a:p>
        </p:txBody>
      </p:sp>
      <p:pic>
        <p:nvPicPr>
          <p:cNvPr id="10" name="Picture 9">
            <a:extLst>
              <a:ext uri="{FF2B5EF4-FFF2-40B4-BE49-F238E27FC236}">
                <a16:creationId xmlns:a16="http://schemas.microsoft.com/office/drawing/2014/main" id="{B5F630AB-E5F5-9BCF-E616-96325336BE46}"/>
              </a:ext>
            </a:extLst>
          </p:cNvPr>
          <p:cNvPicPr>
            <a:picLocks noChangeAspect="1"/>
          </p:cNvPicPr>
          <p:nvPr/>
        </p:nvPicPr>
        <p:blipFill>
          <a:blip r:embed="rId3"/>
          <a:stretch>
            <a:fillRect/>
          </a:stretch>
        </p:blipFill>
        <p:spPr>
          <a:xfrm>
            <a:off x="10159392" y="200031"/>
            <a:ext cx="1646733" cy="1492111"/>
          </a:xfrm>
          <a:prstGeom prst="rect">
            <a:avLst/>
          </a:prstGeom>
        </p:spPr>
      </p:pic>
      <p:sp>
        <p:nvSpPr>
          <p:cNvPr id="9" name="Slide Number Placeholder 8">
            <a:extLst>
              <a:ext uri="{FF2B5EF4-FFF2-40B4-BE49-F238E27FC236}">
                <a16:creationId xmlns:a16="http://schemas.microsoft.com/office/drawing/2014/main" id="{732B31AA-00BD-AE3B-9167-56827921349F}"/>
              </a:ext>
            </a:extLst>
          </p:cNvPr>
          <p:cNvSpPr>
            <a:spLocks noGrp="1"/>
          </p:cNvSpPr>
          <p:nvPr>
            <p:ph type="sldNum" sz="quarter" idx="4"/>
          </p:nvPr>
        </p:nvSpPr>
        <p:spPr/>
        <p:txBody>
          <a:bodyPr/>
          <a:lstStyle/>
          <a:p>
            <a:fld id="{DF28FB93-0A08-4E7D-8E63-9EFA29F1E093}" type="slidenum">
              <a:rPr lang="en-US" smtClean="0"/>
              <a:pPr/>
              <a:t>7</a:t>
            </a:fld>
            <a:endParaRPr lang="en-US"/>
          </a:p>
        </p:txBody>
      </p:sp>
      <p:sp>
        <p:nvSpPr>
          <p:cNvPr id="11" name="Rectangle: Rounded Corners 10">
            <a:extLst>
              <a:ext uri="{FF2B5EF4-FFF2-40B4-BE49-F238E27FC236}">
                <a16:creationId xmlns:a16="http://schemas.microsoft.com/office/drawing/2014/main" id="{8338ED7A-4B57-40EB-ACDC-0C4E66652D94}"/>
              </a:ext>
            </a:extLst>
          </p:cNvPr>
          <p:cNvSpPr/>
          <p:nvPr/>
        </p:nvSpPr>
        <p:spPr>
          <a:xfrm>
            <a:off x="7324868" y="415065"/>
            <a:ext cx="2755258" cy="1062042"/>
          </a:xfrm>
          <a:prstGeom prst="roundRect">
            <a:avLst/>
          </a:prstGeom>
          <a:solidFill>
            <a:schemeClr val="tx2"/>
          </a:solidFill>
        </p:spPr>
        <p:style>
          <a:lnRef idx="3">
            <a:schemeClr val="lt1"/>
          </a:lnRef>
          <a:fillRef idx="1">
            <a:schemeClr val="accent3"/>
          </a:fillRef>
          <a:effectRef idx="1">
            <a:schemeClr val="accent3"/>
          </a:effectRef>
          <a:fontRef idx="minor">
            <a:schemeClr val="lt1"/>
          </a:fontRef>
        </p:style>
        <p:txBody>
          <a:bodyPr rtlCol="0" anchor="ctr"/>
          <a:lstStyle/>
          <a:p>
            <a:pPr algn="ctr"/>
            <a:r>
              <a:rPr lang="en-GB" sz="2400" b="1">
                <a:solidFill>
                  <a:schemeClr val="bg2"/>
                </a:solidFill>
                <a:effectLst>
                  <a:outerShdw blurRad="50800" dist="38100" dir="2700000" algn="tl" rotWithShape="0">
                    <a:prstClr val="black">
                      <a:alpha val="40000"/>
                    </a:prstClr>
                  </a:outerShdw>
                </a:effectLst>
              </a:rPr>
              <a:t>Activity option</a:t>
            </a:r>
            <a:r>
              <a:rPr lang="en-GB" sz="2400" b="1">
                <a:solidFill>
                  <a:schemeClr val="bg2"/>
                </a:solidFill>
              </a:rPr>
              <a:t> </a:t>
            </a:r>
            <a:r>
              <a:rPr lang="en-GB" sz="2400" b="1">
                <a:solidFill>
                  <a:schemeClr val="bg2"/>
                </a:solidFill>
                <a:effectLst>
                  <a:outerShdw blurRad="50800" dist="38100" dir="2700000" algn="tl" rotWithShape="0">
                    <a:prstClr val="black">
                      <a:alpha val="40000"/>
                    </a:prstClr>
                  </a:outerShdw>
                </a:effectLst>
              </a:rPr>
              <a:t>2</a:t>
            </a:r>
          </a:p>
          <a:p>
            <a:pPr algn="ctr"/>
            <a:r>
              <a:rPr lang="en-GB" sz="1600" b="1">
                <a:solidFill>
                  <a:schemeClr val="bg2"/>
                </a:solidFill>
                <a:effectLst>
                  <a:outerShdw blurRad="50800" dist="38100" dir="2700000" algn="tl" rotWithShape="0">
                    <a:prstClr val="black">
                      <a:alpha val="40000"/>
                    </a:prstClr>
                  </a:outerShdw>
                </a:effectLst>
              </a:rPr>
              <a:t>10 minutes</a:t>
            </a:r>
          </a:p>
        </p:txBody>
      </p:sp>
      <p:sp>
        <p:nvSpPr>
          <p:cNvPr id="7" name="Title 1">
            <a:extLst>
              <a:ext uri="{FF2B5EF4-FFF2-40B4-BE49-F238E27FC236}">
                <a16:creationId xmlns:a16="http://schemas.microsoft.com/office/drawing/2014/main" id="{D45214A7-870A-4474-63DB-A4C2D8E4216C}"/>
              </a:ext>
            </a:extLst>
          </p:cNvPr>
          <p:cNvSpPr>
            <a:spLocks noGrp="1"/>
          </p:cNvSpPr>
          <p:nvPr>
            <p:ph type="title"/>
          </p:nvPr>
        </p:nvSpPr>
        <p:spPr>
          <a:xfrm>
            <a:off x="385875" y="403200"/>
            <a:ext cx="11420858" cy="886338"/>
          </a:xfrm>
        </p:spPr>
        <p:txBody>
          <a:bodyPr>
            <a:normAutofit/>
          </a:bodyPr>
          <a:lstStyle/>
          <a:p>
            <a:r>
              <a:rPr lang="en-GB" sz="4000"/>
              <a:t>Introductions </a:t>
            </a:r>
            <a:endParaRPr lang="en-AU" sz="4000"/>
          </a:p>
        </p:txBody>
      </p:sp>
    </p:spTree>
    <p:extLst>
      <p:ext uri="{BB962C8B-B14F-4D97-AF65-F5344CB8AC3E}">
        <p14:creationId xmlns:p14="http://schemas.microsoft.com/office/powerpoint/2010/main" val="37955852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bg>
      <p:bgPr>
        <a:solidFill>
          <a:srgbClr val="FAA61A"/>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B6DBC1-F103-5B56-DEED-6A119D956984}"/>
              </a:ext>
            </a:extLst>
          </p:cNvPr>
          <p:cNvSpPr>
            <a:spLocks noGrp="1"/>
          </p:cNvSpPr>
          <p:nvPr>
            <p:ph type="title"/>
          </p:nvPr>
        </p:nvSpPr>
        <p:spPr>
          <a:xfrm>
            <a:off x="360148" y="3154635"/>
            <a:ext cx="10026066" cy="548730"/>
          </a:xfrm>
        </p:spPr>
        <p:txBody>
          <a:bodyPr>
            <a:normAutofit/>
          </a:bodyPr>
          <a:lstStyle/>
          <a:p>
            <a:r>
              <a:rPr lang="en-GB" sz="5400">
                <a:solidFill>
                  <a:schemeClr val="bg2"/>
                </a:solidFill>
              </a:rPr>
              <a:t>1 – Overview of energy in Australia</a:t>
            </a:r>
            <a:endParaRPr lang="en-AU" sz="5400">
              <a:solidFill>
                <a:schemeClr val="bg2"/>
              </a:solidFill>
            </a:endParaRPr>
          </a:p>
        </p:txBody>
      </p:sp>
      <p:sp>
        <p:nvSpPr>
          <p:cNvPr id="4" name="Slide Number Placeholder 3">
            <a:extLst>
              <a:ext uri="{FF2B5EF4-FFF2-40B4-BE49-F238E27FC236}">
                <a16:creationId xmlns:a16="http://schemas.microsoft.com/office/drawing/2014/main" id="{25010CB2-3DB4-13BC-F533-FE8E7F353762}"/>
              </a:ext>
            </a:extLst>
          </p:cNvPr>
          <p:cNvSpPr>
            <a:spLocks noGrp="1"/>
          </p:cNvSpPr>
          <p:nvPr>
            <p:ph type="sldNum" sz="quarter" idx="4"/>
          </p:nvPr>
        </p:nvSpPr>
        <p:spPr/>
        <p:txBody>
          <a:bodyPr/>
          <a:lstStyle/>
          <a:p>
            <a:fld id="{DF28FB93-0A08-4E7D-8E63-9EFA29F1E093}" type="slidenum">
              <a:rPr lang="en-US" smtClean="0"/>
              <a:pPr/>
              <a:t>8</a:t>
            </a:fld>
            <a:endParaRPr lang="en-US"/>
          </a:p>
        </p:txBody>
      </p:sp>
    </p:spTree>
    <p:extLst>
      <p:ext uri="{BB962C8B-B14F-4D97-AF65-F5344CB8AC3E}">
        <p14:creationId xmlns:p14="http://schemas.microsoft.com/office/powerpoint/2010/main" val="9402237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38B592D5-CD7A-8E8B-3519-CF7944D94E60}"/>
              </a:ext>
            </a:extLst>
          </p:cNvPr>
          <p:cNvPicPr>
            <a:picLocks noChangeAspect="1"/>
          </p:cNvPicPr>
          <p:nvPr/>
        </p:nvPicPr>
        <p:blipFill>
          <a:blip r:embed="rId3"/>
          <a:stretch>
            <a:fillRect/>
          </a:stretch>
        </p:blipFill>
        <p:spPr>
          <a:xfrm>
            <a:off x="7357661" y="1200512"/>
            <a:ext cx="4834339" cy="4456976"/>
          </a:xfrm>
          <a:prstGeom prst="rect">
            <a:avLst/>
          </a:prstGeom>
        </p:spPr>
      </p:pic>
      <p:sp>
        <p:nvSpPr>
          <p:cNvPr id="2" name="Title 1">
            <a:extLst>
              <a:ext uri="{FF2B5EF4-FFF2-40B4-BE49-F238E27FC236}">
                <a16:creationId xmlns:a16="http://schemas.microsoft.com/office/drawing/2014/main" id="{13E76144-C6DD-0F60-35EB-17067ABCDF18}"/>
              </a:ext>
            </a:extLst>
          </p:cNvPr>
          <p:cNvSpPr>
            <a:spLocks noGrp="1"/>
          </p:cNvSpPr>
          <p:nvPr>
            <p:ph type="title"/>
          </p:nvPr>
        </p:nvSpPr>
        <p:spPr/>
        <p:txBody>
          <a:bodyPr>
            <a:normAutofit/>
          </a:bodyPr>
          <a:lstStyle/>
          <a:p>
            <a:r>
              <a:rPr lang="en-AU" sz="4000"/>
              <a:t>1. Energy in Australia</a:t>
            </a:r>
          </a:p>
        </p:txBody>
      </p:sp>
      <p:sp>
        <p:nvSpPr>
          <p:cNvPr id="3" name="Content Placeholder 2">
            <a:extLst>
              <a:ext uri="{FF2B5EF4-FFF2-40B4-BE49-F238E27FC236}">
                <a16:creationId xmlns:a16="http://schemas.microsoft.com/office/drawing/2014/main" id="{0AC61FC8-EC4F-0CF3-7EFC-551995E5553F}"/>
              </a:ext>
            </a:extLst>
          </p:cNvPr>
          <p:cNvSpPr>
            <a:spLocks noGrp="1"/>
          </p:cNvSpPr>
          <p:nvPr>
            <p:ph idx="1"/>
          </p:nvPr>
        </p:nvSpPr>
        <p:spPr>
          <a:xfrm>
            <a:off x="385267" y="1154361"/>
            <a:ext cx="7219611" cy="5142769"/>
          </a:xfrm>
        </p:spPr>
        <p:txBody>
          <a:bodyPr/>
          <a:lstStyle/>
          <a:p>
            <a:pPr marL="0" indent="0" fontAlgn="base">
              <a:buNone/>
            </a:pPr>
            <a:r>
              <a:rPr lang="en-GB" dirty="0"/>
              <a:t>The National Electricity Market (NEM) </a:t>
            </a:r>
          </a:p>
          <a:p>
            <a:pPr marL="0" indent="0" fontAlgn="base">
              <a:buNone/>
            </a:pPr>
            <a:endParaRPr lang="en-GB" dirty="0"/>
          </a:p>
          <a:p>
            <a:pPr fontAlgn="base"/>
            <a:r>
              <a:rPr lang="en-GB" dirty="0"/>
              <a:t>The National Electricity Market (NEM) is one of the world’s longest interconnected power systems</a:t>
            </a:r>
          </a:p>
          <a:p>
            <a:pPr fontAlgn="base"/>
            <a:r>
              <a:rPr lang="en-GB" dirty="0"/>
              <a:t>Made up of about 40,000 km of transmission lines and cables, which transport electricity to more than 85% of Australia’s population</a:t>
            </a:r>
          </a:p>
          <a:p>
            <a:pPr fontAlgn="base"/>
            <a:r>
              <a:rPr lang="en-GB" dirty="0"/>
              <a:t>Covers SA, VIC, NSW, ACT, QLD and TAS</a:t>
            </a:r>
          </a:p>
          <a:p>
            <a:pPr fontAlgn="base"/>
            <a:r>
              <a:rPr lang="en-AU" dirty="0"/>
              <a:t>The Australian Energy Market Operator (AEMO) operates the NEM. </a:t>
            </a:r>
            <a:br>
              <a:rPr lang="en-AU" dirty="0"/>
            </a:br>
            <a:r>
              <a:rPr lang="en-AU" dirty="0">
                <a:hlinkClick r:id="rId4"/>
              </a:rPr>
              <a:t>www.aemo.com.au</a:t>
            </a:r>
            <a:r>
              <a:rPr lang="en-AU" dirty="0"/>
              <a:t> </a:t>
            </a:r>
            <a:endParaRPr lang="en-GB" dirty="0"/>
          </a:p>
          <a:p>
            <a:pPr marL="0" indent="0">
              <a:buNone/>
            </a:pPr>
            <a:endParaRPr lang="en-GB" dirty="0"/>
          </a:p>
          <a:p>
            <a:pPr marL="0" indent="0">
              <a:buNone/>
            </a:pPr>
            <a:endParaRPr lang="en-AU" dirty="0"/>
          </a:p>
        </p:txBody>
      </p:sp>
      <p:sp>
        <p:nvSpPr>
          <p:cNvPr id="4" name="Slide Number Placeholder 3">
            <a:extLst>
              <a:ext uri="{FF2B5EF4-FFF2-40B4-BE49-F238E27FC236}">
                <a16:creationId xmlns:a16="http://schemas.microsoft.com/office/drawing/2014/main" id="{34E014E4-F230-2FFE-1031-619D09B67D00}"/>
              </a:ext>
            </a:extLst>
          </p:cNvPr>
          <p:cNvSpPr>
            <a:spLocks noGrp="1"/>
          </p:cNvSpPr>
          <p:nvPr>
            <p:ph type="sldNum" sz="quarter" idx="4"/>
          </p:nvPr>
        </p:nvSpPr>
        <p:spPr/>
        <p:txBody>
          <a:bodyPr/>
          <a:lstStyle/>
          <a:p>
            <a:fld id="{DF28FB93-0A08-4E7D-8E63-9EFA29F1E093}" type="slidenum">
              <a:rPr lang="en-US" smtClean="0"/>
              <a:pPr/>
              <a:t>9</a:t>
            </a:fld>
            <a:endParaRPr lang="en-US"/>
          </a:p>
        </p:txBody>
      </p:sp>
    </p:spTree>
    <p:extLst>
      <p:ext uri="{BB962C8B-B14F-4D97-AF65-F5344CB8AC3E}">
        <p14:creationId xmlns:p14="http://schemas.microsoft.com/office/powerpoint/2010/main" val="3818594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BF0608DF-E45F-87F3-8023-DE78BAC8DB2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46B6DC9-920B-4744-5649-EA040C3B9D3E}"/>
              </a:ext>
            </a:extLst>
          </p:cNvPr>
          <p:cNvSpPr>
            <a:spLocks noGrp="1"/>
          </p:cNvSpPr>
          <p:nvPr>
            <p:ph type="title"/>
          </p:nvPr>
        </p:nvSpPr>
        <p:spPr/>
        <p:txBody>
          <a:bodyPr>
            <a:normAutofit/>
          </a:bodyPr>
          <a:lstStyle/>
          <a:p>
            <a:r>
              <a:rPr lang="en-AU" sz="4000"/>
              <a:t>1. Gas in Australia</a:t>
            </a:r>
          </a:p>
        </p:txBody>
      </p:sp>
      <p:sp>
        <p:nvSpPr>
          <p:cNvPr id="3" name="Content Placeholder 2">
            <a:extLst>
              <a:ext uri="{FF2B5EF4-FFF2-40B4-BE49-F238E27FC236}">
                <a16:creationId xmlns:a16="http://schemas.microsoft.com/office/drawing/2014/main" id="{14A26030-25DB-F0F8-23A0-B8608E2BEA8A}"/>
              </a:ext>
            </a:extLst>
          </p:cNvPr>
          <p:cNvSpPr>
            <a:spLocks noGrp="1"/>
          </p:cNvSpPr>
          <p:nvPr>
            <p:ph idx="1"/>
          </p:nvPr>
        </p:nvSpPr>
        <p:spPr>
          <a:xfrm>
            <a:off x="385875" y="1614206"/>
            <a:ext cx="6089674" cy="3629586"/>
          </a:xfrm>
        </p:spPr>
        <p:txBody>
          <a:bodyPr/>
          <a:lstStyle/>
          <a:p>
            <a:pPr marL="0" indent="0">
              <a:buNone/>
            </a:pPr>
            <a:endParaRPr lang="en-AU" dirty="0"/>
          </a:p>
          <a:p>
            <a:r>
              <a:rPr lang="en-US" dirty="0"/>
              <a:t>Australia’s first gas pipeline in 1800s was 10x longer than any other in the world at the time </a:t>
            </a:r>
          </a:p>
          <a:p>
            <a:r>
              <a:rPr lang="en-US" dirty="0"/>
              <a:t>Approximately 42,000km of natural gas transmission pipelines across Australia</a:t>
            </a:r>
          </a:p>
          <a:p>
            <a:endParaRPr lang="en-US" dirty="0"/>
          </a:p>
          <a:p>
            <a:pPr marL="0" indent="0">
              <a:buNone/>
            </a:pPr>
            <a:endParaRPr lang="en-US" dirty="0"/>
          </a:p>
          <a:p>
            <a:pPr marL="0" indent="0">
              <a:buNone/>
            </a:pPr>
            <a:r>
              <a:rPr lang="en-US" b="1" i="1" dirty="0"/>
              <a:t>What gas appliances are used in a house?</a:t>
            </a:r>
          </a:p>
          <a:p>
            <a:pPr marL="0" indent="0">
              <a:buNone/>
            </a:pPr>
            <a:endParaRPr lang="en-AU" dirty="0"/>
          </a:p>
        </p:txBody>
      </p:sp>
      <p:sp>
        <p:nvSpPr>
          <p:cNvPr id="4" name="Slide Number Placeholder 3">
            <a:extLst>
              <a:ext uri="{FF2B5EF4-FFF2-40B4-BE49-F238E27FC236}">
                <a16:creationId xmlns:a16="http://schemas.microsoft.com/office/drawing/2014/main" id="{F310B39F-7531-E0A0-40A3-B23A0B32870E}"/>
              </a:ext>
            </a:extLst>
          </p:cNvPr>
          <p:cNvSpPr>
            <a:spLocks noGrp="1"/>
          </p:cNvSpPr>
          <p:nvPr>
            <p:ph type="sldNum" sz="quarter" idx="4"/>
          </p:nvPr>
        </p:nvSpPr>
        <p:spPr/>
        <p:txBody>
          <a:bodyPr/>
          <a:lstStyle/>
          <a:p>
            <a:fld id="{DF28FB93-0A08-4E7D-8E63-9EFA29F1E093}" type="slidenum">
              <a:rPr lang="en-US" smtClean="0"/>
              <a:pPr/>
              <a:t>10</a:t>
            </a:fld>
            <a:endParaRPr lang="en-US"/>
          </a:p>
        </p:txBody>
      </p:sp>
      <p:grpSp>
        <p:nvGrpSpPr>
          <p:cNvPr id="7" name="Group 6">
            <a:extLst>
              <a:ext uri="{FF2B5EF4-FFF2-40B4-BE49-F238E27FC236}">
                <a16:creationId xmlns:a16="http://schemas.microsoft.com/office/drawing/2014/main" id="{49777964-E2FD-FB67-B234-9F3C0EC5D90B}"/>
              </a:ext>
            </a:extLst>
          </p:cNvPr>
          <p:cNvGrpSpPr/>
          <p:nvPr/>
        </p:nvGrpSpPr>
        <p:grpSpPr>
          <a:xfrm>
            <a:off x="6874410" y="1139075"/>
            <a:ext cx="4931715" cy="4579848"/>
            <a:chOff x="6621018" y="1139075"/>
            <a:chExt cx="4931715" cy="4579848"/>
          </a:xfrm>
        </p:grpSpPr>
        <p:pic>
          <p:nvPicPr>
            <p:cNvPr id="5" name="Picture 4">
              <a:extLst>
                <a:ext uri="{FF2B5EF4-FFF2-40B4-BE49-F238E27FC236}">
                  <a16:creationId xmlns:a16="http://schemas.microsoft.com/office/drawing/2014/main" id="{32D89BCD-157B-2948-EF71-897BFDFDF684}"/>
                </a:ext>
              </a:extLst>
            </p:cNvPr>
            <p:cNvPicPr>
              <a:picLocks noChangeAspect="1"/>
            </p:cNvPicPr>
            <p:nvPr/>
          </p:nvPicPr>
          <p:blipFill>
            <a:blip r:embed="rId3"/>
            <a:stretch>
              <a:fillRect/>
            </a:stretch>
          </p:blipFill>
          <p:spPr>
            <a:xfrm>
              <a:off x="6621018" y="1139075"/>
              <a:ext cx="4931715" cy="4579848"/>
            </a:xfrm>
            <a:prstGeom prst="rect">
              <a:avLst/>
            </a:prstGeom>
          </p:spPr>
        </p:pic>
        <p:pic>
          <p:nvPicPr>
            <p:cNvPr id="6" name="Picture 5">
              <a:extLst>
                <a:ext uri="{FF2B5EF4-FFF2-40B4-BE49-F238E27FC236}">
                  <a16:creationId xmlns:a16="http://schemas.microsoft.com/office/drawing/2014/main" id="{B0B714AD-48F6-0613-C428-6884336054E5}"/>
                </a:ext>
              </a:extLst>
            </p:cNvPr>
            <p:cNvPicPr>
              <a:picLocks noChangeAspect="1"/>
            </p:cNvPicPr>
            <p:nvPr/>
          </p:nvPicPr>
          <p:blipFill>
            <a:blip r:embed="rId4"/>
            <a:stretch>
              <a:fillRect/>
            </a:stretch>
          </p:blipFill>
          <p:spPr>
            <a:xfrm>
              <a:off x="6621018" y="4724164"/>
              <a:ext cx="1348233" cy="658255"/>
            </a:xfrm>
            <a:prstGeom prst="rect">
              <a:avLst/>
            </a:prstGeom>
          </p:spPr>
        </p:pic>
      </p:grpSp>
    </p:spTree>
    <p:extLst>
      <p:ext uri="{BB962C8B-B14F-4D97-AF65-F5344CB8AC3E}">
        <p14:creationId xmlns:p14="http://schemas.microsoft.com/office/powerpoint/2010/main" val="4414520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C43F5848-0D4B-CF19-5DF1-32B5DB4E67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5230D1D-77D5-C2F1-E239-3B5517812631}"/>
              </a:ext>
            </a:extLst>
          </p:cNvPr>
          <p:cNvSpPr>
            <a:spLocks noGrp="1"/>
          </p:cNvSpPr>
          <p:nvPr>
            <p:ph type="title"/>
          </p:nvPr>
        </p:nvSpPr>
        <p:spPr/>
        <p:txBody>
          <a:bodyPr>
            <a:normAutofit/>
          </a:bodyPr>
          <a:lstStyle/>
          <a:p>
            <a:r>
              <a:rPr lang="en-AU" sz="4000"/>
              <a:t>1. Renewables in Australia</a:t>
            </a:r>
          </a:p>
        </p:txBody>
      </p:sp>
      <p:sp>
        <p:nvSpPr>
          <p:cNvPr id="4" name="Slide Number Placeholder 3">
            <a:extLst>
              <a:ext uri="{FF2B5EF4-FFF2-40B4-BE49-F238E27FC236}">
                <a16:creationId xmlns:a16="http://schemas.microsoft.com/office/drawing/2014/main" id="{7FDE1AF2-0741-0F08-070A-D1CCED0E3C4E}"/>
              </a:ext>
            </a:extLst>
          </p:cNvPr>
          <p:cNvSpPr>
            <a:spLocks noGrp="1"/>
          </p:cNvSpPr>
          <p:nvPr>
            <p:ph type="sldNum" sz="quarter" idx="4"/>
          </p:nvPr>
        </p:nvSpPr>
        <p:spPr/>
        <p:txBody>
          <a:bodyPr/>
          <a:lstStyle/>
          <a:p>
            <a:fld id="{DF28FB93-0A08-4E7D-8E63-9EFA29F1E093}" type="slidenum">
              <a:rPr lang="en-US" smtClean="0"/>
              <a:pPr/>
              <a:t>11</a:t>
            </a:fld>
            <a:endParaRPr lang="en-US"/>
          </a:p>
        </p:txBody>
      </p:sp>
      <p:sp>
        <p:nvSpPr>
          <p:cNvPr id="14" name="Rectangle 1">
            <a:extLst>
              <a:ext uri="{FF2B5EF4-FFF2-40B4-BE49-F238E27FC236}">
                <a16:creationId xmlns:a16="http://schemas.microsoft.com/office/drawing/2014/main" id="{92812F65-036C-8508-302B-1294893A0E70}"/>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AU"/>
          </a:p>
        </p:txBody>
      </p:sp>
      <p:pic>
        <p:nvPicPr>
          <p:cNvPr id="6" name="Picture 5">
            <a:extLst>
              <a:ext uri="{FF2B5EF4-FFF2-40B4-BE49-F238E27FC236}">
                <a16:creationId xmlns:a16="http://schemas.microsoft.com/office/drawing/2014/main" id="{482249A8-25A9-2EE5-13DA-0DDAB1D5EF7C}"/>
              </a:ext>
            </a:extLst>
          </p:cNvPr>
          <p:cNvPicPr>
            <a:picLocks noChangeAspect="1"/>
          </p:cNvPicPr>
          <p:nvPr/>
        </p:nvPicPr>
        <p:blipFill>
          <a:blip r:embed="rId3"/>
          <a:stretch>
            <a:fillRect/>
          </a:stretch>
        </p:blipFill>
        <p:spPr>
          <a:xfrm>
            <a:off x="6305550" y="2307480"/>
            <a:ext cx="5369901" cy="3584216"/>
          </a:xfrm>
          <a:prstGeom prst="rect">
            <a:avLst/>
          </a:prstGeom>
        </p:spPr>
      </p:pic>
      <p:sp>
        <p:nvSpPr>
          <p:cNvPr id="9" name="TextBox 8">
            <a:extLst>
              <a:ext uri="{FF2B5EF4-FFF2-40B4-BE49-F238E27FC236}">
                <a16:creationId xmlns:a16="http://schemas.microsoft.com/office/drawing/2014/main" id="{21871836-53EC-4B1C-D55D-0DC017030DD0}"/>
              </a:ext>
            </a:extLst>
          </p:cNvPr>
          <p:cNvSpPr txBox="1"/>
          <p:nvPr/>
        </p:nvSpPr>
        <p:spPr>
          <a:xfrm>
            <a:off x="385875" y="1006219"/>
            <a:ext cx="11289576" cy="769441"/>
          </a:xfrm>
          <a:prstGeom prst="rect">
            <a:avLst/>
          </a:prstGeom>
          <a:noFill/>
        </p:spPr>
        <p:txBody>
          <a:bodyPr wrap="square">
            <a:spAutoFit/>
          </a:bodyPr>
          <a:lstStyle/>
          <a:p>
            <a:pPr marL="0" indent="0">
              <a:buNone/>
            </a:pPr>
            <a:r>
              <a:rPr lang="en-US" sz="2200" dirty="0"/>
              <a:t>Renewable energy like solar (sun), wind and hydro (water) is growing in Australia and supplies an increasing amount of electricity to homes and businesses.  </a:t>
            </a:r>
          </a:p>
        </p:txBody>
      </p:sp>
      <p:sp>
        <p:nvSpPr>
          <p:cNvPr id="11" name="TextBox 10">
            <a:extLst>
              <a:ext uri="{FF2B5EF4-FFF2-40B4-BE49-F238E27FC236}">
                <a16:creationId xmlns:a16="http://schemas.microsoft.com/office/drawing/2014/main" id="{EB7507A6-7935-4C1A-C07F-D53AED866782}"/>
              </a:ext>
            </a:extLst>
          </p:cNvPr>
          <p:cNvSpPr txBox="1"/>
          <p:nvPr/>
        </p:nvSpPr>
        <p:spPr>
          <a:xfrm>
            <a:off x="385875" y="1852819"/>
            <a:ext cx="5710125" cy="4493538"/>
          </a:xfrm>
          <a:prstGeom prst="rect">
            <a:avLst/>
          </a:prstGeom>
          <a:noFill/>
        </p:spPr>
        <p:txBody>
          <a:bodyPr wrap="square">
            <a:spAutoFit/>
          </a:bodyPr>
          <a:lstStyle/>
          <a:p>
            <a:pPr marL="342900" indent="-342900">
              <a:buFont typeface="Arial" panose="020B0604020202020204" pitchFamily="34" charset="0"/>
              <a:buChar char="•"/>
            </a:pPr>
            <a:r>
              <a:rPr lang="en-GB" sz="2200" dirty="0"/>
              <a:t>Renewable energy provided 40% of Australia’s total electricity generation in 2024 (up from 39.4% in 2023)</a:t>
            </a:r>
          </a:p>
          <a:p>
            <a:pPr marL="342900" indent="-342900">
              <a:buFont typeface="Arial" panose="020B0604020202020204" pitchFamily="34" charset="0"/>
              <a:buChar char="•"/>
            </a:pPr>
            <a:r>
              <a:rPr lang="en-GB" sz="2200" dirty="0"/>
              <a:t>Wind is the single-largest sector, at 13.4%, followed by rooftop solar, at 11.2%</a:t>
            </a:r>
          </a:p>
          <a:p>
            <a:pPr marL="342900" indent="-342900">
              <a:buFont typeface="Arial" panose="020B0604020202020204" pitchFamily="34" charset="0"/>
              <a:buChar char="•"/>
            </a:pPr>
            <a:endParaRPr lang="en-GB" sz="2200" dirty="0"/>
          </a:p>
          <a:p>
            <a:r>
              <a:rPr lang="en-GB" sz="2200" b="1" dirty="0"/>
              <a:t>South Australia</a:t>
            </a:r>
          </a:p>
          <a:p>
            <a:pPr marL="342900" indent="-342900">
              <a:buFont typeface="Arial" panose="020B0604020202020204" pitchFamily="34" charset="0"/>
              <a:buChar char="•"/>
            </a:pPr>
            <a:r>
              <a:rPr lang="en-GB" sz="2200" dirty="0"/>
              <a:t>Leads the way in renewable energy</a:t>
            </a:r>
          </a:p>
          <a:p>
            <a:pPr marL="342900" indent="-342900">
              <a:buFont typeface="Arial" panose="020B0604020202020204" pitchFamily="34" charset="0"/>
              <a:buChar char="•"/>
            </a:pPr>
            <a:r>
              <a:rPr lang="en-GB" sz="2200" dirty="0"/>
              <a:t>Nearly 50% of homes have rooftop solar</a:t>
            </a:r>
          </a:p>
          <a:p>
            <a:pPr marL="342900" indent="-342900">
              <a:buFont typeface="Arial" panose="020B0604020202020204" pitchFamily="34" charset="0"/>
              <a:buChar char="•"/>
            </a:pPr>
            <a:r>
              <a:rPr lang="en-US" sz="2200" dirty="0"/>
              <a:t>We generate more than 70% of electricity from renewable sources</a:t>
            </a:r>
          </a:p>
          <a:p>
            <a:pPr marL="342900" indent="-342900">
              <a:buFont typeface="Arial" panose="020B0604020202020204" pitchFamily="34" charset="0"/>
              <a:buChar char="•"/>
            </a:pPr>
            <a:r>
              <a:rPr lang="en-US" sz="2200" dirty="0"/>
              <a:t>By 2025/2026, the goal is 85%, with a target of 100% net renewable energy by 2027.</a:t>
            </a:r>
            <a:endParaRPr lang="en-GB" sz="2200" dirty="0"/>
          </a:p>
        </p:txBody>
      </p:sp>
    </p:spTree>
    <p:extLst>
      <p:ext uri="{BB962C8B-B14F-4D97-AF65-F5344CB8AC3E}">
        <p14:creationId xmlns:p14="http://schemas.microsoft.com/office/powerpoint/2010/main" val="36627711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bg>
      <p:bgPr>
        <a:solidFill>
          <a:srgbClr val="FAA61A"/>
        </a:solidFill>
        <a:effectLst/>
      </p:bgPr>
    </p:bg>
    <p:spTree>
      <p:nvGrpSpPr>
        <p:cNvPr id="1" name="">
          <a:extLst>
            <a:ext uri="{FF2B5EF4-FFF2-40B4-BE49-F238E27FC236}">
              <a16:creationId xmlns:a16="http://schemas.microsoft.com/office/drawing/2014/main" id="{D4045161-F1D4-2928-2C3F-22AED44530C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F3CB8B6-2560-8C39-5508-429B6B1D00B4}"/>
              </a:ext>
            </a:extLst>
          </p:cNvPr>
          <p:cNvSpPr>
            <a:spLocks noGrp="1"/>
          </p:cNvSpPr>
          <p:nvPr>
            <p:ph type="title"/>
          </p:nvPr>
        </p:nvSpPr>
        <p:spPr>
          <a:xfrm>
            <a:off x="461771" y="2386672"/>
            <a:ext cx="11420858" cy="2084655"/>
          </a:xfrm>
        </p:spPr>
        <p:txBody>
          <a:bodyPr>
            <a:normAutofit/>
          </a:bodyPr>
          <a:lstStyle/>
          <a:p>
            <a:r>
              <a:rPr lang="en-GB" sz="5400">
                <a:solidFill>
                  <a:schemeClr val="bg2"/>
                </a:solidFill>
              </a:rPr>
              <a:t>2. How energy gets to your home</a:t>
            </a:r>
            <a:br>
              <a:rPr lang="en-GB" sz="4400">
                <a:solidFill>
                  <a:schemeClr val="bg2"/>
                </a:solidFill>
              </a:rPr>
            </a:br>
            <a:br>
              <a:rPr lang="en-GB" sz="4400">
                <a:solidFill>
                  <a:schemeClr val="bg2"/>
                </a:solidFill>
              </a:rPr>
            </a:br>
            <a:r>
              <a:rPr lang="en-GB" b="0">
                <a:solidFill>
                  <a:schemeClr val="bg2"/>
                </a:solidFill>
              </a:rPr>
              <a:t>Understanding the Distributor, Retailer and Energy Services</a:t>
            </a:r>
            <a:br>
              <a:rPr lang="en-GB" sz="4400"/>
            </a:br>
            <a:endParaRPr lang="en-AU" sz="4400"/>
          </a:p>
        </p:txBody>
      </p:sp>
      <p:sp>
        <p:nvSpPr>
          <p:cNvPr id="4" name="Slide Number Placeholder 3">
            <a:extLst>
              <a:ext uri="{FF2B5EF4-FFF2-40B4-BE49-F238E27FC236}">
                <a16:creationId xmlns:a16="http://schemas.microsoft.com/office/drawing/2014/main" id="{6F716193-AAF8-3AC3-81E8-67E4EE3E68C2}"/>
              </a:ext>
            </a:extLst>
          </p:cNvPr>
          <p:cNvSpPr>
            <a:spLocks noGrp="1"/>
          </p:cNvSpPr>
          <p:nvPr>
            <p:ph type="sldNum" sz="quarter" idx="4"/>
          </p:nvPr>
        </p:nvSpPr>
        <p:spPr/>
        <p:txBody>
          <a:bodyPr/>
          <a:lstStyle/>
          <a:p>
            <a:fld id="{DF28FB93-0A08-4E7D-8E63-9EFA29F1E093}" type="slidenum">
              <a:rPr lang="en-US" smtClean="0"/>
              <a:pPr/>
              <a:t>12</a:t>
            </a:fld>
            <a:endParaRPr lang="en-US"/>
          </a:p>
        </p:txBody>
      </p:sp>
    </p:spTree>
    <p:extLst>
      <p:ext uri="{BB962C8B-B14F-4D97-AF65-F5344CB8AC3E}">
        <p14:creationId xmlns:p14="http://schemas.microsoft.com/office/powerpoint/2010/main" val="22262052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C4A4D37-FA26-4208-ACED-7D970D7B94D2}"/>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b="2762"/>
          <a:stretch/>
        </p:blipFill>
        <p:spPr>
          <a:xfrm>
            <a:off x="2058891" y="1394422"/>
            <a:ext cx="8074218" cy="4776187"/>
          </a:xfrm>
          <a:prstGeom prst="rect">
            <a:avLst/>
          </a:prstGeom>
          <a:solidFill>
            <a:schemeClr val="accent2"/>
          </a:solidFill>
        </p:spPr>
      </p:pic>
      <p:sp>
        <p:nvSpPr>
          <p:cNvPr id="4" name="Title 1">
            <a:extLst>
              <a:ext uri="{FF2B5EF4-FFF2-40B4-BE49-F238E27FC236}">
                <a16:creationId xmlns:a16="http://schemas.microsoft.com/office/drawing/2014/main" id="{0EBA3507-1C77-A66B-B95E-33B4C2139935}"/>
              </a:ext>
            </a:extLst>
          </p:cNvPr>
          <p:cNvSpPr txBox="1">
            <a:spLocks/>
          </p:cNvSpPr>
          <p:nvPr/>
        </p:nvSpPr>
        <p:spPr>
          <a:xfrm>
            <a:off x="385875" y="403200"/>
            <a:ext cx="11491386" cy="898062"/>
          </a:xfrm>
          <a:prstGeom prst="rect">
            <a:avLst/>
          </a:prstGeom>
        </p:spPr>
        <p:txBody>
          <a:bodyPr vert="horz" lIns="0" tIns="0" rIns="0" bIns="0" rtlCol="0" anchor="t" anchorCtr="0">
            <a:noAutofit/>
          </a:bodyPr>
          <a:lstStyle>
            <a:lvl1pPr algn="l" defTabSz="914400" rtl="0" eaLnBrk="1" latinLnBrk="0" hangingPunct="1">
              <a:lnSpc>
                <a:spcPts val="3100"/>
              </a:lnSpc>
              <a:spcBef>
                <a:spcPct val="0"/>
              </a:spcBef>
              <a:buNone/>
              <a:defRPr sz="3200" b="1" kern="1200">
                <a:solidFill>
                  <a:schemeClr val="tx1"/>
                </a:solidFill>
                <a:latin typeface="+mj-lt"/>
                <a:ea typeface="+mj-ea"/>
                <a:cs typeface="+mj-cs"/>
              </a:defRPr>
            </a:lvl1pPr>
          </a:lstStyle>
          <a:p>
            <a:pPr>
              <a:lnSpc>
                <a:spcPct val="100000"/>
              </a:lnSpc>
            </a:pPr>
            <a:r>
              <a:rPr lang="en-AU" sz="4000" dirty="0"/>
              <a:t>2. Understanding the Distributor, Retailer and Energy Services</a:t>
            </a:r>
          </a:p>
        </p:txBody>
      </p:sp>
      <p:sp>
        <p:nvSpPr>
          <p:cNvPr id="2" name="Slide Number Placeholder 1">
            <a:extLst>
              <a:ext uri="{FF2B5EF4-FFF2-40B4-BE49-F238E27FC236}">
                <a16:creationId xmlns:a16="http://schemas.microsoft.com/office/drawing/2014/main" id="{A7EFBE7E-B3AB-4745-26A1-4D65F9AA8DC1}"/>
              </a:ext>
            </a:extLst>
          </p:cNvPr>
          <p:cNvSpPr>
            <a:spLocks noGrp="1"/>
          </p:cNvSpPr>
          <p:nvPr>
            <p:ph type="sldNum" sz="quarter" idx="4"/>
          </p:nvPr>
        </p:nvSpPr>
        <p:spPr/>
        <p:txBody>
          <a:bodyPr/>
          <a:lstStyle/>
          <a:p>
            <a:fld id="{DF28FB93-0A08-4E7D-8E63-9EFA29F1E093}" type="slidenum">
              <a:rPr lang="en-US" smtClean="0"/>
              <a:pPr/>
              <a:t>13</a:t>
            </a:fld>
            <a:endParaRPr lang="en-US"/>
          </a:p>
        </p:txBody>
      </p:sp>
    </p:spTree>
    <p:extLst>
      <p:ext uri="{BB962C8B-B14F-4D97-AF65-F5344CB8AC3E}">
        <p14:creationId xmlns:p14="http://schemas.microsoft.com/office/powerpoint/2010/main" val="29077263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18D4E4BE-1711-FA0A-3122-30806C940C9D}"/>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A4E4C7A8-D2CE-EC4B-B659-1025A03CB82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90752" y="1582301"/>
            <a:ext cx="8353868" cy="4553333"/>
          </a:xfrm>
          <a:prstGeom prst="rect">
            <a:avLst/>
          </a:prstGeom>
        </p:spPr>
      </p:pic>
      <p:sp>
        <p:nvSpPr>
          <p:cNvPr id="2" name="Title 1">
            <a:extLst>
              <a:ext uri="{FF2B5EF4-FFF2-40B4-BE49-F238E27FC236}">
                <a16:creationId xmlns:a16="http://schemas.microsoft.com/office/drawing/2014/main" id="{559C8859-6E0D-C1E4-D510-1F703A1893AB}"/>
              </a:ext>
            </a:extLst>
          </p:cNvPr>
          <p:cNvSpPr>
            <a:spLocks noGrp="1"/>
          </p:cNvSpPr>
          <p:nvPr>
            <p:ph type="title"/>
          </p:nvPr>
        </p:nvSpPr>
        <p:spPr>
          <a:xfrm>
            <a:off x="385875" y="403200"/>
            <a:ext cx="11491386" cy="898062"/>
          </a:xfrm>
        </p:spPr>
        <p:txBody>
          <a:bodyPr>
            <a:noAutofit/>
          </a:bodyPr>
          <a:lstStyle/>
          <a:p>
            <a:pPr>
              <a:lnSpc>
                <a:spcPct val="100000"/>
              </a:lnSpc>
            </a:pPr>
            <a:r>
              <a:rPr lang="en-AU" sz="4000"/>
              <a:t>2. Understanding the Distributor, Retailer and Energy Services</a:t>
            </a:r>
          </a:p>
        </p:txBody>
      </p:sp>
      <p:sp>
        <p:nvSpPr>
          <p:cNvPr id="6" name="Slide Number Placeholder 5">
            <a:extLst>
              <a:ext uri="{FF2B5EF4-FFF2-40B4-BE49-F238E27FC236}">
                <a16:creationId xmlns:a16="http://schemas.microsoft.com/office/drawing/2014/main" id="{D5380F5F-81DB-46F1-8A0E-5E42CDC6A35F}"/>
              </a:ext>
            </a:extLst>
          </p:cNvPr>
          <p:cNvSpPr>
            <a:spLocks noGrp="1"/>
          </p:cNvSpPr>
          <p:nvPr>
            <p:ph type="sldNum" sz="quarter" idx="4"/>
          </p:nvPr>
        </p:nvSpPr>
        <p:spPr/>
        <p:txBody>
          <a:bodyPr/>
          <a:lstStyle/>
          <a:p>
            <a:fld id="{DF28FB93-0A08-4E7D-8E63-9EFA29F1E093}" type="slidenum">
              <a:rPr lang="en-US" smtClean="0"/>
              <a:pPr/>
              <a:t>14</a:t>
            </a:fld>
            <a:endParaRPr lang="en-US"/>
          </a:p>
        </p:txBody>
      </p:sp>
    </p:spTree>
    <p:extLst>
      <p:ext uri="{BB962C8B-B14F-4D97-AF65-F5344CB8AC3E}">
        <p14:creationId xmlns:p14="http://schemas.microsoft.com/office/powerpoint/2010/main" val="21358774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1A21E408-B756-5A2C-369E-DCDE09F1792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E0FDA45-6C6B-D6FA-0F99-91F011C2FE90}"/>
              </a:ext>
            </a:extLst>
          </p:cNvPr>
          <p:cNvSpPr>
            <a:spLocks noGrp="1"/>
          </p:cNvSpPr>
          <p:nvPr>
            <p:ph type="title"/>
          </p:nvPr>
        </p:nvSpPr>
        <p:spPr/>
        <p:txBody>
          <a:bodyPr>
            <a:normAutofit/>
          </a:bodyPr>
          <a:lstStyle/>
          <a:p>
            <a:r>
              <a:rPr lang="en-AU" sz="4000"/>
              <a:t>2. Your meter</a:t>
            </a:r>
          </a:p>
        </p:txBody>
      </p:sp>
      <p:sp>
        <p:nvSpPr>
          <p:cNvPr id="3" name="Content Placeholder 2">
            <a:extLst>
              <a:ext uri="{FF2B5EF4-FFF2-40B4-BE49-F238E27FC236}">
                <a16:creationId xmlns:a16="http://schemas.microsoft.com/office/drawing/2014/main" id="{DD649B81-6D87-C07B-1423-8804A600F8B5}"/>
              </a:ext>
            </a:extLst>
          </p:cNvPr>
          <p:cNvSpPr>
            <a:spLocks noGrp="1"/>
          </p:cNvSpPr>
          <p:nvPr>
            <p:ph idx="1"/>
          </p:nvPr>
        </p:nvSpPr>
        <p:spPr>
          <a:xfrm>
            <a:off x="385267" y="1853728"/>
            <a:ext cx="5063033" cy="4601072"/>
          </a:xfrm>
        </p:spPr>
        <p:txBody>
          <a:bodyPr>
            <a:normAutofit fontScale="92500"/>
          </a:bodyPr>
          <a:lstStyle/>
          <a:p>
            <a:pPr marL="0" indent="0">
              <a:buNone/>
            </a:pPr>
            <a:r>
              <a:rPr lang="en-AU" sz="2100" b="1" dirty="0"/>
              <a:t>Smart meters:</a:t>
            </a:r>
          </a:p>
          <a:p>
            <a:r>
              <a:rPr lang="en-AU" sz="2100" dirty="0"/>
              <a:t>Don’t need to be physically </a:t>
            </a:r>
            <a:r>
              <a:rPr lang="en-AU" sz="2100" i="1" dirty="0"/>
              <a:t>read</a:t>
            </a:r>
          </a:p>
          <a:p>
            <a:r>
              <a:rPr lang="en-AU" sz="2100" dirty="0"/>
              <a:t>Send regular electricity usage data to the </a:t>
            </a:r>
            <a:r>
              <a:rPr lang="en-AU" sz="2100" i="1" dirty="0"/>
              <a:t>cloud</a:t>
            </a:r>
          </a:p>
          <a:p>
            <a:r>
              <a:rPr lang="en-AU" sz="2100" dirty="0"/>
              <a:t>Can provide energy users with real time data, allowing people to understand their energy use and make changes as they need to</a:t>
            </a:r>
          </a:p>
          <a:p>
            <a:r>
              <a:rPr lang="en-AU" sz="2100" dirty="0"/>
              <a:t>Will lead to less estimated reads, more accurate bills</a:t>
            </a:r>
          </a:p>
          <a:p>
            <a:r>
              <a:rPr lang="en-AU" sz="2100" dirty="0"/>
              <a:t>Accelerated roll out by 2030. </a:t>
            </a:r>
          </a:p>
          <a:p>
            <a:pPr marL="0" indent="0">
              <a:buNone/>
            </a:pPr>
            <a:endParaRPr lang="en-AU" sz="2100" dirty="0"/>
          </a:p>
          <a:p>
            <a:pPr marL="0" indent="0">
              <a:buNone/>
            </a:pPr>
            <a:r>
              <a:rPr lang="en-AU" sz="2100" b="1" dirty="0"/>
              <a:t>Access your energy data:</a:t>
            </a:r>
          </a:p>
          <a:p>
            <a:r>
              <a:rPr lang="en-AU" sz="2100" dirty="0"/>
              <a:t>Retailer app (not all have them)</a:t>
            </a:r>
          </a:p>
          <a:p>
            <a:r>
              <a:rPr lang="en-AU" sz="2100" dirty="0"/>
              <a:t>SA Power Networks ‘Your Meter Data’</a:t>
            </a:r>
            <a:endParaRPr lang="en-GB" sz="2100" dirty="0">
              <a:solidFill>
                <a:srgbClr val="0070C0"/>
              </a:solidFill>
            </a:endParaRPr>
          </a:p>
          <a:p>
            <a:endParaRPr lang="en-AU" dirty="0"/>
          </a:p>
        </p:txBody>
      </p:sp>
      <p:sp>
        <p:nvSpPr>
          <p:cNvPr id="4" name="Slide Number Placeholder 3">
            <a:extLst>
              <a:ext uri="{FF2B5EF4-FFF2-40B4-BE49-F238E27FC236}">
                <a16:creationId xmlns:a16="http://schemas.microsoft.com/office/drawing/2014/main" id="{F6AE9B36-3431-BC37-5B36-F2D56F8FCCEA}"/>
              </a:ext>
            </a:extLst>
          </p:cNvPr>
          <p:cNvSpPr>
            <a:spLocks noGrp="1"/>
          </p:cNvSpPr>
          <p:nvPr>
            <p:ph type="sldNum" sz="quarter" idx="4"/>
          </p:nvPr>
        </p:nvSpPr>
        <p:spPr/>
        <p:txBody>
          <a:bodyPr/>
          <a:lstStyle/>
          <a:p>
            <a:fld id="{DF28FB93-0A08-4E7D-8E63-9EFA29F1E093}" type="slidenum">
              <a:rPr lang="en-US" smtClean="0"/>
              <a:pPr/>
              <a:t>15</a:t>
            </a:fld>
            <a:endParaRPr lang="en-US"/>
          </a:p>
        </p:txBody>
      </p:sp>
      <p:sp>
        <p:nvSpPr>
          <p:cNvPr id="15" name="TextBox 14">
            <a:extLst>
              <a:ext uri="{FF2B5EF4-FFF2-40B4-BE49-F238E27FC236}">
                <a16:creationId xmlns:a16="http://schemas.microsoft.com/office/drawing/2014/main" id="{049F14F6-CCFE-A628-8EFB-874C7405981E}"/>
              </a:ext>
            </a:extLst>
          </p:cNvPr>
          <p:cNvSpPr txBox="1"/>
          <p:nvPr/>
        </p:nvSpPr>
        <p:spPr>
          <a:xfrm>
            <a:off x="328725" y="928211"/>
            <a:ext cx="11405270" cy="646331"/>
          </a:xfrm>
          <a:prstGeom prst="rect">
            <a:avLst/>
          </a:prstGeom>
          <a:noFill/>
        </p:spPr>
        <p:txBody>
          <a:bodyPr wrap="square">
            <a:spAutoFit/>
          </a:bodyPr>
          <a:lstStyle/>
          <a:p>
            <a:pPr marL="0" indent="0">
              <a:buFont typeface="Arial" panose="020B0604020202020204" pitchFamily="34" charset="0"/>
              <a:buNone/>
            </a:pPr>
            <a:r>
              <a:rPr lang="en-US" sz="1800"/>
              <a:t>Meters count how much electricity (kWh) or gas (MJ) a home has used. Retailers then know how much to charge you.</a:t>
            </a:r>
          </a:p>
          <a:p>
            <a:pPr marL="0" indent="0">
              <a:buNone/>
            </a:pPr>
            <a:r>
              <a:rPr lang="en-AU" sz="1800"/>
              <a:t>SA is currently undergoing a ‘smart meter roll out’. </a:t>
            </a:r>
          </a:p>
        </p:txBody>
      </p:sp>
      <p:pic>
        <p:nvPicPr>
          <p:cNvPr id="6" name="Picture 5">
            <a:extLst>
              <a:ext uri="{FF2B5EF4-FFF2-40B4-BE49-F238E27FC236}">
                <a16:creationId xmlns:a16="http://schemas.microsoft.com/office/drawing/2014/main" id="{B7E3A9AF-7FAB-304C-70AA-38BCE45C974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29422" y="2099553"/>
            <a:ext cx="5804573" cy="3755900"/>
          </a:xfrm>
          <a:prstGeom prst="rect">
            <a:avLst/>
          </a:prstGeom>
        </p:spPr>
      </p:pic>
      <p:sp>
        <p:nvSpPr>
          <p:cNvPr id="7" name="TextBox 6">
            <a:extLst>
              <a:ext uri="{FF2B5EF4-FFF2-40B4-BE49-F238E27FC236}">
                <a16:creationId xmlns:a16="http://schemas.microsoft.com/office/drawing/2014/main" id="{684B5575-7CB1-49A0-EFD6-49ED1670821A}"/>
              </a:ext>
            </a:extLst>
          </p:cNvPr>
          <p:cNvSpPr txBox="1"/>
          <p:nvPr/>
        </p:nvSpPr>
        <p:spPr>
          <a:xfrm>
            <a:off x="8686243" y="5874453"/>
            <a:ext cx="2866490" cy="261610"/>
          </a:xfrm>
          <a:prstGeom prst="rect">
            <a:avLst/>
          </a:prstGeom>
          <a:noFill/>
        </p:spPr>
        <p:txBody>
          <a:bodyPr wrap="square" rtlCol="0">
            <a:spAutoFit/>
          </a:bodyPr>
          <a:lstStyle/>
          <a:p>
            <a:pPr algn="r"/>
            <a:r>
              <a:rPr lang="en-AU" sz="1100" i="1" dirty="0"/>
              <a:t>58% current as of April 2026</a:t>
            </a:r>
          </a:p>
        </p:txBody>
      </p:sp>
    </p:spTree>
    <p:extLst>
      <p:ext uri="{BB962C8B-B14F-4D97-AF65-F5344CB8AC3E}">
        <p14:creationId xmlns:p14="http://schemas.microsoft.com/office/powerpoint/2010/main" val="31980433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27350946-1CFA-658B-642B-EC8CAAE8AD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34BF7B6-ED8E-469C-4184-3B0466C82DA5}"/>
              </a:ext>
            </a:extLst>
          </p:cNvPr>
          <p:cNvSpPr>
            <a:spLocks noGrp="1"/>
          </p:cNvSpPr>
          <p:nvPr>
            <p:ph type="title"/>
          </p:nvPr>
        </p:nvSpPr>
        <p:spPr>
          <a:xfrm>
            <a:off x="281100" y="403200"/>
            <a:ext cx="10861194" cy="511200"/>
          </a:xfrm>
        </p:spPr>
        <p:txBody>
          <a:bodyPr>
            <a:noAutofit/>
          </a:bodyPr>
          <a:lstStyle/>
          <a:p>
            <a:r>
              <a:rPr lang="en-GB" sz="4000"/>
              <a:t>2. Who can help with energy in the home?</a:t>
            </a:r>
            <a:endParaRPr lang="en-AU" sz="4000"/>
          </a:p>
        </p:txBody>
      </p:sp>
      <p:sp>
        <p:nvSpPr>
          <p:cNvPr id="4" name="Slide Number Placeholder 3">
            <a:extLst>
              <a:ext uri="{FF2B5EF4-FFF2-40B4-BE49-F238E27FC236}">
                <a16:creationId xmlns:a16="http://schemas.microsoft.com/office/drawing/2014/main" id="{382A1692-56BD-D43D-6119-ABEEF182A0FE}"/>
              </a:ext>
            </a:extLst>
          </p:cNvPr>
          <p:cNvSpPr>
            <a:spLocks noGrp="1"/>
          </p:cNvSpPr>
          <p:nvPr>
            <p:ph type="sldNum" sz="quarter" idx="4"/>
          </p:nvPr>
        </p:nvSpPr>
        <p:spPr/>
        <p:txBody>
          <a:bodyPr/>
          <a:lstStyle/>
          <a:p>
            <a:fld id="{DF28FB93-0A08-4E7D-8E63-9EFA29F1E093}" type="slidenum">
              <a:rPr lang="en-US" smtClean="0"/>
              <a:pPr/>
              <a:t>16</a:t>
            </a:fld>
            <a:endParaRPr lang="en-US"/>
          </a:p>
        </p:txBody>
      </p:sp>
      <p:sp>
        <p:nvSpPr>
          <p:cNvPr id="8" name="Content Placeholder 2">
            <a:extLst>
              <a:ext uri="{FF2B5EF4-FFF2-40B4-BE49-F238E27FC236}">
                <a16:creationId xmlns:a16="http://schemas.microsoft.com/office/drawing/2014/main" id="{44FC869E-A42A-649A-9630-888CD1BB16DD}"/>
              </a:ext>
            </a:extLst>
          </p:cNvPr>
          <p:cNvSpPr>
            <a:spLocks noGrp="1"/>
          </p:cNvSpPr>
          <p:nvPr>
            <p:ph idx="1"/>
          </p:nvPr>
        </p:nvSpPr>
        <p:spPr>
          <a:xfrm>
            <a:off x="281100" y="1040427"/>
            <a:ext cx="11215575" cy="1456630"/>
          </a:xfrm>
        </p:spPr>
        <p:txBody>
          <a:bodyPr anchor="t">
            <a:normAutofit/>
          </a:bodyPr>
          <a:lstStyle/>
          <a:p>
            <a:pPr marL="0" indent="0">
              <a:buNone/>
            </a:pPr>
            <a:r>
              <a:rPr lang="en-AU"/>
              <a:t>Your </a:t>
            </a:r>
            <a:r>
              <a:rPr lang="en-AU" b="1"/>
              <a:t>energy retailer </a:t>
            </a:r>
            <a:r>
              <a:rPr lang="en-AU"/>
              <a:t>is</a:t>
            </a:r>
            <a:r>
              <a:rPr lang="en-AU" b="1"/>
              <a:t> </a:t>
            </a:r>
            <a:r>
              <a:rPr lang="en-AU"/>
              <a:t>who </a:t>
            </a:r>
            <a:r>
              <a:rPr lang="en-AU" b="1"/>
              <a:t>sells you energy</a:t>
            </a:r>
            <a:r>
              <a:rPr lang="en-AU"/>
              <a:t> - their logo and contact details are on your bill </a:t>
            </a:r>
          </a:p>
        </p:txBody>
      </p:sp>
      <p:pic>
        <p:nvPicPr>
          <p:cNvPr id="11" name="Picture 10" descr="A hand holding a paper&#10;&#10;AI-generated content may be incorrect.">
            <a:extLst>
              <a:ext uri="{FF2B5EF4-FFF2-40B4-BE49-F238E27FC236}">
                <a16:creationId xmlns:a16="http://schemas.microsoft.com/office/drawing/2014/main" id="{1AA616CC-98DD-67AC-0452-7C175760A5B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42289" y="2028616"/>
            <a:ext cx="3240086" cy="3240086"/>
          </a:xfrm>
          <a:prstGeom prst="rect">
            <a:avLst/>
          </a:prstGeom>
        </p:spPr>
      </p:pic>
      <p:grpSp>
        <p:nvGrpSpPr>
          <p:cNvPr id="14" name="Group 13">
            <a:extLst>
              <a:ext uri="{FF2B5EF4-FFF2-40B4-BE49-F238E27FC236}">
                <a16:creationId xmlns:a16="http://schemas.microsoft.com/office/drawing/2014/main" id="{141A0409-6D7C-46E0-A001-E4F2077B2BB3}"/>
              </a:ext>
            </a:extLst>
          </p:cNvPr>
          <p:cNvGrpSpPr/>
          <p:nvPr/>
        </p:nvGrpSpPr>
        <p:grpSpPr>
          <a:xfrm>
            <a:off x="298596" y="5317237"/>
            <a:ext cx="11594808" cy="1050902"/>
            <a:chOff x="298595" y="5807098"/>
            <a:chExt cx="11594808" cy="1050902"/>
          </a:xfrm>
        </p:grpSpPr>
        <p:grpSp>
          <p:nvGrpSpPr>
            <p:cNvPr id="13" name="Group 12">
              <a:extLst>
                <a:ext uri="{FF2B5EF4-FFF2-40B4-BE49-F238E27FC236}">
                  <a16:creationId xmlns:a16="http://schemas.microsoft.com/office/drawing/2014/main" id="{6D2A703B-E04F-8DBF-9ABC-CF7539AF7B46}"/>
                </a:ext>
              </a:extLst>
            </p:cNvPr>
            <p:cNvGrpSpPr/>
            <p:nvPr/>
          </p:nvGrpSpPr>
          <p:grpSpPr>
            <a:xfrm>
              <a:off x="6726421" y="6148889"/>
              <a:ext cx="3158817" cy="709111"/>
              <a:chOff x="6726421" y="6148889"/>
              <a:chExt cx="3158817" cy="709111"/>
            </a:xfrm>
          </p:grpSpPr>
          <p:pic>
            <p:nvPicPr>
              <p:cNvPr id="5" name="Picture 4">
                <a:extLst>
                  <a:ext uri="{FF2B5EF4-FFF2-40B4-BE49-F238E27FC236}">
                    <a16:creationId xmlns:a16="http://schemas.microsoft.com/office/drawing/2014/main" id="{DE788837-FF86-9A32-5764-31A20626268F}"/>
                  </a:ext>
                </a:extLst>
              </p:cNvPr>
              <p:cNvPicPr>
                <a:picLocks noChangeAspect="1"/>
              </p:cNvPicPr>
              <p:nvPr/>
            </p:nvPicPr>
            <p:blipFill>
              <a:blip r:embed="rId4"/>
              <a:stretch>
                <a:fillRect/>
              </a:stretch>
            </p:blipFill>
            <p:spPr>
              <a:xfrm>
                <a:off x="6726421" y="6148889"/>
                <a:ext cx="1405997" cy="709111"/>
              </a:xfrm>
              <a:prstGeom prst="rect">
                <a:avLst/>
              </a:prstGeom>
            </p:spPr>
          </p:pic>
          <p:pic>
            <p:nvPicPr>
              <p:cNvPr id="21" name="Picture 20">
                <a:extLst>
                  <a:ext uri="{FF2B5EF4-FFF2-40B4-BE49-F238E27FC236}">
                    <a16:creationId xmlns:a16="http://schemas.microsoft.com/office/drawing/2014/main" id="{D9365C11-8A3D-66E4-7974-36F8E89E5340}"/>
                  </a:ext>
                </a:extLst>
              </p:cNvPr>
              <p:cNvPicPr>
                <a:picLocks noChangeAspect="1"/>
              </p:cNvPicPr>
              <p:nvPr/>
            </p:nvPicPr>
            <p:blipFill>
              <a:blip r:embed="rId5"/>
              <a:stretch>
                <a:fillRect/>
              </a:stretch>
            </p:blipFill>
            <p:spPr>
              <a:xfrm>
                <a:off x="8431013" y="6515082"/>
                <a:ext cx="1454225" cy="342918"/>
              </a:xfrm>
              <a:prstGeom prst="rect">
                <a:avLst/>
              </a:prstGeom>
            </p:spPr>
          </p:pic>
        </p:grpSp>
        <p:grpSp>
          <p:nvGrpSpPr>
            <p:cNvPr id="10" name="Group 9">
              <a:extLst>
                <a:ext uri="{FF2B5EF4-FFF2-40B4-BE49-F238E27FC236}">
                  <a16:creationId xmlns:a16="http://schemas.microsoft.com/office/drawing/2014/main" id="{A4283FAD-95B7-257A-AE79-269AB52079CC}"/>
                </a:ext>
              </a:extLst>
            </p:cNvPr>
            <p:cNvGrpSpPr/>
            <p:nvPr/>
          </p:nvGrpSpPr>
          <p:grpSpPr>
            <a:xfrm>
              <a:off x="298595" y="5807098"/>
              <a:ext cx="11594808" cy="1050902"/>
              <a:chOff x="298595" y="5807098"/>
              <a:chExt cx="11594808" cy="1050902"/>
            </a:xfrm>
          </p:grpSpPr>
          <p:pic>
            <p:nvPicPr>
              <p:cNvPr id="7" name="Picture 6">
                <a:extLst>
                  <a:ext uri="{FF2B5EF4-FFF2-40B4-BE49-F238E27FC236}">
                    <a16:creationId xmlns:a16="http://schemas.microsoft.com/office/drawing/2014/main" id="{23C1BBBC-73B3-3101-65A7-239CE97EB15F}"/>
                  </a:ext>
                </a:extLst>
              </p:cNvPr>
              <p:cNvPicPr>
                <a:picLocks noChangeAspect="1"/>
              </p:cNvPicPr>
              <p:nvPr/>
            </p:nvPicPr>
            <p:blipFill>
              <a:blip r:embed="rId6"/>
              <a:stretch>
                <a:fillRect/>
              </a:stretch>
            </p:blipFill>
            <p:spPr>
              <a:xfrm>
                <a:off x="5170800" y="6307537"/>
                <a:ext cx="1257026" cy="550463"/>
              </a:xfrm>
              <a:prstGeom prst="rect">
                <a:avLst/>
              </a:prstGeom>
            </p:spPr>
          </p:pic>
          <p:pic>
            <p:nvPicPr>
              <p:cNvPr id="12" name="Picture 11">
                <a:extLst>
                  <a:ext uri="{FF2B5EF4-FFF2-40B4-BE49-F238E27FC236}">
                    <a16:creationId xmlns:a16="http://schemas.microsoft.com/office/drawing/2014/main" id="{B477EB3D-2E99-08AA-0F47-5FA07A8639DD}"/>
                  </a:ext>
                </a:extLst>
              </p:cNvPr>
              <p:cNvPicPr>
                <a:picLocks noChangeAspect="1"/>
              </p:cNvPicPr>
              <p:nvPr/>
            </p:nvPicPr>
            <p:blipFill>
              <a:blip r:embed="rId7"/>
              <a:stretch>
                <a:fillRect/>
              </a:stretch>
            </p:blipFill>
            <p:spPr>
              <a:xfrm>
                <a:off x="10183833" y="6255108"/>
                <a:ext cx="1709570" cy="602892"/>
              </a:xfrm>
              <a:prstGeom prst="rect">
                <a:avLst/>
              </a:prstGeom>
            </p:spPr>
          </p:pic>
          <p:pic>
            <p:nvPicPr>
              <p:cNvPr id="15" name="Picture 14">
                <a:extLst>
                  <a:ext uri="{FF2B5EF4-FFF2-40B4-BE49-F238E27FC236}">
                    <a16:creationId xmlns:a16="http://schemas.microsoft.com/office/drawing/2014/main" id="{54AEEFF1-2AE5-40BE-BF4D-C27890DDB43C}"/>
                  </a:ext>
                </a:extLst>
              </p:cNvPr>
              <p:cNvPicPr>
                <a:picLocks noChangeAspect="1"/>
              </p:cNvPicPr>
              <p:nvPr/>
            </p:nvPicPr>
            <p:blipFill>
              <a:blip r:embed="rId8"/>
              <a:stretch>
                <a:fillRect/>
              </a:stretch>
            </p:blipFill>
            <p:spPr>
              <a:xfrm>
                <a:off x="1362194" y="6095627"/>
                <a:ext cx="792868" cy="762373"/>
              </a:xfrm>
              <a:prstGeom prst="rect">
                <a:avLst/>
              </a:prstGeom>
            </p:spPr>
          </p:pic>
          <p:pic>
            <p:nvPicPr>
              <p:cNvPr id="17" name="Picture 16">
                <a:extLst>
                  <a:ext uri="{FF2B5EF4-FFF2-40B4-BE49-F238E27FC236}">
                    <a16:creationId xmlns:a16="http://schemas.microsoft.com/office/drawing/2014/main" id="{381E33E2-0022-A65B-5182-3252B5EA6992}"/>
                  </a:ext>
                </a:extLst>
              </p:cNvPr>
              <p:cNvPicPr>
                <a:picLocks noChangeAspect="1"/>
              </p:cNvPicPr>
              <p:nvPr/>
            </p:nvPicPr>
            <p:blipFill>
              <a:blip r:embed="rId9"/>
              <a:stretch>
                <a:fillRect/>
              </a:stretch>
            </p:blipFill>
            <p:spPr>
              <a:xfrm>
                <a:off x="3727001" y="5930386"/>
                <a:ext cx="1145204" cy="927614"/>
              </a:xfrm>
              <a:prstGeom prst="rect">
                <a:avLst/>
              </a:prstGeom>
            </p:spPr>
          </p:pic>
          <p:pic>
            <p:nvPicPr>
              <p:cNvPr id="19" name="Picture 18">
                <a:extLst>
                  <a:ext uri="{FF2B5EF4-FFF2-40B4-BE49-F238E27FC236}">
                    <a16:creationId xmlns:a16="http://schemas.microsoft.com/office/drawing/2014/main" id="{025B470A-6447-D35D-9918-C3BDD5C6AF4A}"/>
                  </a:ext>
                </a:extLst>
              </p:cNvPr>
              <p:cNvPicPr>
                <a:picLocks noChangeAspect="1"/>
              </p:cNvPicPr>
              <p:nvPr/>
            </p:nvPicPr>
            <p:blipFill>
              <a:blip r:embed="rId10"/>
              <a:stretch>
                <a:fillRect/>
              </a:stretch>
            </p:blipFill>
            <p:spPr>
              <a:xfrm>
                <a:off x="2453657" y="5807098"/>
                <a:ext cx="974749" cy="1050902"/>
              </a:xfrm>
              <a:prstGeom prst="rect">
                <a:avLst/>
              </a:prstGeom>
            </p:spPr>
          </p:pic>
          <p:pic>
            <p:nvPicPr>
              <p:cNvPr id="23" name="Picture 22">
                <a:extLst>
                  <a:ext uri="{FF2B5EF4-FFF2-40B4-BE49-F238E27FC236}">
                    <a16:creationId xmlns:a16="http://schemas.microsoft.com/office/drawing/2014/main" id="{51440668-151D-50BF-3BF9-7AA3F25B6229}"/>
                  </a:ext>
                </a:extLst>
              </p:cNvPr>
              <p:cNvPicPr>
                <a:picLocks noChangeAspect="1"/>
              </p:cNvPicPr>
              <p:nvPr/>
            </p:nvPicPr>
            <p:blipFill>
              <a:blip r:embed="rId11"/>
              <a:stretch>
                <a:fillRect/>
              </a:stretch>
            </p:blipFill>
            <p:spPr>
              <a:xfrm>
                <a:off x="298595" y="5916456"/>
                <a:ext cx="765004" cy="941544"/>
              </a:xfrm>
              <a:prstGeom prst="rect">
                <a:avLst/>
              </a:prstGeom>
            </p:spPr>
          </p:pic>
        </p:grpSp>
      </p:grpSp>
      <p:sp>
        <p:nvSpPr>
          <p:cNvPr id="3" name="TextBox 2">
            <a:extLst>
              <a:ext uri="{FF2B5EF4-FFF2-40B4-BE49-F238E27FC236}">
                <a16:creationId xmlns:a16="http://schemas.microsoft.com/office/drawing/2014/main" id="{513D2F97-9BB4-DB68-5214-F75A29C16FD2}"/>
              </a:ext>
            </a:extLst>
          </p:cNvPr>
          <p:cNvSpPr txBox="1"/>
          <p:nvPr/>
        </p:nvSpPr>
        <p:spPr>
          <a:xfrm>
            <a:off x="281100" y="2028616"/>
            <a:ext cx="7581200" cy="2800767"/>
          </a:xfrm>
          <a:prstGeom prst="rect">
            <a:avLst/>
          </a:prstGeom>
          <a:noFill/>
        </p:spPr>
        <p:txBody>
          <a:bodyPr wrap="square" rtlCol="0">
            <a:noAutofit/>
          </a:bodyPr>
          <a:lstStyle/>
          <a:p>
            <a:r>
              <a:rPr lang="en-GB" sz="2200" b="1"/>
              <a:t>Your retailer:</a:t>
            </a:r>
          </a:p>
          <a:p>
            <a:endParaRPr lang="en-GB" sz="2200" b="1"/>
          </a:p>
          <a:p>
            <a:pPr marL="285750" indent="-285750">
              <a:buFont typeface="Arial" panose="020B0604020202020204" pitchFamily="34" charset="0"/>
              <a:buChar char="•"/>
            </a:pPr>
            <a:r>
              <a:rPr lang="en-GB" sz="2200"/>
              <a:t>Owns your meter</a:t>
            </a:r>
          </a:p>
          <a:p>
            <a:pPr marL="285750" indent="-285750">
              <a:buFont typeface="Arial" panose="020B0604020202020204" pitchFamily="34" charset="0"/>
              <a:buChar char="•"/>
            </a:pPr>
            <a:r>
              <a:rPr lang="en-GB" sz="2200"/>
              <a:t>Sends you your electricity bill</a:t>
            </a:r>
          </a:p>
          <a:p>
            <a:pPr marL="285750" indent="-285750">
              <a:buFont typeface="Arial" panose="020B0604020202020204" pitchFamily="34" charset="0"/>
              <a:buChar char="•"/>
            </a:pPr>
            <a:r>
              <a:rPr lang="en-GB" sz="2200"/>
              <a:t>Help if you are finding it hard to pay your bill “</a:t>
            </a:r>
            <a:r>
              <a:rPr lang="en-GB" sz="2200" i="1"/>
              <a:t>I am in financial hardship; Can I speak to your hardship team</a:t>
            </a:r>
            <a:r>
              <a:rPr lang="en-GB" sz="2200"/>
              <a:t>?”</a:t>
            </a:r>
          </a:p>
          <a:p>
            <a:pPr marL="285750" indent="-285750">
              <a:buFont typeface="Arial" panose="020B0604020202020204" pitchFamily="34" charset="0"/>
              <a:buChar char="•"/>
            </a:pPr>
            <a:r>
              <a:rPr lang="en-GB" sz="2200"/>
              <a:t>Help with payment extensions, payment plans</a:t>
            </a:r>
          </a:p>
          <a:p>
            <a:pPr marL="285750" indent="-285750">
              <a:buFont typeface="Arial" panose="020B0604020202020204" pitchFamily="34" charset="0"/>
              <a:buChar char="•"/>
            </a:pPr>
            <a:r>
              <a:rPr lang="en-GB" sz="2200"/>
              <a:t>Advice on how to change/lower energy use</a:t>
            </a:r>
            <a:endParaRPr lang="en-AU" sz="2200"/>
          </a:p>
        </p:txBody>
      </p:sp>
      <p:sp>
        <p:nvSpPr>
          <p:cNvPr id="9" name="TextBox 8">
            <a:extLst>
              <a:ext uri="{FF2B5EF4-FFF2-40B4-BE49-F238E27FC236}">
                <a16:creationId xmlns:a16="http://schemas.microsoft.com/office/drawing/2014/main" id="{D47911AD-9A2C-6BD2-16C1-E5CB486D7B75}"/>
              </a:ext>
            </a:extLst>
          </p:cNvPr>
          <p:cNvSpPr txBox="1"/>
          <p:nvPr/>
        </p:nvSpPr>
        <p:spPr>
          <a:xfrm>
            <a:off x="9158126" y="144959"/>
            <a:ext cx="2004900" cy="769441"/>
          </a:xfrm>
          <a:prstGeom prst="rect">
            <a:avLst/>
          </a:prstGeom>
          <a:noFill/>
        </p:spPr>
        <p:txBody>
          <a:bodyPr wrap="square">
            <a:spAutoFit/>
          </a:bodyPr>
          <a:lstStyle/>
          <a:p>
            <a:r>
              <a:rPr lang="en-GB" sz="4400" b="1">
                <a:solidFill>
                  <a:schemeClr val="tx2"/>
                </a:solidFill>
              </a:rPr>
              <a:t>Retailer</a:t>
            </a:r>
            <a:endParaRPr lang="en-AU" sz="4400" b="1"/>
          </a:p>
        </p:txBody>
      </p:sp>
    </p:spTree>
    <p:extLst>
      <p:ext uri="{BB962C8B-B14F-4D97-AF65-F5344CB8AC3E}">
        <p14:creationId xmlns:p14="http://schemas.microsoft.com/office/powerpoint/2010/main" val="31118711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EA327EB2-1828-92EC-1F72-C223D503C647}"/>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8D96C44-5CAB-81A9-864A-99F0A097F26F}"/>
              </a:ext>
            </a:extLst>
          </p:cNvPr>
          <p:cNvSpPr>
            <a:spLocks noGrp="1"/>
          </p:cNvSpPr>
          <p:nvPr>
            <p:ph type="sldNum" sz="quarter" idx="4"/>
          </p:nvPr>
        </p:nvSpPr>
        <p:spPr/>
        <p:txBody>
          <a:bodyPr/>
          <a:lstStyle/>
          <a:p>
            <a:fld id="{DF28FB93-0A08-4E7D-8E63-9EFA29F1E093}" type="slidenum">
              <a:rPr lang="en-US" smtClean="0"/>
              <a:pPr/>
              <a:t>17</a:t>
            </a:fld>
            <a:endParaRPr lang="en-US"/>
          </a:p>
        </p:txBody>
      </p:sp>
      <p:sp>
        <p:nvSpPr>
          <p:cNvPr id="9" name="Content Placeholder 2">
            <a:extLst>
              <a:ext uri="{FF2B5EF4-FFF2-40B4-BE49-F238E27FC236}">
                <a16:creationId xmlns:a16="http://schemas.microsoft.com/office/drawing/2014/main" id="{5EE5A875-50DD-654B-F814-0DC5287A124B}"/>
              </a:ext>
            </a:extLst>
          </p:cNvPr>
          <p:cNvSpPr txBox="1">
            <a:spLocks/>
          </p:cNvSpPr>
          <p:nvPr/>
        </p:nvSpPr>
        <p:spPr>
          <a:xfrm>
            <a:off x="226386" y="1101950"/>
            <a:ext cx="11253674" cy="769441"/>
          </a:xfrm>
          <a:prstGeom prst="rect">
            <a:avLst/>
          </a:prstGeom>
        </p:spPr>
        <p:txBody>
          <a:bodyPr vert="horz" lIns="91440" tIns="45720" rIns="91440" bIns="45720" rtlCol="0" anchor="t">
            <a:normAutofit/>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indent="0">
              <a:buFont typeface="Wingdings 2" pitchFamily="18" charset="2"/>
              <a:buNone/>
            </a:pPr>
            <a:r>
              <a:rPr lang="en-AU" sz="2400">
                <a:solidFill>
                  <a:schemeClr val="tx1"/>
                </a:solidFill>
              </a:rPr>
              <a:t>Your </a:t>
            </a:r>
            <a:r>
              <a:rPr lang="en-AU" sz="2400" b="1">
                <a:solidFill>
                  <a:schemeClr val="tx1"/>
                </a:solidFill>
              </a:rPr>
              <a:t>energy distributor </a:t>
            </a:r>
            <a:r>
              <a:rPr lang="en-AU" sz="2400">
                <a:solidFill>
                  <a:schemeClr val="tx1"/>
                </a:solidFill>
              </a:rPr>
              <a:t>gets energy to your home using </a:t>
            </a:r>
            <a:r>
              <a:rPr lang="en-US" sz="2400" b="1">
                <a:solidFill>
                  <a:schemeClr val="tx1"/>
                </a:solidFill>
              </a:rPr>
              <a:t>power lines, stobie poles, and pipelines </a:t>
            </a:r>
            <a:r>
              <a:rPr lang="en-US" sz="2400">
                <a:solidFill>
                  <a:schemeClr val="tx1"/>
                </a:solidFill>
              </a:rPr>
              <a:t>that carry electricity and gas. </a:t>
            </a:r>
            <a:endParaRPr lang="en-AU" sz="2400">
              <a:solidFill>
                <a:schemeClr val="tx1"/>
              </a:solidFill>
            </a:endParaRPr>
          </a:p>
        </p:txBody>
      </p:sp>
      <p:grpSp>
        <p:nvGrpSpPr>
          <p:cNvPr id="15" name="Group 14">
            <a:extLst>
              <a:ext uri="{FF2B5EF4-FFF2-40B4-BE49-F238E27FC236}">
                <a16:creationId xmlns:a16="http://schemas.microsoft.com/office/drawing/2014/main" id="{69DCBFEC-E817-A736-CD3B-1CC26D982569}"/>
              </a:ext>
            </a:extLst>
          </p:cNvPr>
          <p:cNvGrpSpPr/>
          <p:nvPr/>
        </p:nvGrpSpPr>
        <p:grpSpPr>
          <a:xfrm>
            <a:off x="7264445" y="2741589"/>
            <a:ext cx="3616232" cy="1251939"/>
            <a:chOff x="1072244" y="2545258"/>
            <a:chExt cx="3616232" cy="1251939"/>
          </a:xfrm>
        </p:grpSpPr>
        <p:pic>
          <p:nvPicPr>
            <p:cNvPr id="14" name="Picture 13" descr="A white circle with black background and a black and grey object&#10;&#10;AI-generated content may be incorrect.">
              <a:extLst>
                <a:ext uri="{FF2B5EF4-FFF2-40B4-BE49-F238E27FC236}">
                  <a16:creationId xmlns:a16="http://schemas.microsoft.com/office/drawing/2014/main" id="{A920B691-512A-0E9C-4522-8E8566A03C3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99175" y="2545258"/>
              <a:ext cx="1089301" cy="1089301"/>
            </a:xfrm>
            <a:prstGeom prst="rect">
              <a:avLst/>
            </a:prstGeom>
          </p:spPr>
        </p:pic>
        <p:pic>
          <p:nvPicPr>
            <p:cNvPr id="25" name="Picture 24">
              <a:extLst>
                <a:ext uri="{FF2B5EF4-FFF2-40B4-BE49-F238E27FC236}">
                  <a16:creationId xmlns:a16="http://schemas.microsoft.com/office/drawing/2014/main" id="{240F1391-BB91-D3AB-99D9-2A742362C09C}"/>
                </a:ext>
              </a:extLst>
            </p:cNvPr>
            <p:cNvPicPr>
              <a:picLocks noChangeAspect="1"/>
            </p:cNvPicPr>
            <p:nvPr/>
          </p:nvPicPr>
          <p:blipFill>
            <a:blip r:embed="rId4"/>
            <a:stretch>
              <a:fillRect/>
            </a:stretch>
          </p:blipFill>
          <p:spPr>
            <a:xfrm>
              <a:off x="1072244" y="2552824"/>
              <a:ext cx="2404381" cy="1244373"/>
            </a:xfrm>
            <a:prstGeom prst="rect">
              <a:avLst/>
            </a:prstGeom>
          </p:spPr>
        </p:pic>
      </p:grpSp>
      <p:sp>
        <p:nvSpPr>
          <p:cNvPr id="6" name="Content Placeholder 5">
            <a:extLst>
              <a:ext uri="{FF2B5EF4-FFF2-40B4-BE49-F238E27FC236}">
                <a16:creationId xmlns:a16="http://schemas.microsoft.com/office/drawing/2014/main" id="{676D3EF1-E0B5-D841-9177-F4B20FEA9C3F}"/>
              </a:ext>
            </a:extLst>
          </p:cNvPr>
          <p:cNvSpPr>
            <a:spLocks noGrp="1"/>
          </p:cNvSpPr>
          <p:nvPr>
            <p:ph idx="1"/>
          </p:nvPr>
        </p:nvSpPr>
        <p:spPr>
          <a:xfrm>
            <a:off x="281100" y="2223456"/>
            <a:ext cx="5572123" cy="3540143"/>
          </a:xfrm>
        </p:spPr>
        <p:txBody>
          <a:bodyPr>
            <a:noAutofit/>
          </a:bodyPr>
          <a:lstStyle/>
          <a:p>
            <a:pPr marL="0" indent="0">
              <a:buNone/>
            </a:pPr>
            <a:r>
              <a:rPr lang="en-GB" sz="2000" b="1" dirty="0"/>
              <a:t>Your distributor:</a:t>
            </a:r>
          </a:p>
          <a:p>
            <a:pPr marL="0" indent="0">
              <a:buNone/>
            </a:pPr>
            <a:endParaRPr lang="en-GB" sz="2000" dirty="0"/>
          </a:p>
          <a:p>
            <a:r>
              <a:rPr lang="en-GB" sz="2000" dirty="0"/>
              <a:t>Undertake planned maintenance work on power lines (or gas pipes)</a:t>
            </a:r>
          </a:p>
          <a:p>
            <a:r>
              <a:rPr lang="en-GB" sz="2000" dirty="0"/>
              <a:t>Restore power during outages</a:t>
            </a:r>
          </a:p>
          <a:p>
            <a:r>
              <a:rPr lang="en-GB" sz="2000" dirty="0"/>
              <a:t>Communicate outages </a:t>
            </a:r>
          </a:p>
          <a:p>
            <a:r>
              <a:rPr lang="en-GB" sz="2000" dirty="0"/>
              <a:t>Emergency and storm response</a:t>
            </a:r>
          </a:p>
          <a:p>
            <a:r>
              <a:rPr lang="en-GB" sz="2000" dirty="0"/>
              <a:t>Shocks and tingles – contact SAPN for safety</a:t>
            </a:r>
          </a:p>
          <a:p>
            <a:r>
              <a:rPr lang="en-GB" sz="2000" dirty="0"/>
              <a:t>Smelling gas leaks, report an outage to AGN</a:t>
            </a:r>
            <a:endParaRPr lang="en-AU" sz="2000" dirty="0"/>
          </a:p>
        </p:txBody>
      </p:sp>
      <p:sp>
        <p:nvSpPr>
          <p:cNvPr id="7" name="Title 1">
            <a:extLst>
              <a:ext uri="{FF2B5EF4-FFF2-40B4-BE49-F238E27FC236}">
                <a16:creationId xmlns:a16="http://schemas.microsoft.com/office/drawing/2014/main" id="{9041D286-8843-20FB-C473-606AAA2EF2F1}"/>
              </a:ext>
            </a:extLst>
          </p:cNvPr>
          <p:cNvSpPr>
            <a:spLocks noGrp="1"/>
          </p:cNvSpPr>
          <p:nvPr>
            <p:ph type="title"/>
          </p:nvPr>
        </p:nvSpPr>
        <p:spPr>
          <a:xfrm>
            <a:off x="281100" y="403200"/>
            <a:ext cx="10861194" cy="511200"/>
          </a:xfrm>
        </p:spPr>
        <p:txBody>
          <a:bodyPr>
            <a:noAutofit/>
          </a:bodyPr>
          <a:lstStyle/>
          <a:p>
            <a:r>
              <a:rPr lang="en-GB" sz="4000"/>
              <a:t>2. Who can help with energy in the home?</a:t>
            </a:r>
            <a:endParaRPr lang="en-AU" sz="4000"/>
          </a:p>
        </p:txBody>
      </p:sp>
      <p:sp>
        <p:nvSpPr>
          <p:cNvPr id="8" name="TextBox 7">
            <a:extLst>
              <a:ext uri="{FF2B5EF4-FFF2-40B4-BE49-F238E27FC236}">
                <a16:creationId xmlns:a16="http://schemas.microsoft.com/office/drawing/2014/main" id="{EBE0FB6D-7E1A-FCBA-D00D-C3F057056D15}"/>
              </a:ext>
            </a:extLst>
          </p:cNvPr>
          <p:cNvSpPr txBox="1"/>
          <p:nvPr/>
        </p:nvSpPr>
        <p:spPr>
          <a:xfrm>
            <a:off x="9165531" y="144959"/>
            <a:ext cx="2821631" cy="769441"/>
          </a:xfrm>
          <a:prstGeom prst="rect">
            <a:avLst/>
          </a:prstGeom>
          <a:noFill/>
        </p:spPr>
        <p:txBody>
          <a:bodyPr wrap="square">
            <a:spAutoFit/>
          </a:bodyPr>
          <a:lstStyle/>
          <a:p>
            <a:r>
              <a:rPr lang="en-GB" sz="4400" b="1">
                <a:solidFill>
                  <a:schemeClr val="tx2"/>
                </a:solidFill>
              </a:rPr>
              <a:t>Distributor</a:t>
            </a:r>
            <a:endParaRPr lang="en-AU" sz="4400" b="1"/>
          </a:p>
        </p:txBody>
      </p:sp>
      <p:grpSp>
        <p:nvGrpSpPr>
          <p:cNvPr id="13" name="Group 12">
            <a:extLst>
              <a:ext uri="{FF2B5EF4-FFF2-40B4-BE49-F238E27FC236}">
                <a16:creationId xmlns:a16="http://schemas.microsoft.com/office/drawing/2014/main" id="{825DDA7E-96A3-46FD-BA44-5D27016DC8C7}"/>
              </a:ext>
            </a:extLst>
          </p:cNvPr>
          <p:cNvGrpSpPr/>
          <p:nvPr/>
        </p:nvGrpSpPr>
        <p:grpSpPr>
          <a:xfrm>
            <a:off x="7264445" y="4701926"/>
            <a:ext cx="3616232" cy="1054124"/>
            <a:chOff x="1072244" y="4143374"/>
            <a:chExt cx="3616232" cy="1054124"/>
          </a:xfrm>
        </p:grpSpPr>
        <p:pic>
          <p:nvPicPr>
            <p:cNvPr id="27" name="Picture 26">
              <a:extLst>
                <a:ext uri="{FF2B5EF4-FFF2-40B4-BE49-F238E27FC236}">
                  <a16:creationId xmlns:a16="http://schemas.microsoft.com/office/drawing/2014/main" id="{5D2A3E2C-1E70-2720-4F10-C5A9AC949407}"/>
                </a:ext>
              </a:extLst>
            </p:cNvPr>
            <p:cNvPicPr>
              <a:picLocks noChangeAspect="1"/>
            </p:cNvPicPr>
            <p:nvPr/>
          </p:nvPicPr>
          <p:blipFill>
            <a:blip r:embed="rId5"/>
            <a:stretch>
              <a:fillRect/>
            </a:stretch>
          </p:blipFill>
          <p:spPr>
            <a:xfrm>
              <a:off x="1072244" y="4305175"/>
              <a:ext cx="2555795" cy="892323"/>
            </a:xfrm>
            <a:prstGeom prst="rect">
              <a:avLst/>
            </a:prstGeom>
          </p:spPr>
        </p:pic>
        <p:pic>
          <p:nvPicPr>
            <p:cNvPr id="11" name="Picture 10">
              <a:extLst>
                <a:ext uri="{FF2B5EF4-FFF2-40B4-BE49-F238E27FC236}">
                  <a16:creationId xmlns:a16="http://schemas.microsoft.com/office/drawing/2014/main" id="{87145EED-700F-3E71-229D-F32847E16BB8}"/>
                </a:ext>
              </a:extLst>
            </p:cNvPr>
            <p:cNvPicPr>
              <a:picLocks noChangeAspect="1"/>
            </p:cNvPicPr>
            <p:nvPr/>
          </p:nvPicPr>
          <p:blipFill>
            <a:blip r:embed="rId6"/>
            <a:stretch>
              <a:fillRect/>
            </a:stretch>
          </p:blipFill>
          <p:spPr>
            <a:xfrm>
              <a:off x="3711016" y="4143374"/>
              <a:ext cx="977460" cy="1054124"/>
            </a:xfrm>
            <a:prstGeom prst="rect">
              <a:avLst/>
            </a:prstGeom>
          </p:spPr>
        </p:pic>
      </p:grpSp>
    </p:spTree>
    <p:extLst>
      <p:ext uri="{BB962C8B-B14F-4D97-AF65-F5344CB8AC3E}">
        <p14:creationId xmlns:p14="http://schemas.microsoft.com/office/powerpoint/2010/main" val="34901141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1D5D3C94-A612-6495-FCF1-D9FA6901166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662BDCD-6743-8556-D412-1A01EEDAB268}"/>
              </a:ext>
            </a:extLst>
          </p:cNvPr>
          <p:cNvSpPr>
            <a:spLocks noGrp="1"/>
          </p:cNvSpPr>
          <p:nvPr>
            <p:ph type="title"/>
          </p:nvPr>
        </p:nvSpPr>
        <p:spPr>
          <a:xfrm>
            <a:off x="385875" y="403200"/>
            <a:ext cx="10758375" cy="1024156"/>
          </a:xfrm>
        </p:spPr>
        <p:txBody>
          <a:bodyPr>
            <a:noAutofit/>
          </a:bodyPr>
          <a:lstStyle/>
          <a:p>
            <a:pPr>
              <a:lnSpc>
                <a:spcPct val="100000"/>
              </a:lnSpc>
            </a:pPr>
            <a:r>
              <a:rPr lang="en-AU" sz="4000"/>
              <a:t>2. Do you live in a retirement village, apartment or caravan park? </a:t>
            </a:r>
          </a:p>
        </p:txBody>
      </p:sp>
      <p:sp>
        <p:nvSpPr>
          <p:cNvPr id="4" name="Slide Number Placeholder 3">
            <a:extLst>
              <a:ext uri="{FF2B5EF4-FFF2-40B4-BE49-F238E27FC236}">
                <a16:creationId xmlns:a16="http://schemas.microsoft.com/office/drawing/2014/main" id="{BE652678-D94B-B29E-9D36-BBCF8C4E7F26}"/>
              </a:ext>
            </a:extLst>
          </p:cNvPr>
          <p:cNvSpPr>
            <a:spLocks noGrp="1"/>
          </p:cNvSpPr>
          <p:nvPr>
            <p:ph type="sldNum" sz="quarter" idx="4"/>
          </p:nvPr>
        </p:nvSpPr>
        <p:spPr/>
        <p:txBody>
          <a:bodyPr/>
          <a:lstStyle/>
          <a:p>
            <a:fld id="{DF28FB93-0A08-4E7D-8E63-9EFA29F1E093}" type="slidenum">
              <a:rPr lang="en-US" smtClean="0"/>
              <a:pPr/>
              <a:t>18</a:t>
            </a:fld>
            <a:endParaRPr lang="en-US"/>
          </a:p>
        </p:txBody>
      </p:sp>
      <p:sp>
        <p:nvSpPr>
          <p:cNvPr id="8" name="Content Placeholder 2">
            <a:extLst>
              <a:ext uri="{FF2B5EF4-FFF2-40B4-BE49-F238E27FC236}">
                <a16:creationId xmlns:a16="http://schemas.microsoft.com/office/drawing/2014/main" id="{6FC97EDC-1D9D-CC64-CA6A-947C43718047}"/>
              </a:ext>
            </a:extLst>
          </p:cNvPr>
          <p:cNvSpPr txBox="1">
            <a:spLocks/>
          </p:cNvSpPr>
          <p:nvPr/>
        </p:nvSpPr>
        <p:spPr>
          <a:xfrm>
            <a:off x="385874" y="4862725"/>
            <a:ext cx="10758375" cy="1336570"/>
          </a:xfrm>
          <a:prstGeom prst="rect">
            <a:avLst/>
          </a:prstGeom>
        </p:spPr>
        <p:txBody>
          <a:bodyPr vert="horz" lIns="91440" tIns="45720" rIns="91440" bIns="45720" rtlCol="0" anchor="t">
            <a:normAutofit/>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indent="0">
              <a:buFont typeface="Wingdings 2" pitchFamily="18" charset="2"/>
              <a:buNone/>
            </a:pPr>
            <a:r>
              <a:rPr lang="en-AU" sz="2200">
                <a:solidFill>
                  <a:schemeClr val="tx1"/>
                </a:solidFill>
              </a:rPr>
              <a:t>Energy to your home is called an </a:t>
            </a:r>
            <a:r>
              <a:rPr lang="en-AU" sz="2200" b="1">
                <a:solidFill>
                  <a:schemeClr val="tx1"/>
                </a:solidFill>
              </a:rPr>
              <a:t>embedded network</a:t>
            </a:r>
            <a:r>
              <a:rPr lang="en-AU" sz="2200">
                <a:solidFill>
                  <a:schemeClr val="tx1"/>
                </a:solidFill>
              </a:rPr>
              <a:t>, because the owner sells energy to you that they buy from an energy retailer. </a:t>
            </a:r>
          </a:p>
          <a:p>
            <a:pPr marL="0" indent="0">
              <a:buFont typeface="Wingdings 2" pitchFamily="18" charset="2"/>
              <a:buNone/>
            </a:pPr>
            <a:r>
              <a:rPr lang="en-AU" sz="2200" b="1">
                <a:solidFill>
                  <a:schemeClr val="tx1"/>
                </a:solidFill>
              </a:rPr>
              <a:t>You are a customer protected by Australian law. </a:t>
            </a:r>
          </a:p>
        </p:txBody>
      </p:sp>
      <p:pic>
        <p:nvPicPr>
          <p:cNvPr id="7" name="Picture 6">
            <a:extLst>
              <a:ext uri="{FF2B5EF4-FFF2-40B4-BE49-F238E27FC236}">
                <a16:creationId xmlns:a16="http://schemas.microsoft.com/office/drawing/2014/main" id="{6402AD20-8D19-D455-342D-D09C1D82C64B}"/>
              </a:ext>
            </a:extLst>
          </p:cNvPr>
          <p:cNvPicPr>
            <a:picLocks noChangeAspect="1"/>
          </p:cNvPicPr>
          <p:nvPr/>
        </p:nvPicPr>
        <p:blipFill>
          <a:blip r:embed="rId3"/>
          <a:stretch>
            <a:fillRect/>
          </a:stretch>
        </p:blipFill>
        <p:spPr>
          <a:xfrm>
            <a:off x="1102431" y="1945734"/>
            <a:ext cx="1867161" cy="2276793"/>
          </a:xfrm>
          <a:prstGeom prst="rect">
            <a:avLst/>
          </a:prstGeom>
        </p:spPr>
      </p:pic>
      <p:pic>
        <p:nvPicPr>
          <p:cNvPr id="13" name="Picture 12">
            <a:extLst>
              <a:ext uri="{FF2B5EF4-FFF2-40B4-BE49-F238E27FC236}">
                <a16:creationId xmlns:a16="http://schemas.microsoft.com/office/drawing/2014/main" id="{C5021499-49BC-04B1-D9F4-1DA144046F6F}"/>
              </a:ext>
            </a:extLst>
          </p:cNvPr>
          <p:cNvPicPr>
            <a:picLocks noChangeAspect="1"/>
          </p:cNvPicPr>
          <p:nvPr/>
        </p:nvPicPr>
        <p:blipFill>
          <a:blip r:embed="rId4"/>
          <a:stretch>
            <a:fillRect/>
          </a:stretch>
        </p:blipFill>
        <p:spPr>
          <a:xfrm>
            <a:off x="4898792" y="2718507"/>
            <a:ext cx="2394415" cy="1420985"/>
          </a:xfrm>
          <a:prstGeom prst="rect">
            <a:avLst/>
          </a:prstGeom>
        </p:spPr>
      </p:pic>
      <p:pic>
        <p:nvPicPr>
          <p:cNvPr id="15" name="Picture 14">
            <a:extLst>
              <a:ext uri="{FF2B5EF4-FFF2-40B4-BE49-F238E27FC236}">
                <a16:creationId xmlns:a16="http://schemas.microsoft.com/office/drawing/2014/main" id="{CE1DD492-B204-04F9-A151-E62D5E9C3089}"/>
              </a:ext>
            </a:extLst>
          </p:cNvPr>
          <p:cNvPicPr>
            <a:picLocks noChangeAspect="1"/>
          </p:cNvPicPr>
          <p:nvPr/>
        </p:nvPicPr>
        <p:blipFill>
          <a:blip r:embed="rId5"/>
          <a:stretch>
            <a:fillRect/>
          </a:stretch>
        </p:blipFill>
        <p:spPr>
          <a:xfrm>
            <a:off x="9141531" y="1941460"/>
            <a:ext cx="2038635" cy="2281067"/>
          </a:xfrm>
          <a:prstGeom prst="rect">
            <a:avLst/>
          </a:prstGeom>
        </p:spPr>
      </p:pic>
    </p:spTree>
    <p:extLst>
      <p:ext uri="{BB962C8B-B14F-4D97-AF65-F5344CB8AC3E}">
        <p14:creationId xmlns:p14="http://schemas.microsoft.com/office/powerpoint/2010/main" val="21079163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1D5D3C94-A612-6495-FCF1-D9FA6901166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662BDCD-6743-8556-D412-1A01EEDAB268}"/>
              </a:ext>
            </a:extLst>
          </p:cNvPr>
          <p:cNvSpPr>
            <a:spLocks noGrp="1"/>
          </p:cNvSpPr>
          <p:nvPr>
            <p:ph type="title"/>
          </p:nvPr>
        </p:nvSpPr>
        <p:spPr>
          <a:xfrm>
            <a:off x="385875" y="403200"/>
            <a:ext cx="10758375" cy="898062"/>
          </a:xfrm>
        </p:spPr>
        <p:txBody>
          <a:bodyPr/>
          <a:lstStyle/>
          <a:p>
            <a:br>
              <a:rPr lang="en-AU" sz="4000"/>
            </a:br>
            <a:r>
              <a:rPr lang="en-AU" sz="4000"/>
              <a:t>2. RECAP – How energy gets to your home</a:t>
            </a:r>
            <a:r>
              <a:rPr lang="en-AU"/>
              <a:t> </a:t>
            </a:r>
          </a:p>
        </p:txBody>
      </p:sp>
      <p:sp>
        <p:nvSpPr>
          <p:cNvPr id="4" name="Slide Number Placeholder 3">
            <a:extLst>
              <a:ext uri="{FF2B5EF4-FFF2-40B4-BE49-F238E27FC236}">
                <a16:creationId xmlns:a16="http://schemas.microsoft.com/office/drawing/2014/main" id="{BE652678-D94B-B29E-9D36-BBCF8C4E7F26}"/>
              </a:ext>
            </a:extLst>
          </p:cNvPr>
          <p:cNvSpPr>
            <a:spLocks noGrp="1"/>
          </p:cNvSpPr>
          <p:nvPr>
            <p:ph type="sldNum" sz="quarter" idx="4"/>
          </p:nvPr>
        </p:nvSpPr>
        <p:spPr/>
        <p:txBody>
          <a:bodyPr/>
          <a:lstStyle/>
          <a:p>
            <a:fld id="{DF28FB93-0A08-4E7D-8E63-9EFA29F1E093}" type="slidenum">
              <a:rPr lang="en-US" smtClean="0"/>
              <a:pPr/>
              <a:t>19</a:t>
            </a:fld>
            <a:endParaRPr lang="en-US"/>
          </a:p>
        </p:txBody>
      </p:sp>
      <p:sp>
        <p:nvSpPr>
          <p:cNvPr id="8" name="Content Placeholder 2">
            <a:extLst>
              <a:ext uri="{FF2B5EF4-FFF2-40B4-BE49-F238E27FC236}">
                <a16:creationId xmlns:a16="http://schemas.microsoft.com/office/drawing/2014/main" id="{6FC97EDC-1D9D-CC64-CA6A-947C43718047}"/>
              </a:ext>
            </a:extLst>
          </p:cNvPr>
          <p:cNvSpPr txBox="1">
            <a:spLocks/>
          </p:cNvSpPr>
          <p:nvPr/>
        </p:nvSpPr>
        <p:spPr>
          <a:xfrm>
            <a:off x="385875" y="1759615"/>
            <a:ext cx="9162056" cy="4038600"/>
          </a:xfrm>
          <a:prstGeom prst="rect">
            <a:avLst/>
          </a:prstGeom>
        </p:spPr>
        <p:txBody>
          <a:bodyPr vert="horz" lIns="91440" tIns="45720" rIns="91440" bIns="45720" rtlCol="0" anchor="t">
            <a:normAutofit/>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r>
              <a:rPr lang="en-AU" sz="2400">
                <a:solidFill>
                  <a:schemeClr val="tx1"/>
                </a:solidFill>
              </a:rPr>
              <a:t>South Australia is leading the nation in the renewable energy transition.</a:t>
            </a:r>
          </a:p>
          <a:p>
            <a:r>
              <a:rPr lang="en-AU" sz="2400">
                <a:solidFill>
                  <a:schemeClr val="tx1"/>
                </a:solidFill>
              </a:rPr>
              <a:t>We are also undergoing a massive change in household energy – with smart meters to be installed on most homes by 2030. New tariff (or pricing) structures are also available. </a:t>
            </a:r>
          </a:p>
          <a:p>
            <a:r>
              <a:rPr lang="en-AU" sz="2400">
                <a:solidFill>
                  <a:schemeClr val="tx1"/>
                </a:solidFill>
              </a:rPr>
              <a:t>Your energy distributor can help you in an emergency and is your contact for safety concerns.</a:t>
            </a:r>
          </a:p>
          <a:p>
            <a:r>
              <a:rPr lang="en-AU" sz="2400">
                <a:solidFill>
                  <a:schemeClr val="tx1"/>
                </a:solidFill>
              </a:rPr>
              <a:t>Your energy retailer is your contact for questions about energy supply, metering and are legally required to support you if you are unable to pay your bill on time.</a:t>
            </a:r>
          </a:p>
        </p:txBody>
      </p:sp>
      <p:pic>
        <p:nvPicPr>
          <p:cNvPr id="7" name="Picture 6">
            <a:extLst>
              <a:ext uri="{FF2B5EF4-FFF2-40B4-BE49-F238E27FC236}">
                <a16:creationId xmlns:a16="http://schemas.microsoft.com/office/drawing/2014/main" id="{F7CCEF42-D5E2-7BD3-A379-6C312FFFA2AA}"/>
              </a:ext>
            </a:extLst>
          </p:cNvPr>
          <p:cNvPicPr>
            <a:picLocks noChangeAspect="1"/>
          </p:cNvPicPr>
          <p:nvPr/>
        </p:nvPicPr>
        <p:blipFill>
          <a:blip r:embed="rId3"/>
          <a:stretch>
            <a:fillRect/>
          </a:stretch>
        </p:blipFill>
        <p:spPr>
          <a:xfrm>
            <a:off x="9432373" y="321051"/>
            <a:ext cx="2373752" cy="1477468"/>
          </a:xfrm>
          <a:prstGeom prst="rect">
            <a:avLst/>
          </a:prstGeom>
        </p:spPr>
      </p:pic>
    </p:spTree>
    <p:extLst>
      <p:ext uri="{BB962C8B-B14F-4D97-AF65-F5344CB8AC3E}">
        <p14:creationId xmlns:p14="http://schemas.microsoft.com/office/powerpoint/2010/main" val="1047313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bg>
      <p:bgPr>
        <a:solidFill>
          <a:srgbClr val="FAA61A"/>
        </a:solidFill>
        <a:effectLst/>
      </p:bgPr>
    </p:bg>
    <p:spTree>
      <p:nvGrpSpPr>
        <p:cNvPr id="1" name="">
          <a:extLst>
            <a:ext uri="{FF2B5EF4-FFF2-40B4-BE49-F238E27FC236}">
              <a16:creationId xmlns:a16="http://schemas.microsoft.com/office/drawing/2014/main" id="{B95A0117-8B23-FFDB-5476-08956BA1EFA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A2A9FDA-B157-66BF-0CC9-B94E1C8E0C59}"/>
              </a:ext>
            </a:extLst>
          </p:cNvPr>
          <p:cNvSpPr>
            <a:spLocks noGrp="1"/>
          </p:cNvSpPr>
          <p:nvPr>
            <p:ph type="title"/>
          </p:nvPr>
        </p:nvSpPr>
        <p:spPr>
          <a:xfrm>
            <a:off x="397420" y="3114675"/>
            <a:ext cx="11397159" cy="628650"/>
          </a:xfrm>
        </p:spPr>
        <p:txBody>
          <a:bodyPr>
            <a:normAutofit/>
          </a:bodyPr>
          <a:lstStyle/>
          <a:p>
            <a:r>
              <a:rPr lang="en-GB" sz="5400">
                <a:solidFill>
                  <a:schemeClr val="bg2"/>
                </a:solidFill>
              </a:rPr>
              <a:t>3. Where to get support</a:t>
            </a:r>
            <a:endParaRPr lang="en-AU" sz="5400">
              <a:solidFill>
                <a:schemeClr val="bg2"/>
              </a:solidFill>
            </a:endParaRPr>
          </a:p>
        </p:txBody>
      </p:sp>
      <p:sp>
        <p:nvSpPr>
          <p:cNvPr id="4" name="Slide Number Placeholder 3">
            <a:extLst>
              <a:ext uri="{FF2B5EF4-FFF2-40B4-BE49-F238E27FC236}">
                <a16:creationId xmlns:a16="http://schemas.microsoft.com/office/drawing/2014/main" id="{904695D9-329F-D1E2-405E-DC618CAC5D6E}"/>
              </a:ext>
            </a:extLst>
          </p:cNvPr>
          <p:cNvSpPr>
            <a:spLocks noGrp="1"/>
          </p:cNvSpPr>
          <p:nvPr>
            <p:ph type="sldNum" sz="quarter" idx="4"/>
          </p:nvPr>
        </p:nvSpPr>
        <p:spPr/>
        <p:txBody>
          <a:bodyPr/>
          <a:lstStyle/>
          <a:p>
            <a:fld id="{DF28FB93-0A08-4E7D-8E63-9EFA29F1E093}" type="slidenum">
              <a:rPr lang="en-US" smtClean="0"/>
              <a:pPr/>
              <a:t>20</a:t>
            </a:fld>
            <a:endParaRPr lang="en-US"/>
          </a:p>
        </p:txBody>
      </p:sp>
    </p:spTree>
    <p:extLst>
      <p:ext uri="{BB962C8B-B14F-4D97-AF65-F5344CB8AC3E}">
        <p14:creationId xmlns:p14="http://schemas.microsoft.com/office/powerpoint/2010/main" val="24023928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A6A61F-5317-41FC-2BC4-10532180A391}"/>
              </a:ext>
            </a:extLst>
          </p:cNvPr>
          <p:cNvSpPr>
            <a:spLocks noGrp="1"/>
          </p:cNvSpPr>
          <p:nvPr>
            <p:ph type="title"/>
          </p:nvPr>
        </p:nvSpPr>
        <p:spPr/>
        <p:txBody>
          <a:bodyPr>
            <a:normAutofit/>
          </a:bodyPr>
          <a:lstStyle/>
          <a:p>
            <a:r>
              <a:rPr lang="en-GB" sz="4000"/>
              <a:t>3. Where to get support</a:t>
            </a:r>
            <a:endParaRPr lang="en-AU" sz="4000"/>
          </a:p>
        </p:txBody>
      </p:sp>
      <p:sp>
        <p:nvSpPr>
          <p:cNvPr id="3" name="Content Placeholder 2">
            <a:extLst>
              <a:ext uri="{FF2B5EF4-FFF2-40B4-BE49-F238E27FC236}">
                <a16:creationId xmlns:a16="http://schemas.microsoft.com/office/drawing/2014/main" id="{9B531EED-C7FB-1061-87AA-A4CA4C9C3C75}"/>
              </a:ext>
            </a:extLst>
          </p:cNvPr>
          <p:cNvSpPr>
            <a:spLocks noGrp="1"/>
          </p:cNvSpPr>
          <p:nvPr>
            <p:ph idx="1"/>
          </p:nvPr>
        </p:nvSpPr>
        <p:spPr>
          <a:xfrm>
            <a:off x="385875" y="1289539"/>
            <a:ext cx="6405450" cy="4679452"/>
          </a:xfrm>
        </p:spPr>
        <p:txBody>
          <a:bodyPr>
            <a:noAutofit/>
          </a:bodyPr>
          <a:lstStyle/>
          <a:p>
            <a:pPr marL="0" indent="0">
              <a:buNone/>
            </a:pPr>
            <a:r>
              <a:rPr lang="en-GB" sz="2200"/>
              <a:t>Support is available for:</a:t>
            </a:r>
          </a:p>
          <a:p>
            <a:endParaRPr lang="en-GB" sz="2200"/>
          </a:p>
          <a:p>
            <a:endParaRPr lang="en-GB" sz="2200"/>
          </a:p>
          <a:p>
            <a:pPr marL="457200" indent="-457200">
              <a:buFont typeface="+mj-lt"/>
              <a:buAutoNum type="arabicPeriod"/>
            </a:pPr>
            <a:r>
              <a:rPr lang="en-GB" sz="2200" b="1"/>
              <a:t>Financial</a:t>
            </a:r>
            <a:r>
              <a:rPr lang="en-GB" sz="2200"/>
              <a:t> </a:t>
            </a:r>
            <a:br>
              <a:rPr lang="en-GB" sz="2200"/>
            </a:br>
            <a:r>
              <a:rPr lang="en-GB" sz="2200"/>
              <a:t>E.g. debt, hardship, bill payment issues</a:t>
            </a:r>
          </a:p>
          <a:p>
            <a:pPr marL="457200" indent="-457200">
              <a:buFont typeface="+mj-lt"/>
              <a:buAutoNum type="arabicPeriod"/>
            </a:pPr>
            <a:r>
              <a:rPr lang="en-GB" sz="2200" b="1"/>
              <a:t>Energy advice </a:t>
            </a:r>
            <a:br>
              <a:rPr lang="en-GB" sz="2200"/>
            </a:br>
            <a:r>
              <a:rPr lang="en-GB" sz="2200"/>
              <a:t>E.g. energy efficiency, information</a:t>
            </a:r>
          </a:p>
          <a:p>
            <a:pPr marL="457200" indent="-457200">
              <a:buFont typeface="+mj-lt"/>
              <a:buAutoNum type="arabicPeriod"/>
            </a:pPr>
            <a:r>
              <a:rPr lang="en-GB" sz="2200" b="1"/>
              <a:t>Other disputes </a:t>
            </a:r>
            <a:br>
              <a:rPr lang="en-GB" sz="2200"/>
            </a:br>
            <a:r>
              <a:rPr lang="en-GB" sz="2200"/>
              <a:t>E.g. meter readings and charge discrepancies to Ombudsman</a:t>
            </a:r>
          </a:p>
          <a:p>
            <a:pPr lvl="1"/>
            <a:endParaRPr lang="en-AU"/>
          </a:p>
        </p:txBody>
      </p:sp>
      <p:sp>
        <p:nvSpPr>
          <p:cNvPr id="4" name="Slide Number Placeholder 3">
            <a:extLst>
              <a:ext uri="{FF2B5EF4-FFF2-40B4-BE49-F238E27FC236}">
                <a16:creationId xmlns:a16="http://schemas.microsoft.com/office/drawing/2014/main" id="{D8E22659-5AF2-B5BB-E106-51FC09916720}"/>
              </a:ext>
            </a:extLst>
          </p:cNvPr>
          <p:cNvSpPr>
            <a:spLocks noGrp="1"/>
          </p:cNvSpPr>
          <p:nvPr>
            <p:ph type="sldNum" sz="quarter" idx="4"/>
          </p:nvPr>
        </p:nvSpPr>
        <p:spPr/>
        <p:txBody>
          <a:bodyPr/>
          <a:lstStyle/>
          <a:p>
            <a:fld id="{DF28FB93-0A08-4E7D-8E63-9EFA29F1E093}" type="slidenum">
              <a:rPr lang="en-US" smtClean="0"/>
              <a:pPr/>
              <a:t>21</a:t>
            </a:fld>
            <a:endParaRPr lang="en-US"/>
          </a:p>
        </p:txBody>
      </p:sp>
      <p:pic>
        <p:nvPicPr>
          <p:cNvPr id="1026" name="Picture 2" descr="Istanbul, Turkey - January 29, 2022: Man Hold in Hand Electricity Bill ...">
            <a:extLst>
              <a:ext uri="{FF2B5EF4-FFF2-40B4-BE49-F238E27FC236}">
                <a16:creationId xmlns:a16="http://schemas.microsoft.com/office/drawing/2014/main" id="{4695C87D-746C-07F8-1292-0118107FDB1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8049" r="39342"/>
          <a:stretch>
            <a:fillRect/>
          </a:stretch>
        </p:blipFill>
        <p:spPr bwMode="auto">
          <a:xfrm>
            <a:off x="7009812" y="1289538"/>
            <a:ext cx="4288921" cy="46794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58918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2336433E-43AB-870F-EFB1-54BD828CFC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CB8E97A-03B3-9F7F-2EDD-F3F88ED6C90F}"/>
              </a:ext>
            </a:extLst>
          </p:cNvPr>
          <p:cNvSpPr>
            <a:spLocks noGrp="1"/>
          </p:cNvSpPr>
          <p:nvPr>
            <p:ph type="title"/>
          </p:nvPr>
        </p:nvSpPr>
        <p:spPr>
          <a:xfrm>
            <a:off x="385875" y="403200"/>
            <a:ext cx="11328070" cy="898062"/>
          </a:xfrm>
        </p:spPr>
        <p:txBody>
          <a:bodyPr>
            <a:normAutofit/>
          </a:bodyPr>
          <a:lstStyle/>
          <a:p>
            <a:r>
              <a:rPr lang="en-GB" sz="4000"/>
              <a:t>3. Who can help with your energy concerns and bills? </a:t>
            </a:r>
            <a:endParaRPr lang="en-AU" sz="4000"/>
          </a:p>
        </p:txBody>
      </p:sp>
      <p:grpSp>
        <p:nvGrpSpPr>
          <p:cNvPr id="7" name="Group 6">
            <a:extLst>
              <a:ext uri="{FF2B5EF4-FFF2-40B4-BE49-F238E27FC236}">
                <a16:creationId xmlns:a16="http://schemas.microsoft.com/office/drawing/2014/main" id="{A3AC7C16-C4E5-F5F3-D8B4-619465236B06}"/>
              </a:ext>
            </a:extLst>
          </p:cNvPr>
          <p:cNvGrpSpPr/>
          <p:nvPr/>
        </p:nvGrpSpPr>
        <p:grpSpPr>
          <a:xfrm>
            <a:off x="385267" y="4110750"/>
            <a:ext cx="6105831" cy="2048415"/>
            <a:chOff x="385267" y="4367875"/>
            <a:chExt cx="6105831" cy="2048415"/>
          </a:xfrm>
        </p:grpSpPr>
        <p:sp>
          <p:nvSpPr>
            <p:cNvPr id="8" name="Content Placeholder 2">
              <a:extLst>
                <a:ext uri="{FF2B5EF4-FFF2-40B4-BE49-F238E27FC236}">
                  <a16:creationId xmlns:a16="http://schemas.microsoft.com/office/drawing/2014/main" id="{B8DDDC5D-4802-16CC-9A8C-C46412DF2D4A}"/>
                </a:ext>
              </a:extLst>
            </p:cNvPr>
            <p:cNvSpPr txBox="1">
              <a:spLocks/>
            </p:cNvSpPr>
            <p:nvPr/>
          </p:nvSpPr>
          <p:spPr>
            <a:xfrm>
              <a:off x="385267" y="4367875"/>
              <a:ext cx="6105831" cy="2048415"/>
            </a:xfrm>
            <a:prstGeom prst="rect">
              <a:avLst/>
            </a:prstGeom>
          </p:spPr>
          <p:txBody>
            <a:bodyPr vert="horz" lIns="91440" tIns="45720" rIns="91440" bIns="45720" rtlCol="0" anchor="t">
              <a:normAutofit/>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indent="0">
                <a:lnSpc>
                  <a:spcPct val="100000"/>
                </a:lnSpc>
                <a:buNone/>
              </a:pPr>
              <a:r>
                <a:rPr lang="en-US" sz="2200" b="1">
                  <a:solidFill>
                    <a:schemeClr val="tx1"/>
                  </a:solidFill>
                </a:rPr>
                <a:t>Phone: </a:t>
              </a:r>
              <a:r>
                <a:rPr lang="en-US" sz="2200">
                  <a:solidFill>
                    <a:schemeClr val="tx1"/>
                  </a:solidFill>
                </a:rPr>
                <a:t>1800 665 565</a:t>
              </a:r>
            </a:p>
            <a:p>
              <a:pPr marL="0" indent="0">
                <a:lnSpc>
                  <a:spcPct val="100000"/>
                </a:lnSpc>
                <a:buNone/>
              </a:pPr>
              <a:r>
                <a:rPr lang="en-US" sz="2200" b="1">
                  <a:solidFill>
                    <a:schemeClr val="tx1"/>
                  </a:solidFill>
                </a:rPr>
                <a:t>SMS: </a:t>
              </a:r>
              <a:r>
                <a:rPr lang="en-US" sz="2200">
                  <a:solidFill>
                    <a:schemeClr val="tx1"/>
                  </a:solidFill>
                </a:rPr>
                <a:t>0488 854 555</a:t>
              </a:r>
            </a:p>
            <a:p>
              <a:pPr marL="0" indent="0">
                <a:buNone/>
              </a:pPr>
              <a:r>
                <a:rPr lang="en-US" sz="2200" b="1">
                  <a:solidFill>
                    <a:schemeClr val="tx1"/>
                  </a:solidFill>
                </a:rPr>
                <a:t>Web: </a:t>
              </a:r>
              <a:r>
                <a:rPr lang="en-US" sz="2200">
                  <a:solidFill>
                    <a:schemeClr val="tx1"/>
                  </a:solidFill>
                </a:rPr>
                <a:t>www.ewosa.com.au (fact sheets and live chat)</a:t>
              </a:r>
            </a:p>
          </p:txBody>
        </p:sp>
        <p:pic>
          <p:nvPicPr>
            <p:cNvPr id="5" name="Picture 4">
              <a:extLst>
                <a:ext uri="{FF2B5EF4-FFF2-40B4-BE49-F238E27FC236}">
                  <a16:creationId xmlns:a16="http://schemas.microsoft.com/office/drawing/2014/main" id="{53559177-15AE-48E6-943F-47E048173135}"/>
                </a:ext>
              </a:extLst>
            </p:cNvPr>
            <p:cNvPicPr>
              <a:picLocks noChangeAspect="1"/>
            </p:cNvPicPr>
            <p:nvPr/>
          </p:nvPicPr>
          <p:blipFill>
            <a:blip r:embed="rId3"/>
            <a:srcRect t="10446"/>
            <a:stretch>
              <a:fillRect/>
            </a:stretch>
          </p:blipFill>
          <p:spPr>
            <a:xfrm>
              <a:off x="3198906" y="4367875"/>
              <a:ext cx="3292192" cy="851728"/>
            </a:xfrm>
            <a:prstGeom prst="rect">
              <a:avLst/>
            </a:prstGeom>
          </p:spPr>
        </p:pic>
      </p:grpSp>
      <p:sp>
        <p:nvSpPr>
          <p:cNvPr id="9" name="TextBox 8">
            <a:extLst>
              <a:ext uri="{FF2B5EF4-FFF2-40B4-BE49-F238E27FC236}">
                <a16:creationId xmlns:a16="http://schemas.microsoft.com/office/drawing/2014/main" id="{88FCEA00-D0AC-9CED-491F-3F78F1C7F61E}"/>
              </a:ext>
            </a:extLst>
          </p:cNvPr>
          <p:cNvSpPr txBox="1"/>
          <p:nvPr/>
        </p:nvSpPr>
        <p:spPr>
          <a:xfrm>
            <a:off x="385267" y="1512594"/>
            <a:ext cx="11167466" cy="2431435"/>
          </a:xfrm>
          <a:prstGeom prst="rect">
            <a:avLst/>
          </a:prstGeom>
          <a:noFill/>
        </p:spPr>
        <p:txBody>
          <a:bodyPr wrap="square">
            <a:spAutoFit/>
          </a:bodyPr>
          <a:lstStyle/>
          <a:p>
            <a:pPr marL="285750" indent="-285750" fontAlgn="base">
              <a:buFont typeface="Arial" panose="020B0604020202020204" pitchFamily="34" charset="0"/>
              <a:buChar char="•"/>
            </a:pPr>
            <a:r>
              <a:rPr lang="en-GB" sz="2200"/>
              <a:t>Contact your </a:t>
            </a:r>
            <a:r>
              <a:rPr lang="en-GB" sz="2200" b="1"/>
              <a:t>energy retailer </a:t>
            </a:r>
            <a:r>
              <a:rPr lang="en-GB" sz="2200"/>
              <a:t>about </a:t>
            </a:r>
            <a:r>
              <a:rPr lang="en-GB" sz="2200" b="1"/>
              <a:t>issues or concerns first</a:t>
            </a:r>
            <a:r>
              <a:rPr lang="en-GB" sz="2200"/>
              <a:t>, including billing queries, request for payment plans or extensions. </a:t>
            </a:r>
          </a:p>
          <a:p>
            <a:pPr marL="285750" indent="-285750" fontAlgn="base">
              <a:buFont typeface="Arial" panose="020B0604020202020204" pitchFamily="34" charset="0"/>
              <a:buChar char="•"/>
            </a:pPr>
            <a:r>
              <a:rPr lang="en-GB" sz="2200"/>
              <a:t>If you are unhappy with the support or feedback from your energy retailer, you can contact the </a:t>
            </a:r>
            <a:r>
              <a:rPr lang="en-GB" sz="2200" b="1"/>
              <a:t>Energy and Water Ombudsman of SA (EWOSA).</a:t>
            </a:r>
          </a:p>
          <a:p>
            <a:pPr marL="285750" indent="-285750" fontAlgn="base">
              <a:buFont typeface="Arial" panose="020B0604020202020204" pitchFamily="34" charset="0"/>
              <a:buChar char="•"/>
            </a:pPr>
            <a:r>
              <a:rPr lang="en-US" sz="2200"/>
              <a:t>The</a:t>
            </a:r>
            <a:r>
              <a:rPr lang="en-US" sz="2200" b="1"/>
              <a:t> </a:t>
            </a:r>
            <a:r>
              <a:rPr lang="en-US" sz="2200"/>
              <a:t>energy Ombudsman is an </a:t>
            </a:r>
            <a:r>
              <a:rPr lang="en-US" sz="2200" b="1"/>
              <a:t>independent and free service for energy customers </a:t>
            </a:r>
            <a:r>
              <a:rPr lang="en-US" sz="2200"/>
              <a:t>who need help sorting out a problem, with their energy retailer.</a:t>
            </a:r>
          </a:p>
          <a:p>
            <a:pPr marL="285750" indent="-285750" fontAlgn="base">
              <a:buFont typeface="Arial" panose="020B0604020202020204" pitchFamily="34" charset="0"/>
              <a:buChar char="•"/>
            </a:pPr>
            <a:endParaRPr lang="en-GB" sz="2000"/>
          </a:p>
        </p:txBody>
      </p:sp>
      <p:grpSp>
        <p:nvGrpSpPr>
          <p:cNvPr id="11" name="Group 10">
            <a:extLst>
              <a:ext uri="{FF2B5EF4-FFF2-40B4-BE49-F238E27FC236}">
                <a16:creationId xmlns:a16="http://schemas.microsoft.com/office/drawing/2014/main" id="{7BB3106E-640A-9433-319A-3E3ACA3D2FA7}"/>
              </a:ext>
            </a:extLst>
          </p:cNvPr>
          <p:cNvGrpSpPr/>
          <p:nvPr/>
        </p:nvGrpSpPr>
        <p:grpSpPr>
          <a:xfrm>
            <a:off x="6838950" y="3642636"/>
            <a:ext cx="4713783" cy="2639683"/>
            <a:chOff x="6838950" y="3642636"/>
            <a:chExt cx="4713783" cy="2639683"/>
          </a:xfrm>
        </p:grpSpPr>
        <p:sp>
          <p:nvSpPr>
            <p:cNvPr id="3" name="Rectangle: Rounded Corners 2">
              <a:extLst>
                <a:ext uri="{FF2B5EF4-FFF2-40B4-BE49-F238E27FC236}">
                  <a16:creationId xmlns:a16="http://schemas.microsoft.com/office/drawing/2014/main" id="{D37C1BF4-B6C1-DDD6-741A-560759507769}"/>
                </a:ext>
              </a:extLst>
            </p:cNvPr>
            <p:cNvSpPr/>
            <p:nvPr/>
          </p:nvSpPr>
          <p:spPr>
            <a:xfrm>
              <a:off x="6838950" y="3642636"/>
              <a:ext cx="4713783" cy="2639683"/>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r>
                <a:rPr lang="en-GB" i="1"/>
              </a:br>
              <a:r>
                <a:rPr lang="en-GB" i="1"/>
                <a:t>	</a:t>
              </a:r>
              <a:r>
                <a:rPr lang="en-GB" b="1" i="1"/>
                <a:t>Tip: </a:t>
              </a:r>
              <a:r>
                <a:rPr lang="en-GB" i="1"/>
                <a:t>Did you know that EWOSA is a free service to help with energy complaints if you are not successful in solving your issue with your retailer?</a:t>
              </a:r>
              <a:endParaRPr lang="en-AU" i="1"/>
            </a:p>
          </p:txBody>
        </p:sp>
        <p:pic>
          <p:nvPicPr>
            <p:cNvPr id="6" name="Graphic 5" descr="Lightbulb with solid fill">
              <a:extLst>
                <a:ext uri="{FF2B5EF4-FFF2-40B4-BE49-F238E27FC236}">
                  <a16:creationId xmlns:a16="http://schemas.microsoft.com/office/drawing/2014/main" id="{7EDCDF51-0946-C061-DA4E-A794C4106EE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084276" y="3821698"/>
              <a:ext cx="959005" cy="959005"/>
            </a:xfrm>
            <a:prstGeom prst="rect">
              <a:avLst/>
            </a:prstGeom>
          </p:spPr>
        </p:pic>
      </p:grpSp>
      <p:sp>
        <p:nvSpPr>
          <p:cNvPr id="4" name="Slide Number Placeholder 3">
            <a:extLst>
              <a:ext uri="{FF2B5EF4-FFF2-40B4-BE49-F238E27FC236}">
                <a16:creationId xmlns:a16="http://schemas.microsoft.com/office/drawing/2014/main" id="{88188F2A-24FB-64E3-D7EE-E64C55B2385F}"/>
              </a:ext>
            </a:extLst>
          </p:cNvPr>
          <p:cNvSpPr>
            <a:spLocks noGrp="1"/>
          </p:cNvSpPr>
          <p:nvPr>
            <p:ph type="sldNum" sz="quarter" idx="4"/>
          </p:nvPr>
        </p:nvSpPr>
        <p:spPr/>
        <p:txBody>
          <a:bodyPr/>
          <a:lstStyle/>
          <a:p>
            <a:fld id="{DF28FB93-0A08-4E7D-8E63-9EFA29F1E093}" type="slidenum">
              <a:rPr lang="en-US" smtClean="0"/>
              <a:pPr/>
              <a:t>22</a:t>
            </a:fld>
            <a:endParaRPr lang="en-US"/>
          </a:p>
        </p:txBody>
      </p:sp>
    </p:spTree>
    <p:extLst>
      <p:ext uri="{BB962C8B-B14F-4D97-AF65-F5344CB8AC3E}">
        <p14:creationId xmlns:p14="http://schemas.microsoft.com/office/powerpoint/2010/main" val="25500405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3BE1ACD8-6F92-209B-6820-BA34ED5DCA0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A3ED47-5B80-241D-D944-E019E64505CE}"/>
              </a:ext>
            </a:extLst>
          </p:cNvPr>
          <p:cNvSpPr>
            <a:spLocks noGrp="1"/>
          </p:cNvSpPr>
          <p:nvPr>
            <p:ph type="title"/>
          </p:nvPr>
        </p:nvSpPr>
        <p:spPr>
          <a:xfrm>
            <a:off x="385875" y="403200"/>
            <a:ext cx="11420858" cy="898062"/>
          </a:xfrm>
        </p:spPr>
        <p:txBody>
          <a:bodyPr>
            <a:normAutofit/>
          </a:bodyPr>
          <a:lstStyle/>
          <a:p>
            <a:r>
              <a:rPr lang="en-GB" sz="4000"/>
              <a:t>3. Who can help with your energy and other bills? </a:t>
            </a:r>
            <a:endParaRPr lang="en-AU" sz="4000"/>
          </a:p>
        </p:txBody>
      </p:sp>
      <p:sp>
        <p:nvSpPr>
          <p:cNvPr id="4" name="Slide Number Placeholder 3">
            <a:extLst>
              <a:ext uri="{FF2B5EF4-FFF2-40B4-BE49-F238E27FC236}">
                <a16:creationId xmlns:a16="http://schemas.microsoft.com/office/drawing/2014/main" id="{33B4BC8F-733E-EA47-2695-C9543633E881}"/>
              </a:ext>
            </a:extLst>
          </p:cNvPr>
          <p:cNvSpPr>
            <a:spLocks noGrp="1"/>
          </p:cNvSpPr>
          <p:nvPr>
            <p:ph type="sldNum" sz="quarter" idx="4"/>
          </p:nvPr>
        </p:nvSpPr>
        <p:spPr/>
        <p:txBody>
          <a:bodyPr/>
          <a:lstStyle/>
          <a:p>
            <a:fld id="{DF28FB93-0A08-4E7D-8E63-9EFA29F1E093}" type="slidenum">
              <a:rPr lang="en-US" smtClean="0"/>
              <a:pPr/>
              <a:t>23</a:t>
            </a:fld>
            <a:endParaRPr lang="en-US"/>
          </a:p>
        </p:txBody>
      </p:sp>
      <p:sp>
        <p:nvSpPr>
          <p:cNvPr id="3" name="Content Placeholder 2">
            <a:extLst>
              <a:ext uri="{FF2B5EF4-FFF2-40B4-BE49-F238E27FC236}">
                <a16:creationId xmlns:a16="http://schemas.microsoft.com/office/drawing/2014/main" id="{581F0C85-D5C4-A852-F100-8571F2921C21}"/>
              </a:ext>
            </a:extLst>
          </p:cNvPr>
          <p:cNvSpPr txBox="1">
            <a:spLocks/>
          </p:cNvSpPr>
          <p:nvPr/>
        </p:nvSpPr>
        <p:spPr>
          <a:xfrm>
            <a:off x="385875" y="1588049"/>
            <a:ext cx="5291633" cy="3956538"/>
          </a:xfrm>
          <a:prstGeom prst="rect">
            <a:avLst/>
          </a:prstGeom>
        </p:spPr>
        <p:txBody>
          <a:bodyPr vert="horz" lIns="91440" tIns="45720" rIns="91440" bIns="45720" rtlCol="0" anchor="t">
            <a:normAutofit fontScale="92500"/>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r>
              <a:rPr lang="en-US" sz="2200" dirty="0">
                <a:solidFill>
                  <a:schemeClr val="tx1"/>
                </a:solidFill>
              </a:rPr>
              <a:t>Financial counsellors are qualified professionals who provide information, advice and advocacy to people in financial difficulty</a:t>
            </a:r>
          </a:p>
          <a:p>
            <a:r>
              <a:rPr lang="en-US" sz="2200" dirty="0">
                <a:solidFill>
                  <a:schemeClr val="tx1"/>
                </a:solidFill>
              </a:rPr>
              <a:t>Their services are non-judgmental, free, independent and confidential</a:t>
            </a:r>
          </a:p>
          <a:p>
            <a:r>
              <a:rPr lang="en-US" sz="2200" dirty="0">
                <a:solidFill>
                  <a:schemeClr val="tx1"/>
                </a:solidFill>
              </a:rPr>
              <a:t>Financial counsellors are based in community organisations throughout Australia, from large charities to smaller community centres, as well as local government agencies</a:t>
            </a:r>
          </a:p>
          <a:p>
            <a:r>
              <a:rPr lang="en-US" sz="2200" dirty="0">
                <a:solidFill>
                  <a:schemeClr val="tx1"/>
                </a:solidFill>
              </a:rPr>
              <a:t>Meetings can be over the phone, video call or face to face.</a:t>
            </a:r>
          </a:p>
        </p:txBody>
      </p:sp>
      <p:grpSp>
        <p:nvGrpSpPr>
          <p:cNvPr id="7" name="Group 6">
            <a:extLst>
              <a:ext uri="{FF2B5EF4-FFF2-40B4-BE49-F238E27FC236}">
                <a16:creationId xmlns:a16="http://schemas.microsoft.com/office/drawing/2014/main" id="{2ADA7C64-CDD0-F04B-C24E-0372F4B0EB3C}"/>
              </a:ext>
            </a:extLst>
          </p:cNvPr>
          <p:cNvGrpSpPr/>
          <p:nvPr/>
        </p:nvGrpSpPr>
        <p:grpSpPr>
          <a:xfrm>
            <a:off x="7067550" y="1517156"/>
            <a:ext cx="4231183" cy="3823687"/>
            <a:chOff x="7324356" y="3088891"/>
            <a:chExt cx="3792425" cy="3235709"/>
          </a:xfrm>
        </p:grpSpPr>
        <p:pic>
          <p:nvPicPr>
            <p:cNvPr id="9" name="Picture 8">
              <a:extLst>
                <a:ext uri="{FF2B5EF4-FFF2-40B4-BE49-F238E27FC236}">
                  <a16:creationId xmlns:a16="http://schemas.microsoft.com/office/drawing/2014/main" id="{0C59E032-930B-241F-8297-F11B4A4FB9F6}"/>
                </a:ext>
              </a:extLst>
            </p:cNvPr>
            <p:cNvPicPr>
              <a:picLocks noChangeAspect="1"/>
            </p:cNvPicPr>
            <p:nvPr/>
          </p:nvPicPr>
          <p:blipFill>
            <a:blip r:embed="rId3"/>
            <a:stretch>
              <a:fillRect/>
            </a:stretch>
          </p:blipFill>
          <p:spPr>
            <a:xfrm>
              <a:off x="7324356" y="3088891"/>
              <a:ext cx="3792425" cy="1755173"/>
            </a:xfrm>
            <a:prstGeom prst="rect">
              <a:avLst/>
            </a:prstGeom>
          </p:spPr>
        </p:pic>
        <p:sp>
          <p:nvSpPr>
            <p:cNvPr id="10" name="Content Placeholder 2">
              <a:extLst>
                <a:ext uri="{FF2B5EF4-FFF2-40B4-BE49-F238E27FC236}">
                  <a16:creationId xmlns:a16="http://schemas.microsoft.com/office/drawing/2014/main" id="{6479847C-3395-578D-2FFF-55234DFDD6F8}"/>
                </a:ext>
              </a:extLst>
            </p:cNvPr>
            <p:cNvSpPr txBox="1">
              <a:spLocks/>
            </p:cNvSpPr>
            <p:nvPr/>
          </p:nvSpPr>
          <p:spPr>
            <a:xfrm>
              <a:off x="7382612" y="4844064"/>
              <a:ext cx="3675914" cy="1480536"/>
            </a:xfrm>
            <a:prstGeom prst="rect">
              <a:avLst/>
            </a:prstGeom>
          </p:spPr>
          <p:txBody>
            <a:bodyPr vert="horz" lIns="91440" tIns="45720" rIns="91440" bIns="45720" rtlCol="0" anchor="t">
              <a:normAutofit/>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indent="0">
                <a:buFont typeface="Wingdings 2" pitchFamily="18" charset="2"/>
                <a:buNone/>
              </a:pPr>
              <a:r>
                <a:rPr lang="en-AU" sz="2200" b="1" dirty="0">
                  <a:solidFill>
                    <a:schemeClr val="tx1"/>
                  </a:solidFill>
                </a:rPr>
                <a:t>Call</a:t>
              </a:r>
              <a:r>
                <a:rPr lang="en-AU" sz="2200" dirty="0">
                  <a:solidFill>
                    <a:schemeClr val="tx1"/>
                  </a:solidFill>
                </a:rPr>
                <a:t> 9.30am - 4.30pm</a:t>
              </a:r>
            </a:p>
            <a:p>
              <a:pPr marL="0" indent="0">
                <a:buFont typeface="Wingdings 2" pitchFamily="18" charset="2"/>
                <a:buNone/>
              </a:pPr>
              <a:r>
                <a:rPr lang="en-AU" sz="2200" dirty="0">
                  <a:solidFill>
                    <a:schemeClr val="tx1"/>
                  </a:solidFill>
                </a:rPr>
                <a:t>Live chat with a </a:t>
              </a:r>
              <a:r>
                <a:rPr lang="en-AU" sz="2200" b="1" dirty="0">
                  <a:solidFill>
                    <a:schemeClr val="tx1"/>
                  </a:solidFill>
                </a:rPr>
                <a:t>financial counsellor</a:t>
              </a:r>
              <a:r>
                <a:rPr lang="en-AU" sz="2200" dirty="0">
                  <a:solidFill>
                    <a:schemeClr val="tx1"/>
                  </a:solidFill>
                </a:rPr>
                <a:t> or find </a:t>
              </a:r>
              <a:r>
                <a:rPr lang="en-AU" sz="2200" b="1" dirty="0">
                  <a:solidFill>
                    <a:schemeClr val="tx1"/>
                  </a:solidFill>
                </a:rPr>
                <a:t>self help fact sheets</a:t>
              </a:r>
              <a:r>
                <a:rPr lang="en-AU" sz="2200" dirty="0">
                  <a:solidFill>
                    <a:schemeClr val="tx1"/>
                  </a:solidFill>
                </a:rPr>
                <a:t> at www.ndh.org.au   </a:t>
              </a:r>
            </a:p>
          </p:txBody>
        </p:sp>
      </p:grpSp>
    </p:spTree>
    <p:extLst>
      <p:ext uri="{BB962C8B-B14F-4D97-AF65-F5344CB8AC3E}">
        <p14:creationId xmlns:p14="http://schemas.microsoft.com/office/powerpoint/2010/main" val="11474501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2336433E-43AB-870F-EFB1-54BD828CFC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CB8E97A-03B3-9F7F-2EDD-F3F88ED6C90F}"/>
              </a:ext>
            </a:extLst>
          </p:cNvPr>
          <p:cNvSpPr>
            <a:spLocks noGrp="1"/>
          </p:cNvSpPr>
          <p:nvPr>
            <p:ph type="title"/>
          </p:nvPr>
        </p:nvSpPr>
        <p:spPr>
          <a:xfrm>
            <a:off x="385875" y="403200"/>
            <a:ext cx="11510950" cy="898062"/>
          </a:xfrm>
        </p:spPr>
        <p:txBody>
          <a:bodyPr>
            <a:normAutofit/>
          </a:bodyPr>
          <a:lstStyle/>
          <a:p>
            <a:r>
              <a:rPr lang="en-GB" sz="4000"/>
              <a:t>3. Who can help with your energy concerns and bills? </a:t>
            </a:r>
            <a:endParaRPr lang="en-AU" sz="4000"/>
          </a:p>
        </p:txBody>
      </p:sp>
      <p:sp>
        <p:nvSpPr>
          <p:cNvPr id="4" name="Slide Number Placeholder 3">
            <a:extLst>
              <a:ext uri="{FF2B5EF4-FFF2-40B4-BE49-F238E27FC236}">
                <a16:creationId xmlns:a16="http://schemas.microsoft.com/office/drawing/2014/main" id="{09F2742C-B5A4-57DD-FA52-83D84016BBDE}"/>
              </a:ext>
            </a:extLst>
          </p:cNvPr>
          <p:cNvSpPr>
            <a:spLocks noGrp="1"/>
          </p:cNvSpPr>
          <p:nvPr>
            <p:ph type="sldNum" sz="quarter" idx="4"/>
          </p:nvPr>
        </p:nvSpPr>
        <p:spPr/>
        <p:txBody>
          <a:bodyPr/>
          <a:lstStyle/>
          <a:p>
            <a:fld id="{DF28FB93-0A08-4E7D-8E63-9EFA29F1E093}" type="slidenum">
              <a:rPr lang="en-US" smtClean="0"/>
              <a:pPr/>
              <a:t>24</a:t>
            </a:fld>
            <a:endParaRPr lang="en-US"/>
          </a:p>
        </p:txBody>
      </p:sp>
      <p:sp>
        <p:nvSpPr>
          <p:cNvPr id="9" name="TextBox 8">
            <a:extLst>
              <a:ext uri="{FF2B5EF4-FFF2-40B4-BE49-F238E27FC236}">
                <a16:creationId xmlns:a16="http://schemas.microsoft.com/office/drawing/2014/main" id="{88FCEA00-D0AC-9CED-491F-3F78F1C7F61E}"/>
              </a:ext>
            </a:extLst>
          </p:cNvPr>
          <p:cNvSpPr txBox="1"/>
          <p:nvPr/>
        </p:nvSpPr>
        <p:spPr>
          <a:xfrm>
            <a:off x="385876" y="1269107"/>
            <a:ext cx="7767524" cy="769441"/>
          </a:xfrm>
          <a:prstGeom prst="rect">
            <a:avLst/>
          </a:prstGeom>
          <a:noFill/>
        </p:spPr>
        <p:txBody>
          <a:bodyPr wrap="square">
            <a:spAutoFit/>
          </a:bodyPr>
          <a:lstStyle>
            <a:defPPr>
              <a:defRPr lang="en-US"/>
            </a:defPPr>
            <a:lvl1pPr fontAlgn="base">
              <a:defRPr/>
            </a:lvl1pPr>
          </a:lstStyle>
          <a:p>
            <a:r>
              <a:rPr lang="en-GB" sz="2200"/>
              <a:t>Free, independent energy information from the SA Government  </a:t>
            </a:r>
            <a:r>
              <a:rPr lang="en-GB" sz="2200" b="1"/>
              <a:t>Energy Advisory Service </a:t>
            </a:r>
          </a:p>
        </p:txBody>
      </p:sp>
      <p:sp>
        <p:nvSpPr>
          <p:cNvPr id="14" name="TextBox 13">
            <a:extLst>
              <a:ext uri="{FF2B5EF4-FFF2-40B4-BE49-F238E27FC236}">
                <a16:creationId xmlns:a16="http://schemas.microsoft.com/office/drawing/2014/main" id="{B3B1FF4F-94AF-0900-CB71-491E308BE07B}"/>
              </a:ext>
            </a:extLst>
          </p:cNvPr>
          <p:cNvSpPr txBox="1"/>
          <p:nvPr/>
        </p:nvSpPr>
        <p:spPr>
          <a:xfrm>
            <a:off x="255055" y="2263400"/>
            <a:ext cx="7640525" cy="2739211"/>
          </a:xfrm>
          <a:prstGeom prst="rect">
            <a:avLst/>
          </a:prstGeom>
          <a:noFill/>
        </p:spPr>
        <p:txBody>
          <a:bodyPr wrap="square" rtlCol="0">
            <a:spAutoFit/>
          </a:bodyPr>
          <a:lstStyle/>
          <a:p>
            <a:pPr marL="742950" lvl="1" indent="-285750">
              <a:buFont typeface="Arial" panose="020B0604020202020204" pitchFamily="34" charset="0"/>
              <a:buChar char="•"/>
            </a:pPr>
            <a:r>
              <a:rPr lang="en-US" sz="2200" b="0" i="0">
                <a:effectLst/>
              </a:rPr>
              <a:t>help saving energy at home</a:t>
            </a:r>
          </a:p>
          <a:p>
            <a:pPr marL="742950" lvl="1" indent="-285750">
              <a:buFont typeface="Arial" panose="020B0604020202020204" pitchFamily="34" charset="0"/>
              <a:buChar char="•"/>
            </a:pPr>
            <a:r>
              <a:rPr lang="en-US" sz="2200" b="0" i="0">
                <a:effectLst/>
              </a:rPr>
              <a:t>understanding your energy bills and meters</a:t>
            </a:r>
          </a:p>
          <a:p>
            <a:pPr marL="742950" lvl="1" indent="-285750">
              <a:buFont typeface="Arial" panose="020B0604020202020204" pitchFamily="34" charset="0"/>
              <a:buChar char="•"/>
            </a:pPr>
            <a:r>
              <a:rPr lang="en-US" sz="2200" b="0" i="0">
                <a:effectLst/>
              </a:rPr>
              <a:t>how to calculate appliance running costs &amp; understand where its being used</a:t>
            </a:r>
          </a:p>
          <a:p>
            <a:pPr marL="742950" lvl="1" indent="-285750">
              <a:buFont typeface="Arial" panose="020B0604020202020204" pitchFamily="34" charset="0"/>
              <a:buChar char="•"/>
            </a:pPr>
            <a:r>
              <a:rPr lang="en-US" sz="2200" b="0" i="0">
                <a:effectLst/>
              </a:rPr>
              <a:t>links to services that can help with paying bills</a:t>
            </a:r>
          </a:p>
          <a:p>
            <a:pPr marL="742950" lvl="1" indent="-285750">
              <a:buFont typeface="Arial" panose="020B0604020202020204" pitchFamily="34" charset="0"/>
              <a:buChar char="•"/>
            </a:pPr>
            <a:r>
              <a:rPr lang="en-US" sz="2200" b="0" i="0">
                <a:effectLst/>
              </a:rPr>
              <a:t>energy efficient homes</a:t>
            </a:r>
          </a:p>
          <a:p>
            <a:pPr marL="742950" lvl="1" indent="-285750">
              <a:buFont typeface="Arial" panose="020B0604020202020204" pitchFamily="34" charset="0"/>
              <a:buChar char="•"/>
            </a:pPr>
            <a:r>
              <a:rPr lang="en-US" sz="2200" b="0" i="0">
                <a:effectLst/>
              </a:rPr>
              <a:t>home solar and battery energy</a:t>
            </a:r>
          </a:p>
          <a:p>
            <a:pPr algn="l"/>
            <a:endParaRPr lang="en-US" b="0" i="0">
              <a:effectLst/>
            </a:endParaRPr>
          </a:p>
        </p:txBody>
      </p:sp>
      <p:pic>
        <p:nvPicPr>
          <p:cNvPr id="5" name="Picture 4">
            <a:extLst>
              <a:ext uri="{FF2B5EF4-FFF2-40B4-BE49-F238E27FC236}">
                <a16:creationId xmlns:a16="http://schemas.microsoft.com/office/drawing/2014/main" id="{CC239CA4-BB7F-0CA2-9C85-53BB2DFCE85A}"/>
              </a:ext>
            </a:extLst>
          </p:cNvPr>
          <p:cNvPicPr>
            <a:picLocks noChangeAspect="1"/>
          </p:cNvPicPr>
          <p:nvPr/>
        </p:nvPicPr>
        <p:blipFill>
          <a:blip r:embed="rId3"/>
          <a:stretch>
            <a:fillRect/>
          </a:stretch>
        </p:blipFill>
        <p:spPr>
          <a:xfrm>
            <a:off x="8222641" y="1301261"/>
            <a:ext cx="3387243" cy="4855049"/>
          </a:xfrm>
          <a:prstGeom prst="rect">
            <a:avLst/>
          </a:prstGeom>
          <a:ln>
            <a:noFill/>
          </a:ln>
          <a:effectLst>
            <a:outerShdw blurRad="292100" dist="139700" dir="2700000" algn="tl" rotWithShape="0">
              <a:srgbClr val="333333">
                <a:alpha val="65000"/>
              </a:srgbClr>
            </a:outerShdw>
          </a:effectLst>
        </p:spPr>
      </p:pic>
      <p:sp>
        <p:nvSpPr>
          <p:cNvPr id="6" name="TextBox 5">
            <a:extLst>
              <a:ext uri="{FF2B5EF4-FFF2-40B4-BE49-F238E27FC236}">
                <a16:creationId xmlns:a16="http://schemas.microsoft.com/office/drawing/2014/main" id="{706941C6-E532-110E-A6B9-67C64DEFF00F}"/>
              </a:ext>
            </a:extLst>
          </p:cNvPr>
          <p:cNvSpPr txBox="1"/>
          <p:nvPr/>
        </p:nvSpPr>
        <p:spPr>
          <a:xfrm>
            <a:off x="582116" y="4988728"/>
            <a:ext cx="5913934" cy="1200329"/>
          </a:xfrm>
          <a:prstGeom prst="rect">
            <a:avLst/>
          </a:prstGeom>
          <a:noFill/>
        </p:spPr>
        <p:txBody>
          <a:bodyPr wrap="square">
            <a:spAutoFit/>
          </a:bodyPr>
          <a:lstStyle/>
          <a:p>
            <a:pPr algn="l"/>
            <a:r>
              <a:rPr lang="en-US" b="1" i="0">
                <a:effectLst/>
              </a:rPr>
              <a:t>Phone:</a:t>
            </a:r>
            <a:r>
              <a:rPr lang="en-US" b="1"/>
              <a:t> </a:t>
            </a:r>
            <a:r>
              <a:rPr lang="en-US"/>
              <a:t>8204 1888 or 1800 671 907 (free call from fixed lines)</a:t>
            </a:r>
          </a:p>
          <a:p>
            <a:r>
              <a:rPr lang="en-US"/>
              <a:t>Monday to Friday, between 9:00 am - 4:30 pm</a:t>
            </a:r>
          </a:p>
          <a:p>
            <a:pPr algn="l"/>
            <a:r>
              <a:rPr lang="en-US" b="1"/>
              <a:t>Email: </a:t>
            </a:r>
            <a:r>
              <a:rPr lang="en-US"/>
              <a:t>energyadvice@sa.gov.au</a:t>
            </a:r>
          </a:p>
          <a:p>
            <a:r>
              <a:rPr lang="en-AU" b="1"/>
              <a:t>Web: </a:t>
            </a:r>
            <a:r>
              <a:rPr lang="en-AU" u="sng"/>
              <a:t>energyadvice.sa.gov.au  </a:t>
            </a:r>
          </a:p>
        </p:txBody>
      </p:sp>
    </p:spTree>
    <p:extLst>
      <p:ext uri="{BB962C8B-B14F-4D97-AF65-F5344CB8AC3E}">
        <p14:creationId xmlns:p14="http://schemas.microsoft.com/office/powerpoint/2010/main" val="35031771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F0DEBB-20EE-CC02-601D-3D083E5C3C62}"/>
              </a:ext>
            </a:extLst>
          </p:cNvPr>
          <p:cNvSpPr>
            <a:spLocks noGrp="1"/>
          </p:cNvSpPr>
          <p:nvPr>
            <p:ph type="title"/>
          </p:nvPr>
        </p:nvSpPr>
        <p:spPr/>
        <p:txBody>
          <a:bodyPr>
            <a:normAutofit/>
          </a:bodyPr>
          <a:lstStyle/>
          <a:p>
            <a:br>
              <a:rPr lang="en-AU" sz="4000"/>
            </a:br>
            <a:r>
              <a:rPr lang="en-AU" sz="4000"/>
              <a:t>RECAP - </a:t>
            </a:r>
            <a:r>
              <a:rPr lang="en-GB" sz="4000"/>
              <a:t>Where to get support</a:t>
            </a:r>
            <a:endParaRPr lang="en-AU" sz="4000"/>
          </a:p>
        </p:txBody>
      </p:sp>
      <p:sp>
        <p:nvSpPr>
          <p:cNvPr id="3" name="Content Placeholder 2">
            <a:extLst>
              <a:ext uri="{FF2B5EF4-FFF2-40B4-BE49-F238E27FC236}">
                <a16:creationId xmlns:a16="http://schemas.microsoft.com/office/drawing/2014/main" id="{93E701B7-3B13-FBD4-FD82-FE03ED8E91B6}"/>
              </a:ext>
            </a:extLst>
          </p:cNvPr>
          <p:cNvSpPr>
            <a:spLocks noGrp="1"/>
          </p:cNvSpPr>
          <p:nvPr>
            <p:ph idx="1"/>
          </p:nvPr>
        </p:nvSpPr>
        <p:spPr>
          <a:xfrm>
            <a:off x="385874" y="1996068"/>
            <a:ext cx="9566200" cy="4252332"/>
          </a:xfrm>
        </p:spPr>
        <p:txBody>
          <a:bodyPr>
            <a:normAutofit/>
          </a:bodyPr>
          <a:lstStyle/>
          <a:p>
            <a:pPr marL="0" indent="0">
              <a:buNone/>
            </a:pPr>
            <a:r>
              <a:rPr lang="en-AU" sz="2200" dirty="0"/>
              <a:t>There are three forms of free external support services for energy advice, disputes and bill help available to people in SA.</a:t>
            </a:r>
          </a:p>
          <a:p>
            <a:pPr marL="0" indent="0">
              <a:buNone/>
            </a:pPr>
            <a:endParaRPr lang="en-AU" sz="2200" dirty="0"/>
          </a:p>
          <a:p>
            <a:pPr marL="800100" lvl="1" indent="-457200">
              <a:buFont typeface="+mj-lt"/>
              <a:buAutoNum type="arabicPeriod"/>
            </a:pPr>
            <a:r>
              <a:rPr lang="en-AU" sz="2200" dirty="0"/>
              <a:t>Energy &amp; Water Ombudsman SA (EWOSA)</a:t>
            </a:r>
          </a:p>
          <a:p>
            <a:pPr marL="800100" lvl="1" indent="-457200">
              <a:buFont typeface="+mj-lt"/>
              <a:buAutoNum type="arabicPeriod"/>
            </a:pPr>
            <a:r>
              <a:rPr lang="en-AU" sz="2200" dirty="0"/>
              <a:t>Financial Counsellors, Capability Workers or the National Debt Helpline</a:t>
            </a:r>
          </a:p>
          <a:p>
            <a:pPr marL="800100" lvl="1" indent="-457200">
              <a:buFont typeface="+mj-lt"/>
              <a:buAutoNum type="arabicPeriod"/>
            </a:pPr>
            <a:r>
              <a:rPr lang="en-AU" sz="2200" dirty="0"/>
              <a:t>Energy Advisory Service</a:t>
            </a:r>
          </a:p>
          <a:p>
            <a:pPr marL="0" indent="0">
              <a:buNone/>
            </a:pPr>
            <a:endParaRPr lang="en-AU" sz="2200" b="1" dirty="0"/>
          </a:p>
          <a:p>
            <a:pPr marL="0" indent="0">
              <a:buNone/>
            </a:pPr>
            <a:endParaRPr lang="en-AU" sz="2200" b="1" dirty="0"/>
          </a:p>
          <a:p>
            <a:pPr marL="0" indent="0">
              <a:buNone/>
            </a:pPr>
            <a:r>
              <a:rPr lang="en-AU" sz="2200" b="1" dirty="0"/>
              <a:t>Do you know of anymore?</a:t>
            </a:r>
          </a:p>
        </p:txBody>
      </p:sp>
      <p:sp>
        <p:nvSpPr>
          <p:cNvPr id="4" name="Slide Number Placeholder 3">
            <a:extLst>
              <a:ext uri="{FF2B5EF4-FFF2-40B4-BE49-F238E27FC236}">
                <a16:creationId xmlns:a16="http://schemas.microsoft.com/office/drawing/2014/main" id="{BBD48490-AC14-6720-4E84-5F724F72EFDD}"/>
              </a:ext>
            </a:extLst>
          </p:cNvPr>
          <p:cNvSpPr>
            <a:spLocks noGrp="1"/>
          </p:cNvSpPr>
          <p:nvPr>
            <p:ph type="sldNum" sz="quarter" idx="4"/>
          </p:nvPr>
        </p:nvSpPr>
        <p:spPr/>
        <p:txBody>
          <a:bodyPr/>
          <a:lstStyle/>
          <a:p>
            <a:fld id="{DF28FB93-0A08-4E7D-8E63-9EFA29F1E093}" type="slidenum">
              <a:rPr lang="en-US" smtClean="0"/>
              <a:pPr/>
              <a:t>25</a:t>
            </a:fld>
            <a:endParaRPr lang="en-US"/>
          </a:p>
        </p:txBody>
      </p:sp>
      <p:pic>
        <p:nvPicPr>
          <p:cNvPr id="9" name="Picture 8">
            <a:extLst>
              <a:ext uri="{FF2B5EF4-FFF2-40B4-BE49-F238E27FC236}">
                <a16:creationId xmlns:a16="http://schemas.microsoft.com/office/drawing/2014/main" id="{90020F4D-E30F-7592-37E2-DAB115EB2A32}"/>
              </a:ext>
            </a:extLst>
          </p:cNvPr>
          <p:cNvPicPr>
            <a:picLocks noChangeAspect="1"/>
          </p:cNvPicPr>
          <p:nvPr/>
        </p:nvPicPr>
        <p:blipFill>
          <a:blip r:embed="rId3"/>
          <a:stretch>
            <a:fillRect/>
          </a:stretch>
        </p:blipFill>
        <p:spPr>
          <a:xfrm>
            <a:off x="9432373" y="321051"/>
            <a:ext cx="2373752" cy="1477468"/>
          </a:xfrm>
          <a:prstGeom prst="rect">
            <a:avLst/>
          </a:prstGeom>
        </p:spPr>
      </p:pic>
    </p:spTree>
    <p:extLst>
      <p:ext uri="{BB962C8B-B14F-4D97-AF65-F5344CB8AC3E}">
        <p14:creationId xmlns:p14="http://schemas.microsoft.com/office/powerpoint/2010/main" val="42848102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bg>
      <p:bgPr>
        <a:solidFill>
          <a:srgbClr val="FAA61A"/>
        </a:solidFill>
        <a:effectLst/>
      </p:bgPr>
    </p:bg>
    <p:spTree>
      <p:nvGrpSpPr>
        <p:cNvPr id="1" name="">
          <a:extLst>
            <a:ext uri="{FF2B5EF4-FFF2-40B4-BE49-F238E27FC236}">
              <a16:creationId xmlns:a16="http://schemas.microsoft.com/office/drawing/2014/main" id="{22C5C4C9-79A1-A4DE-9145-83CC202D34A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BE22CC1-2BC4-AC64-6925-CDE1127AC5CF}"/>
              </a:ext>
            </a:extLst>
          </p:cNvPr>
          <p:cNvSpPr>
            <a:spLocks noGrp="1"/>
          </p:cNvSpPr>
          <p:nvPr>
            <p:ph type="title"/>
          </p:nvPr>
        </p:nvSpPr>
        <p:spPr>
          <a:xfrm>
            <a:off x="471296" y="3009887"/>
            <a:ext cx="11420858" cy="571525"/>
          </a:xfrm>
        </p:spPr>
        <p:txBody>
          <a:bodyPr>
            <a:normAutofit/>
          </a:bodyPr>
          <a:lstStyle/>
          <a:p>
            <a:r>
              <a:rPr lang="en-GB" sz="5400">
                <a:solidFill>
                  <a:schemeClr val="bg2"/>
                </a:solidFill>
              </a:rPr>
              <a:t>4. Your electricity bill</a:t>
            </a:r>
            <a:endParaRPr lang="en-AU" sz="5400">
              <a:solidFill>
                <a:schemeClr val="bg2"/>
              </a:solidFill>
            </a:endParaRPr>
          </a:p>
        </p:txBody>
      </p:sp>
      <p:sp>
        <p:nvSpPr>
          <p:cNvPr id="4" name="Slide Number Placeholder 3">
            <a:extLst>
              <a:ext uri="{FF2B5EF4-FFF2-40B4-BE49-F238E27FC236}">
                <a16:creationId xmlns:a16="http://schemas.microsoft.com/office/drawing/2014/main" id="{55023528-0294-FA44-F8EF-960C30A053B5}"/>
              </a:ext>
            </a:extLst>
          </p:cNvPr>
          <p:cNvSpPr>
            <a:spLocks noGrp="1"/>
          </p:cNvSpPr>
          <p:nvPr>
            <p:ph type="sldNum" sz="quarter" idx="4"/>
          </p:nvPr>
        </p:nvSpPr>
        <p:spPr/>
        <p:txBody>
          <a:bodyPr/>
          <a:lstStyle/>
          <a:p>
            <a:fld id="{DF28FB93-0A08-4E7D-8E63-9EFA29F1E093}" type="slidenum">
              <a:rPr lang="en-US" smtClean="0"/>
              <a:pPr/>
              <a:t>26</a:t>
            </a:fld>
            <a:endParaRPr lang="en-US"/>
          </a:p>
        </p:txBody>
      </p:sp>
    </p:spTree>
    <p:extLst>
      <p:ext uri="{BB962C8B-B14F-4D97-AF65-F5344CB8AC3E}">
        <p14:creationId xmlns:p14="http://schemas.microsoft.com/office/powerpoint/2010/main" val="23696141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656C6CEA-78FE-DA84-81ED-0D9027884B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0883156-1CAD-BD04-8E1E-7D89913CF159}"/>
              </a:ext>
            </a:extLst>
          </p:cNvPr>
          <p:cNvSpPr>
            <a:spLocks noGrp="1"/>
          </p:cNvSpPr>
          <p:nvPr>
            <p:ph type="title"/>
          </p:nvPr>
        </p:nvSpPr>
        <p:spPr>
          <a:xfrm>
            <a:off x="385875" y="403200"/>
            <a:ext cx="7843725" cy="595176"/>
          </a:xfrm>
        </p:spPr>
        <p:txBody>
          <a:bodyPr>
            <a:normAutofit/>
          </a:bodyPr>
          <a:lstStyle/>
          <a:p>
            <a:r>
              <a:rPr lang="en-AU" sz="4000"/>
              <a:t>4. Kilowatts (kw) and kilowatt hours </a:t>
            </a:r>
          </a:p>
        </p:txBody>
      </p:sp>
      <p:sp>
        <p:nvSpPr>
          <p:cNvPr id="4" name="Slide Number Placeholder 3">
            <a:extLst>
              <a:ext uri="{FF2B5EF4-FFF2-40B4-BE49-F238E27FC236}">
                <a16:creationId xmlns:a16="http://schemas.microsoft.com/office/drawing/2014/main" id="{A9D433C5-E893-895B-E9B2-B5F30BD3CBA3}"/>
              </a:ext>
            </a:extLst>
          </p:cNvPr>
          <p:cNvSpPr>
            <a:spLocks noGrp="1"/>
          </p:cNvSpPr>
          <p:nvPr>
            <p:ph type="sldNum" sz="quarter" idx="4"/>
          </p:nvPr>
        </p:nvSpPr>
        <p:spPr/>
        <p:txBody>
          <a:bodyPr/>
          <a:lstStyle/>
          <a:p>
            <a:fld id="{DF28FB93-0A08-4E7D-8E63-9EFA29F1E093}" type="slidenum">
              <a:rPr lang="en-US" smtClean="0"/>
              <a:pPr/>
              <a:t>27</a:t>
            </a:fld>
            <a:endParaRPr lang="en-US"/>
          </a:p>
        </p:txBody>
      </p:sp>
      <p:pic>
        <p:nvPicPr>
          <p:cNvPr id="16" name="Online Media 15" title="Watts and Kilo Watt Hour Explained">
            <a:hlinkClick r:id="" action="ppaction://media"/>
            <a:extLst>
              <a:ext uri="{FF2B5EF4-FFF2-40B4-BE49-F238E27FC236}">
                <a16:creationId xmlns:a16="http://schemas.microsoft.com/office/drawing/2014/main" id="{4C98317A-C894-1D8D-B3EB-EC09D1ACFAEB}"/>
              </a:ext>
            </a:extLst>
          </p:cNvPr>
          <p:cNvPicPr>
            <a:picLocks noRot="1" noChangeAspect="1"/>
          </p:cNvPicPr>
          <p:nvPr>
            <a:videoFile r:link="rId1"/>
          </p:nvPr>
        </p:nvPicPr>
        <p:blipFill>
          <a:blip r:embed="rId4"/>
          <a:stretch>
            <a:fillRect/>
          </a:stretch>
        </p:blipFill>
        <p:spPr>
          <a:xfrm>
            <a:off x="233475" y="1772836"/>
            <a:ext cx="5862525" cy="3312327"/>
          </a:xfrm>
          <a:prstGeom prst="rect">
            <a:avLst/>
          </a:prstGeom>
        </p:spPr>
      </p:pic>
      <p:pic>
        <p:nvPicPr>
          <p:cNvPr id="5" name="Picture 4" descr="A diagram of energy consumption&#10;&#10;AI-generated content may be incorrect.">
            <a:extLst>
              <a:ext uri="{FF2B5EF4-FFF2-40B4-BE49-F238E27FC236}">
                <a16:creationId xmlns:a16="http://schemas.microsoft.com/office/drawing/2014/main" id="{13E1349A-1428-F7BB-D4F1-1A2DADD15BA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977248" y="1353174"/>
            <a:ext cx="4981277" cy="4151650"/>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596207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6"/>
                </p:tgtEl>
              </p:cMediaNode>
            </p:video>
            <p:seq concurrent="1" nextAc="seek">
              <p:cTn id="8" restart="whenNotActive" fill="hold" evtFilter="cancelBubble" nodeType="interactiveSeq">
                <p:stCondLst>
                  <p:cond evt="onClick" delay="0">
                    <p:tgtEl>
                      <p:spTgt spid="1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6"/>
                                        </p:tgtEl>
                                      </p:cBhvr>
                                    </p:cmd>
                                  </p:childTnLst>
                                </p:cTn>
                              </p:par>
                            </p:childTnLst>
                          </p:cTn>
                        </p:par>
                      </p:childTnLst>
                    </p:cTn>
                  </p:par>
                </p:childTnLst>
              </p:cTn>
              <p:nextCondLst>
                <p:cond evt="onClick" delay="0">
                  <p:tgtEl>
                    <p:spTgt spid="16"/>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656C6CEA-78FE-DA84-81ED-0D9027884B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0883156-1CAD-BD04-8E1E-7D89913CF159}"/>
              </a:ext>
            </a:extLst>
          </p:cNvPr>
          <p:cNvSpPr>
            <a:spLocks noGrp="1"/>
          </p:cNvSpPr>
          <p:nvPr>
            <p:ph type="title"/>
          </p:nvPr>
        </p:nvSpPr>
        <p:spPr>
          <a:xfrm>
            <a:off x="432331" y="334644"/>
            <a:ext cx="7843725" cy="595176"/>
          </a:xfrm>
        </p:spPr>
        <p:txBody>
          <a:bodyPr>
            <a:normAutofit/>
          </a:bodyPr>
          <a:lstStyle/>
          <a:p>
            <a:r>
              <a:rPr lang="en-AU" sz="4000"/>
              <a:t>4. Usage and Supply Charges </a:t>
            </a:r>
          </a:p>
        </p:txBody>
      </p:sp>
      <p:sp>
        <p:nvSpPr>
          <p:cNvPr id="4" name="Slide Number Placeholder 3">
            <a:extLst>
              <a:ext uri="{FF2B5EF4-FFF2-40B4-BE49-F238E27FC236}">
                <a16:creationId xmlns:a16="http://schemas.microsoft.com/office/drawing/2014/main" id="{A9D433C5-E893-895B-E9B2-B5F30BD3CBA3}"/>
              </a:ext>
            </a:extLst>
          </p:cNvPr>
          <p:cNvSpPr>
            <a:spLocks noGrp="1"/>
          </p:cNvSpPr>
          <p:nvPr>
            <p:ph type="sldNum" sz="quarter" idx="4"/>
          </p:nvPr>
        </p:nvSpPr>
        <p:spPr/>
        <p:txBody>
          <a:bodyPr/>
          <a:lstStyle/>
          <a:p>
            <a:fld id="{DF28FB93-0A08-4E7D-8E63-9EFA29F1E093}" type="slidenum">
              <a:rPr lang="en-US" smtClean="0"/>
              <a:pPr/>
              <a:t>28</a:t>
            </a:fld>
            <a:endParaRPr lang="en-US"/>
          </a:p>
        </p:txBody>
      </p:sp>
      <p:sp>
        <p:nvSpPr>
          <p:cNvPr id="25" name="Rectangle: Rounded Corners 24">
            <a:extLst>
              <a:ext uri="{FF2B5EF4-FFF2-40B4-BE49-F238E27FC236}">
                <a16:creationId xmlns:a16="http://schemas.microsoft.com/office/drawing/2014/main" id="{F8D10B9D-DAF4-8B84-CC33-A12111A57122}"/>
              </a:ext>
            </a:extLst>
          </p:cNvPr>
          <p:cNvSpPr/>
          <p:nvPr/>
        </p:nvSpPr>
        <p:spPr>
          <a:xfrm>
            <a:off x="4058509" y="2146113"/>
            <a:ext cx="6634212" cy="928384"/>
          </a:xfrm>
          <a:prstGeom prst="roundRect">
            <a:avLst/>
          </a:prstGeom>
          <a:noFill/>
          <a:ln>
            <a:solidFill>
              <a:schemeClr val="tx2"/>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lvl="0" algn="ctr">
              <a:defRPr/>
            </a:pPr>
            <a:r>
              <a:rPr lang="en-AU" dirty="0">
                <a:solidFill>
                  <a:schemeClr val="tx1"/>
                </a:solidFill>
              </a:rPr>
              <a:t>Same cost for electricity used over a 24-hour period, across the year, i.e. 43c/kWh</a:t>
            </a:r>
          </a:p>
        </p:txBody>
      </p:sp>
      <p:sp>
        <p:nvSpPr>
          <p:cNvPr id="26" name="Rectangle: Rounded Corners 25">
            <a:extLst>
              <a:ext uri="{FF2B5EF4-FFF2-40B4-BE49-F238E27FC236}">
                <a16:creationId xmlns:a16="http://schemas.microsoft.com/office/drawing/2014/main" id="{B1C0B3F7-AC44-54A9-84EA-8A3F90BAD647}"/>
              </a:ext>
            </a:extLst>
          </p:cNvPr>
          <p:cNvSpPr/>
          <p:nvPr/>
        </p:nvSpPr>
        <p:spPr>
          <a:xfrm>
            <a:off x="4058509" y="1032054"/>
            <a:ext cx="6634212" cy="928384"/>
          </a:xfrm>
          <a:prstGeom prst="roundRect">
            <a:avLst/>
          </a:prstGeom>
          <a:noFill/>
          <a:ln>
            <a:solidFill>
              <a:schemeClr val="tx2"/>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AU" dirty="0">
                <a:solidFill>
                  <a:schemeClr val="tx1"/>
                </a:solidFill>
              </a:rPr>
              <a:t>A charge for supplying electricity to your home, i.e. $1 per day</a:t>
            </a:r>
          </a:p>
        </p:txBody>
      </p:sp>
      <p:sp>
        <p:nvSpPr>
          <p:cNvPr id="27" name="Rectangle: Rounded Corners 26">
            <a:extLst>
              <a:ext uri="{FF2B5EF4-FFF2-40B4-BE49-F238E27FC236}">
                <a16:creationId xmlns:a16="http://schemas.microsoft.com/office/drawing/2014/main" id="{442BEDFF-8D98-FEDC-360A-3CA368267D4B}"/>
              </a:ext>
            </a:extLst>
          </p:cNvPr>
          <p:cNvSpPr/>
          <p:nvPr/>
        </p:nvSpPr>
        <p:spPr>
          <a:xfrm>
            <a:off x="4058509" y="4374231"/>
            <a:ext cx="6634212" cy="928384"/>
          </a:xfrm>
          <a:prstGeom prst="roundRect">
            <a:avLst/>
          </a:prstGeom>
          <a:noFill/>
          <a:ln>
            <a:solidFill>
              <a:schemeClr val="tx2"/>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AU" dirty="0">
                <a:solidFill>
                  <a:schemeClr val="tx1"/>
                </a:solidFill>
              </a:rPr>
              <a:t>A lower price to run energy-hungry appliances overnight, usually 11pm-7am. </a:t>
            </a:r>
            <a:r>
              <a:rPr lang="en-AU" b="1" dirty="0">
                <a:solidFill>
                  <a:schemeClr val="tx1"/>
                </a:solidFill>
              </a:rPr>
              <a:t>NOTE: </a:t>
            </a:r>
            <a:r>
              <a:rPr lang="en-AU" dirty="0">
                <a:solidFill>
                  <a:schemeClr val="tx1"/>
                </a:solidFill>
              </a:rPr>
              <a:t>changing now with ToU tariff</a:t>
            </a:r>
          </a:p>
        </p:txBody>
      </p:sp>
      <p:sp>
        <p:nvSpPr>
          <p:cNvPr id="28" name="Rectangle: Rounded Corners 27">
            <a:extLst>
              <a:ext uri="{FF2B5EF4-FFF2-40B4-BE49-F238E27FC236}">
                <a16:creationId xmlns:a16="http://schemas.microsoft.com/office/drawing/2014/main" id="{B9AC2AA2-406A-B036-7A95-DB7BDCA26D69}"/>
              </a:ext>
            </a:extLst>
          </p:cNvPr>
          <p:cNvSpPr/>
          <p:nvPr/>
        </p:nvSpPr>
        <p:spPr>
          <a:xfrm>
            <a:off x="4058509" y="5488290"/>
            <a:ext cx="6634212" cy="928384"/>
          </a:xfrm>
          <a:prstGeom prst="roundRect">
            <a:avLst/>
          </a:prstGeom>
          <a:noFill/>
          <a:ln>
            <a:solidFill>
              <a:schemeClr val="tx2"/>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AU" dirty="0">
                <a:solidFill>
                  <a:schemeClr val="tx1"/>
                </a:solidFill>
              </a:rPr>
              <a:t>A credit you receive for generating solar energy and feeding it into the energy grid, i.e. 0-44c/kwh</a:t>
            </a:r>
          </a:p>
        </p:txBody>
      </p:sp>
      <p:sp>
        <p:nvSpPr>
          <p:cNvPr id="29" name="Rectangle: Rounded Corners 28">
            <a:extLst>
              <a:ext uri="{FF2B5EF4-FFF2-40B4-BE49-F238E27FC236}">
                <a16:creationId xmlns:a16="http://schemas.microsoft.com/office/drawing/2014/main" id="{8B46C806-CABB-05B1-544A-5D4F2CEBFCE7}"/>
              </a:ext>
            </a:extLst>
          </p:cNvPr>
          <p:cNvSpPr/>
          <p:nvPr/>
        </p:nvSpPr>
        <p:spPr>
          <a:xfrm>
            <a:off x="4058509" y="3260172"/>
            <a:ext cx="6634212" cy="928384"/>
          </a:xfrm>
          <a:prstGeom prst="roundRect">
            <a:avLst/>
          </a:prstGeom>
          <a:noFill/>
          <a:ln>
            <a:solidFill>
              <a:schemeClr val="tx2"/>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GB" dirty="0">
                <a:solidFill>
                  <a:schemeClr val="tx1"/>
                </a:solidFill>
              </a:rPr>
              <a:t>A different cost for electricity used at different times of the day,</a:t>
            </a:r>
          </a:p>
          <a:p>
            <a:pPr algn="ctr"/>
            <a:r>
              <a:rPr lang="en-GB" dirty="0">
                <a:solidFill>
                  <a:schemeClr val="tx1"/>
                </a:solidFill>
              </a:rPr>
              <a:t>i.e. 12c 10am-4pm, 22c 1am-6am, 45c 6-10am/4pm-12am</a:t>
            </a:r>
          </a:p>
        </p:txBody>
      </p:sp>
      <p:pic>
        <p:nvPicPr>
          <p:cNvPr id="5" name="Picture 4">
            <a:extLst>
              <a:ext uri="{FF2B5EF4-FFF2-40B4-BE49-F238E27FC236}">
                <a16:creationId xmlns:a16="http://schemas.microsoft.com/office/drawing/2014/main" id="{1DA16036-3862-416F-9194-1CD9D19D84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64833" y="1032054"/>
            <a:ext cx="2644782" cy="5384620"/>
          </a:xfrm>
          <a:prstGeom prst="rect">
            <a:avLst/>
          </a:prstGeom>
        </p:spPr>
      </p:pic>
    </p:spTree>
    <p:extLst>
      <p:ext uri="{BB962C8B-B14F-4D97-AF65-F5344CB8AC3E}">
        <p14:creationId xmlns:p14="http://schemas.microsoft.com/office/powerpoint/2010/main" val="11212564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FA00D-D0CE-33DE-04DB-6C8BBC6377C3}"/>
              </a:ext>
            </a:extLst>
          </p:cNvPr>
          <p:cNvSpPr>
            <a:spLocks noGrp="1"/>
          </p:cNvSpPr>
          <p:nvPr>
            <p:ph type="title"/>
          </p:nvPr>
        </p:nvSpPr>
        <p:spPr/>
        <p:txBody>
          <a:bodyPr>
            <a:normAutofit/>
          </a:bodyPr>
          <a:lstStyle/>
          <a:p>
            <a:r>
              <a:rPr lang="en-AU" sz="4000"/>
              <a:t>4. Usage and Supply Charges </a:t>
            </a:r>
          </a:p>
        </p:txBody>
      </p:sp>
      <p:sp>
        <p:nvSpPr>
          <p:cNvPr id="4" name="Slide Number Placeholder 3">
            <a:extLst>
              <a:ext uri="{FF2B5EF4-FFF2-40B4-BE49-F238E27FC236}">
                <a16:creationId xmlns:a16="http://schemas.microsoft.com/office/drawing/2014/main" id="{34CA44C8-1AA0-9720-BA0D-798A61CF3714}"/>
              </a:ext>
            </a:extLst>
          </p:cNvPr>
          <p:cNvSpPr>
            <a:spLocks noGrp="1"/>
          </p:cNvSpPr>
          <p:nvPr>
            <p:ph type="sldNum" sz="quarter" idx="4"/>
          </p:nvPr>
        </p:nvSpPr>
        <p:spPr/>
        <p:txBody>
          <a:bodyPr/>
          <a:lstStyle/>
          <a:p>
            <a:fld id="{DF28FB93-0A08-4E7D-8E63-9EFA29F1E093}" type="slidenum">
              <a:rPr lang="en-US" smtClean="0"/>
              <a:pPr/>
              <a:t>29</a:t>
            </a:fld>
            <a:endParaRPr lang="en-US"/>
          </a:p>
        </p:txBody>
      </p:sp>
      <p:pic>
        <p:nvPicPr>
          <p:cNvPr id="19" name="Picture 18">
            <a:extLst>
              <a:ext uri="{FF2B5EF4-FFF2-40B4-BE49-F238E27FC236}">
                <a16:creationId xmlns:a16="http://schemas.microsoft.com/office/drawing/2014/main" id="{F3CD5928-A7DC-2558-498F-B07AFB36BD0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89847" y="1289538"/>
            <a:ext cx="4722581" cy="4722581"/>
          </a:xfrm>
          <a:prstGeom prst="rect">
            <a:avLst/>
          </a:prstGeom>
        </p:spPr>
      </p:pic>
      <p:pic>
        <p:nvPicPr>
          <p:cNvPr id="21" name="Picture 20">
            <a:extLst>
              <a:ext uri="{FF2B5EF4-FFF2-40B4-BE49-F238E27FC236}">
                <a16:creationId xmlns:a16="http://schemas.microsoft.com/office/drawing/2014/main" id="{0597552E-CDDC-35C7-5DC1-A041B93C60C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1650" y="1289538"/>
            <a:ext cx="4722581" cy="4722581"/>
          </a:xfrm>
          <a:prstGeom prst="rect">
            <a:avLst/>
          </a:prstGeom>
        </p:spPr>
      </p:pic>
    </p:spTree>
    <p:extLst>
      <p:ext uri="{BB962C8B-B14F-4D97-AF65-F5344CB8AC3E}">
        <p14:creationId xmlns:p14="http://schemas.microsoft.com/office/powerpoint/2010/main" val="143556327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bg>
      <p:bgPr>
        <a:solidFill>
          <a:schemeClr val="bg2"/>
        </a:solidFill>
        <a:effectLst/>
      </p:bgPr>
    </p:bg>
    <p:spTree>
      <p:nvGrpSpPr>
        <p:cNvPr id="1" name="">
          <a:extLst>
            <a:ext uri="{FF2B5EF4-FFF2-40B4-BE49-F238E27FC236}">
              <a16:creationId xmlns:a16="http://schemas.microsoft.com/office/drawing/2014/main" id="{7ABBF7B1-D3F7-D0F4-995A-53CD86A899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5163E80-44E9-F458-5176-77188154165D}"/>
              </a:ext>
            </a:extLst>
          </p:cNvPr>
          <p:cNvSpPr>
            <a:spLocks noGrp="1"/>
          </p:cNvSpPr>
          <p:nvPr>
            <p:ph type="title"/>
          </p:nvPr>
        </p:nvSpPr>
        <p:spPr/>
        <p:txBody>
          <a:bodyPr>
            <a:normAutofit/>
          </a:bodyPr>
          <a:lstStyle/>
          <a:p>
            <a:r>
              <a:rPr lang="en-AU" sz="4000"/>
              <a:t>4. Your Bill</a:t>
            </a:r>
          </a:p>
        </p:txBody>
      </p:sp>
      <p:sp>
        <p:nvSpPr>
          <p:cNvPr id="4" name="Slide Number Placeholder 3">
            <a:extLst>
              <a:ext uri="{FF2B5EF4-FFF2-40B4-BE49-F238E27FC236}">
                <a16:creationId xmlns:a16="http://schemas.microsoft.com/office/drawing/2014/main" id="{F95CB0B4-288D-F934-9A01-7647E72253C9}"/>
              </a:ext>
            </a:extLst>
          </p:cNvPr>
          <p:cNvSpPr>
            <a:spLocks noGrp="1"/>
          </p:cNvSpPr>
          <p:nvPr>
            <p:ph type="sldNum" sz="quarter" idx="4"/>
          </p:nvPr>
        </p:nvSpPr>
        <p:spPr/>
        <p:txBody>
          <a:bodyPr/>
          <a:lstStyle/>
          <a:p>
            <a:fld id="{DF28FB93-0A08-4E7D-8E63-9EFA29F1E093}" type="slidenum">
              <a:rPr lang="en-US" smtClean="0"/>
              <a:pPr/>
              <a:t>30</a:t>
            </a:fld>
            <a:endParaRPr lang="en-US"/>
          </a:p>
        </p:txBody>
      </p:sp>
      <p:sp>
        <p:nvSpPr>
          <p:cNvPr id="7" name="Content Placeholder 2">
            <a:extLst>
              <a:ext uri="{FF2B5EF4-FFF2-40B4-BE49-F238E27FC236}">
                <a16:creationId xmlns:a16="http://schemas.microsoft.com/office/drawing/2014/main" id="{67DB1EA8-B85E-0918-094D-15A89EDF2636}"/>
              </a:ext>
            </a:extLst>
          </p:cNvPr>
          <p:cNvSpPr>
            <a:spLocks noGrp="1"/>
          </p:cNvSpPr>
          <p:nvPr>
            <p:ph idx="1"/>
          </p:nvPr>
        </p:nvSpPr>
        <p:spPr>
          <a:xfrm>
            <a:off x="385875" y="1301262"/>
            <a:ext cx="5986349" cy="4648200"/>
          </a:xfrm>
        </p:spPr>
        <p:txBody>
          <a:bodyPr>
            <a:normAutofit/>
          </a:bodyPr>
          <a:lstStyle/>
          <a:p>
            <a:pPr marL="457200" indent="-457200">
              <a:buFont typeface="+mj-lt"/>
              <a:buAutoNum type="arabicPeriod"/>
            </a:pPr>
            <a:r>
              <a:rPr lang="en-US" sz="2200" dirty="0"/>
              <a:t>Fuel type – electricity or gas</a:t>
            </a:r>
          </a:p>
          <a:p>
            <a:pPr marL="457200" indent="-457200">
              <a:buFont typeface="+mj-lt"/>
              <a:buAutoNum type="arabicPeriod"/>
            </a:pPr>
            <a:r>
              <a:rPr lang="en-US" sz="2200" dirty="0"/>
              <a:t>Date the bill was issued</a:t>
            </a:r>
          </a:p>
          <a:p>
            <a:pPr marL="457200" indent="-457200">
              <a:buFont typeface="+mj-lt"/>
              <a:buAutoNum type="arabicPeriod"/>
            </a:pPr>
            <a:r>
              <a:rPr lang="en-US" sz="2200" dirty="0"/>
              <a:t>Contacts details for faults and emergencies and the Ombudsman contact details.</a:t>
            </a:r>
          </a:p>
          <a:p>
            <a:pPr marL="457200" indent="-457200">
              <a:buFont typeface="+mj-lt"/>
              <a:buAutoNum type="arabicPeriod"/>
            </a:pPr>
            <a:r>
              <a:rPr lang="en-US" sz="2200" dirty="0"/>
              <a:t>Address, NMI for electricity, account number</a:t>
            </a:r>
          </a:p>
          <a:p>
            <a:pPr marL="457200" indent="-457200">
              <a:buFont typeface="+mj-lt"/>
              <a:buAutoNum type="arabicPeriod"/>
            </a:pPr>
            <a:r>
              <a:rPr lang="en-US" sz="2200" dirty="0"/>
              <a:t>Amount due and date due</a:t>
            </a:r>
          </a:p>
          <a:p>
            <a:pPr marL="457200" indent="-457200">
              <a:buFont typeface="+mj-lt"/>
              <a:buAutoNum type="arabicPeriod"/>
            </a:pPr>
            <a:r>
              <a:rPr lang="en-US" sz="2200" dirty="0"/>
              <a:t>A statement telling you if you could save money on a different plan with that retailer</a:t>
            </a:r>
          </a:p>
          <a:p>
            <a:pPr marL="457200" indent="-457200">
              <a:buFont typeface="+mj-lt"/>
              <a:buAutoNum type="arabicPeriod"/>
            </a:pPr>
            <a:r>
              <a:rPr lang="en-US" sz="2200" dirty="0"/>
              <a:t>Different ways to pay</a:t>
            </a:r>
          </a:p>
        </p:txBody>
      </p:sp>
      <p:grpSp>
        <p:nvGrpSpPr>
          <p:cNvPr id="5" name="Group 4">
            <a:extLst>
              <a:ext uri="{FF2B5EF4-FFF2-40B4-BE49-F238E27FC236}">
                <a16:creationId xmlns:a16="http://schemas.microsoft.com/office/drawing/2014/main" id="{11ADA687-CCDA-C46B-841D-5A8EEC3359C7}"/>
              </a:ext>
            </a:extLst>
          </p:cNvPr>
          <p:cNvGrpSpPr/>
          <p:nvPr/>
        </p:nvGrpSpPr>
        <p:grpSpPr>
          <a:xfrm>
            <a:off x="6964858" y="277814"/>
            <a:ext cx="4423578" cy="6183251"/>
            <a:chOff x="6964858" y="277814"/>
            <a:chExt cx="4423578" cy="6183251"/>
          </a:xfrm>
        </p:grpSpPr>
        <p:pic>
          <p:nvPicPr>
            <p:cNvPr id="11" name="Picture 10" descr="A screenshot of a bank account&#10;&#10;AI-generated content may be incorrect.">
              <a:extLst>
                <a:ext uri="{FF2B5EF4-FFF2-40B4-BE49-F238E27FC236}">
                  <a16:creationId xmlns:a16="http://schemas.microsoft.com/office/drawing/2014/main" id="{4B438BA3-62B8-E689-DF2C-46A2096F9DB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64858" y="277814"/>
              <a:ext cx="4423578" cy="6183251"/>
            </a:xfrm>
            <a:prstGeom prst="rect">
              <a:avLst/>
            </a:prstGeom>
            <a:effectLst>
              <a:outerShdw blurRad="63500" sx="102000" sy="102000" algn="ctr" rotWithShape="0">
                <a:prstClr val="black">
                  <a:alpha val="40000"/>
                </a:prstClr>
              </a:outerShdw>
            </a:effectLst>
          </p:spPr>
        </p:pic>
        <p:sp>
          <p:nvSpPr>
            <p:cNvPr id="3" name="TextBox 2">
              <a:extLst>
                <a:ext uri="{FF2B5EF4-FFF2-40B4-BE49-F238E27FC236}">
                  <a16:creationId xmlns:a16="http://schemas.microsoft.com/office/drawing/2014/main" id="{3EBE4101-9156-D906-0E9F-D8837301AC65}"/>
                </a:ext>
              </a:extLst>
            </p:cNvPr>
            <p:cNvSpPr txBox="1"/>
            <p:nvPr/>
          </p:nvSpPr>
          <p:spPr>
            <a:xfrm>
              <a:off x="8512968" y="3257342"/>
              <a:ext cx="622301" cy="169277"/>
            </a:xfrm>
            <a:prstGeom prst="rect">
              <a:avLst/>
            </a:prstGeom>
            <a:solidFill>
              <a:schemeClr val="bg2"/>
            </a:solidFill>
          </p:spPr>
          <p:txBody>
            <a:bodyPr wrap="square" rtlCol="0">
              <a:spAutoFit/>
            </a:bodyPr>
            <a:lstStyle/>
            <a:p>
              <a:r>
                <a:rPr lang="en-AU" sz="500" b="1" dirty="0"/>
                <a:t>21100000000</a:t>
              </a:r>
            </a:p>
          </p:txBody>
        </p:sp>
      </p:grpSp>
    </p:spTree>
    <p:extLst>
      <p:ext uri="{BB962C8B-B14F-4D97-AF65-F5344CB8AC3E}">
        <p14:creationId xmlns:p14="http://schemas.microsoft.com/office/powerpoint/2010/main" val="17189693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DB567DDA-4313-F5A4-CB07-BB10767D9FF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3816241-901A-4382-7C16-A6D6B007B0FD}"/>
              </a:ext>
            </a:extLst>
          </p:cNvPr>
          <p:cNvSpPr>
            <a:spLocks noGrp="1"/>
          </p:cNvSpPr>
          <p:nvPr>
            <p:ph type="title"/>
          </p:nvPr>
        </p:nvSpPr>
        <p:spPr>
          <a:xfrm>
            <a:off x="388184" y="411625"/>
            <a:ext cx="7843725" cy="898062"/>
          </a:xfrm>
        </p:spPr>
        <p:txBody>
          <a:bodyPr>
            <a:normAutofit/>
          </a:bodyPr>
          <a:lstStyle/>
          <a:p>
            <a:r>
              <a:rPr lang="en-AU" sz="4000"/>
              <a:t>4. Your Bill </a:t>
            </a:r>
          </a:p>
        </p:txBody>
      </p:sp>
      <p:sp>
        <p:nvSpPr>
          <p:cNvPr id="4" name="Slide Number Placeholder 3">
            <a:extLst>
              <a:ext uri="{FF2B5EF4-FFF2-40B4-BE49-F238E27FC236}">
                <a16:creationId xmlns:a16="http://schemas.microsoft.com/office/drawing/2014/main" id="{9B93CF29-00CE-8AA0-CF6E-70FE40B3229F}"/>
              </a:ext>
            </a:extLst>
          </p:cNvPr>
          <p:cNvSpPr>
            <a:spLocks noGrp="1"/>
          </p:cNvSpPr>
          <p:nvPr>
            <p:ph type="sldNum" sz="quarter" idx="4"/>
          </p:nvPr>
        </p:nvSpPr>
        <p:spPr/>
        <p:txBody>
          <a:bodyPr/>
          <a:lstStyle/>
          <a:p>
            <a:fld id="{DF28FB93-0A08-4E7D-8E63-9EFA29F1E093}" type="slidenum">
              <a:rPr lang="en-US" smtClean="0"/>
              <a:pPr/>
              <a:t>31</a:t>
            </a:fld>
            <a:endParaRPr lang="en-US"/>
          </a:p>
        </p:txBody>
      </p:sp>
      <p:pic>
        <p:nvPicPr>
          <p:cNvPr id="6" name="Picture 5" descr="A screenshot of a bank account&#10;&#10;AI-generated content may be incorrect.">
            <a:extLst>
              <a:ext uri="{FF2B5EF4-FFF2-40B4-BE49-F238E27FC236}">
                <a16:creationId xmlns:a16="http://schemas.microsoft.com/office/drawing/2014/main" id="{0C4D3ABB-295C-632B-817E-8A48A38B7528}"/>
              </a:ext>
            </a:extLst>
          </p:cNvPr>
          <p:cNvPicPr>
            <a:picLocks noChangeAspect="1"/>
          </p:cNvPicPr>
          <p:nvPr/>
        </p:nvPicPr>
        <p:blipFill>
          <a:blip r:embed="rId3">
            <a:extLst>
              <a:ext uri="{28A0092B-C50C-407E-A947-70E740481C1C}">
                <a14:useLocalDpi xmlns:a14="http://schemas.microsoft.com/office/drawing/2010/main" val="0"/>
              </a:ext>
            </a:extLst>
          </a:blip>
          <a:srcRect t="27"/>
          <a:stretch>
            <a:fillRect/>
          </a:stretch>
        </p:blipFill>
        <p:spPr>
          <a:xfrm>
            <a:off x="6917012" y="242387"/>
            <a:ext cx="4635721" cy="6243890"/>
          </a:xfrm>
          <a:prstGeom prst="rect">
            <a:avLst/>
          </a:prstGeom>
          <a:effectLst>
            <a:outerShdw blurRad="63500" sx="102000" sy="102000" algn="ctr" rotWithShape="0">
              <a:prstClr val="black">
                <a:alpha val="40000"/>
              </a:prstClr>
            </a:outerShdw>
          </a:effectLst>
        </p:spPr>
      </p:pic>
      <p:sp>
        <p:nvSpPr>
          <p:cNvPr id="3" name="Content Placeholder 2">
            <a:extLst>
              <a:ext uri="{FF2B5EF4-FFF2-40B4-BE49-F238E27FC236}">
                <a16:creationId xmlns:a16="http://schemas.microsoft.com/office/drawing/2014/main" id="{AE91A533-62FC-4F2A-359E-EA18C7E7417E}"/>
              </a:ext>
            </a:extLst>
          </p:cNvPr>
          <p:cNvSpPr>
            <a:spLocks noGrp="1"/>
          </p:cNvSpPr>
          <p:nvPr>
            <p:ph idx="1"/>
          </p:nvPr>
        </p:nvSpPr>
        <p:spPr>
          <a:xfrm>
            <a:off x="461725" y="1245019"/>
            <a:ext cx="6268925" cy="4238626"/>
          </a:xfrm>
        </p:spPr>
        <p:txBody>
          <a:bodyPr>
            <a:normAutofit/>
          </a:bodyPr>
          <a:lstStyle/>
          <a:p>
            <a:pPr marL="457200" indent="-457200">
              <a:buFont typeface="+mj-lt"/>
              <a:buAutoNum type="arabicPeriod" startAt="8"/>
            </a:pPr>
            <a:r>
              <a:rPr lang="en-US" sz="2200" dirty="0"/>
              <a:t>Name of the current plan you’re on, when it ends etc.</a:t>
            </a:r>
          </a:p>
          <a:p>
            <a:pPr marL="457200" indent="-457200">
              <a:buFont typeface="+mj-lt"/>
              <a:buAutoNum type="arabicPeriod" startAt="8"/>
            </a:pPr>
            <a:r>
              <a:rPr lang="en-US" sz="2200" dirty="0"/>
              <a:t>Timeframe for the bill</a:t>
            </a:r>
          </a:p>
          <a:p>
            <a:pPr marL="457200" indent="-457200">
              <a:buFont typeface="+mj-lt"/>
              <a:buAutoNum type="arabicPeriod" startAt="8"/>
            </a:pPr>
            <a:r>
              <a:rPr lang="en-US" sz="2200" dirty="0"/>
              <a:t>Actual or estimated read</a:t>
            </a:r>
          </a:p>
          <a:p>
            <a:pPr marL="457200" indent="-457200">
              <a:buFont typeface="+mj-lt"/>
              <a:buAutoNum type="arabicPeriod" startAt="8"/>
            </a:pPr>
            <a:r>
              <a:rPr lang="en-US" sz="2200" dirty="0"/>
              <a:t>Payments received since the last bill was issued</a:t>
            </a:r>
          </a:p>
          <a:p>
            <a:pPr marL="457200" indent="-457200">
              <a:buFont typeface="+mj-lt"/>
              <a:buAutoNum type="arabicPeriod" startAt="8"/>
            </a:pPr>
            <a:r>
              <a:rPr lang="en-US" sz="2200" dirty="0"/>
              <a:t>Usage and charges by type </a:t>
            </a:r>
          </a:p>
          <a:p>
            <a:pPr marL="457200" indent="-457200">
              <a:buFont typeface="+mj-lt"/>
              <a:buAutoNum type="arabicPeriod" startAt="8"/>
            </a:pPr>
            <a:r>
              <a:rPr lang="en-US" sz="2200" dirty="0"/>
              <a:t>Description of the usage type</a:t>
            </a:r>
          </a:p>
          <a:p>
            <a:pPr marL="457200" indent="-457200">
              <a:buFont typeface="+mj-lt"/>
              <a:buAutoNum type="arabicPeriod" startAt="8"/>
            </a:pPr>
            <a:r>
              <a:rPr lang="en-US" sz="2200" dirty="0"/>
              <a:t>Solar credits </a:t>
            </a:r>
          </a:p>
          <a:p>
            <a:pPr marL="457200" indent="-457200">
              <a:buFont typeface="+mj-lt"/>
              <a:buAutoNum type="arabicPeriod" startAt="8"/>
            </a:pPr>
            <a:r>
              <a:rPr lang="en-US" sz="2200" dirty="0"/>
              <a:t>Getting help – payment assistance</a:t>
            </a:r>
          </a:p>
          <a:p>
            <a:pPr marL="457200" indent="-457200">
              <a:buFont typeface="+mj-lt"/>
              <a:buAutoNum type="arabicPeriod" startAt="8"/>
            </a:pPr>
            <a:r>
              <a:rPr lang="en-US" sz="2200" dirty="0"/>
              <a:t>Account balance</a:t>
            </a:r>
          </a:p>
        </p:txBody>
      </p:sp>
    </p:spTree>
    <p:extLst>
      <p:ext uri="{BB962C8B-B14F-4D97-AF65-F5344CB8AC3E}">
        <p14:creationId xmlns:p14="http://schemas.microsoft.com/office/powerpoint/2010/main" val="21057235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5F72F38C-3A5B-1DD9-77A8-AA9AB984AA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AFF8497-16BD-7A00-D236-41CA0C5E4667}"/>
              </a:ext>
            </a:extLst>
          </p:cNvPr>
          <p:cNvSpPr>
            <a:spLocks noGrp="1"/>
          </p:cNvSpPr>
          <p:nvPr>
            <p:ph type="title"/>
          </p:nvPr>
        </p:nvSpPr>
        <p:spPr>
          <a:xfrm>
            <a:off x="388184" y="411625"/>
            <a:ext cx="7843725" cy="898062"/>
          </a:xfrm>
        </p:spPr>
        <p:txBody>
          <a:bodyPr>
            <a:normAutofit/>
          </a:bodyPr>
          <a:lstStyle/>
          <a:p>
            <a:r>
              <a:rPr lang="en-AU" sz="4000" dirty="0"/>
              <a:t>4. Your Bill </a:t>
            </a:r>
          </a:p>
        </p:txBody>
      </p:sp>
      <p:sp>
        <p:nvSpPr>
          <p:cNvPr id="4" name="Slide Number Placeholder 3">
            <a:extLst>
              <a:ext uri="{FF2B5EF4-FFF2-40B4-BE49-F238E27FC236}">
                <a16:creationId xmlns:a16="http://schemas.microsoft.com/office/drawing/2014/main" id="{70AE5315-E66D-2C70-89D7-17F5BEF027DE}"/>
              </a:ext>
            </a:extLst>
          </p:cNvPr>
          <p:cNvSpPr>
            <a:spLocks noGrp="1"/>
          </p:cNvSpPr>
          <p:nvPr>
            <p:ph type="sldNum" sz="quarter" idx="4"/>
          </p:nvPr>
        </p:nvSpPr>
        <p:spPr/>
        <p:txBody>
          <a:bodyPr/>
          <a:lstStyle/>
          <a:p>
            <a:fld id="{DF28FB93-0A08-4E7D-8E63-9EFA29F1E093}" type="slidenum">
              <a:rPr lang="en-US" smtClean="0"/>
              <a:pPr/>
              <a:t>32</a:t>
            </a:fld>
            <a:endParaRPr lang="en-US"/>
          </a:p>
        </p:txBody>
      </p:sp>
      <p:sp>
        <p:nvSpPr>
          <p:cNvPr id="3" name="Content Placeholder 2">
            <a:extLst>
              <a:ext uri="{FF2B5EF4-FFF2-40B4-BE49-F238E27FC236}">
                <a16:creationId xmlns:a16="http://schemas.microsoft.com/office/drawing/2014/main" id="{56539F8F-B38A-B813-F209-53C2876C0145}"/>
              </a:ext>
            </a:extLst>
          </p:cNvPr>
          <p:cNvSpPr>
            <a:spLocks noGrp="1"/>
          </p:cNvSpPr>
          <p:nvPr>
            <p:ph idx="1"/>
          </p:nvPr>
        </p:nvSpPr>
        <p:spPr>
          <a:xfrm>
            <a:off x="461725" y="1245019"/>
            <a:ext cx="6268925" cy="4238626"/>
          </a:xfrm>
        </p:spPr>
        <p:txBody>
          <a:bodyPr>
            <a:normAutofit/>
          </a:bodyPr>
          <a:lstStyle/>
          <a:p>
            <a:pPr marL="457200" indent="-457200">
              <a:buFont typeface="+mj-lt"/>
              <a:buAutoNum type="arabicPeriod" startAt="17"/>
            </a:pPr>
            <a:r>
              <a:rPr lang="en-US" sz="2200" dirty="0"/>
              <a:t>Credit, concessions and rebates</a:t>
            </a:r>
          </a:p>
          <a:p>
            <a:pPr marL="457200" indent="-457200">
              <a:buFont typeface="+mj-lt"/>
              <a:buAutoNum type="arabicPeriod" startAt="17"/>
            </a:pPr>
            <a:r>
              <a:rPr lang="en-US" sz="2200" dirty="0"/>
              <a:t>Meter reading information</a:t>
            </a:r>
          </a:p>
          <a:p>
            <a:pPr marL="457200" indent="-457200">
              <a:buFont typeface="+mj-lt"/>
              <a:buAutoNum type="arabicPeriod" startAt="17"/>
            </a:pPr>
            <a:r>
              <a:rPr lang="en-US" sz="2200" dirty="0"/>
              <a:t>Compare your usage</a:t>
            </a:r>
          </a:p>
        </p:txBody>
      </p:sp>
      <p:pic>
        <p:nvPicPr>
          <p:cNvPr id="8" name="Picture 7">
            <a:extLst>
              <a:ext uri="{FF2B5EF4-FFF2-40B4-BE49-F238E27FC236}">
                <a16:creationId xmlns:a16="http://schemas.microsoft.com/office/drawing/2014/main" id="{E904B280-C8AF-7ABF-B73B-8EDEC0C87791}"/>
              </a:ext>
            </a:extLst>
          </p:cNvPr>
          <p:cNvPicPr>
            <a:picLocks noChangeAspect="1"/>
          </p:cNvPicPr>
          <p:nvPr/>
        </p:nvPicPr>
        <p:blipFill>
          <a:blip r:embed="rId3"/>
          <a:srcRect b="2898"/>
          <a:stretch>
            <a:fillRect/>
          </a:stretch>
        </p:blipFill>
        <p:spPr>
          <a:xfrm>
            <a:off x="6992667" y="335549"/>
            <a:ext cx="4411647" cy="6057566"/>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39632349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EAF30C-73D6-A540-0CB2-494E3CD614E0}"/>
              </a:ext>
            </a:extLst>
          </p:cNvPr>
          <p:cNvSpPr>
            <a:spLocks noGrp="1"/>
          </p:cNvSpPr>
          <p:nvPr>
            <p:ph type="title"/>
          </p:nvPr>
        </p:nvSpPr>
        <p:spPr/>
        <p:txBody>
          <a:bodyPr>
            <a:noAutofit/>
          </a:bodyPr>
          <a:lstStyle/>
          <a:p>
            <a:pPr>
              <a:lnSpc>
                <a:spcPct val="100000"/>
              </a:lnSpc>
            </a:pPr>
            <a:r>
              <a:rPr lang="en-GB" sz="4000"/>
              <a:t>ACTIVITY 1 </a:t>
            </a:r>
            <a:br>
              <a:rPr lang="en-GB" sz="4000"/>
            </a:br>
            <a:r>
              <a:rPr lang="en-GB" sz="4000">
                <a:solidFill>
                  <a:srgbClr val="FA7909"/>
                </a:solidFill>
              </a:rPr>
              <a:t>Review your electricity bill</a:t>
            </a:r>
            <a:endParaRPr lang="en-AU" sz="4000">
              <a:solidFill>
                <a:srgbClr val="FA7909"/>
              </a:solidFill>
            </a:endParaRPr>
          </a:p>
        </p:txBody>
      </p:sp>
      <p:sp>
        <p:nvSpPr>
          <p:cNvPr id="3" name="Content Placeholder 2">
            <a:extLst>
              <a:ext uri="{FF2B5EF4-FFF2-40B4-BE49-F238E27FC236}">
                <a16:creationId xmlns:a16="http://schemas.microsoft.com/office/drawing/2014/main" id="{49BD00C3-650E-4830-9991-55A6DBE4121C}"/>
              </a:ext>
            </a:extLst>
          </p:cNvPr>
          <p:cNvSpPr>
            <a:spLocks noGrp="1"/>
          </p:cNvSpPr>
          <p:nvPr>
            <p:ph idx="1"/>
          </p:nvPr>
        </p:nvSpPr>
        <p:spPr>
          <a:xfrm>
            <a:off x="385875" y="1838126"/>
            <a:ext cx="7364042" cy="4301836"/>
          </a:xfrm>
        </p:spPr>
        <p:txBody>
          <a:bodyPr>
            <a:noAutofit/>
          </a:bodyPr>
          <a:lstStyle/>
          <a:p>
            <a:pPr marL="0" indent="0">
              <a:buNone/>
            </a:pPr>
            <a:r>
              <a:rPr lang="en-GB" sz="2200"/>
              <a:t>Using your own bill or an example printed, </a:t>
            </a:r>
            <a:r>
              <a:rPr lang="en-GB" sz="2200" b="1"/>
              <a:t>can you locate</a:t>
            </a:r>
            <a:r>
              <a:rPr lang="en-GB" sz="2200"/>
              <a:t>:</a:t>
            </a:r>
          </a:p>
          <a:p>
            <a:r>
              <a:rPr lang="en-US" sz="2200"/>
              <a:t>Account number (4)</a:t>
            </a:r>
          </a:p>
          <a:p>
            <a:r>
              <a:rPr lang="en-US" sz="2200"/>
              <a:t>‘Could you save money on a different plan’ statement (6)</a:t>
            </a:r>
          </a:p>
          <a:p>
            <a:r>
              <a:rPr lang="en-US" sz="2200">
                <a:solidFill>
                  <a:srgbClr val="505050"/>
                </a:solidFill>
              </a:rPr>
              <a:t>Usage and charges (12)</a:t>
            </a:r>
          </a:p>
          <a:p>
            <a:r>
              <a:rPr lang="en-US" sz="2200">
                <a:solidFill>
                  <a:srgbClr val="505050"/>
                </a:solidFill>
              </a:rPr>
              <a:t>Solar credits (if relevant) (14)</a:t>
            </a:r>
          </a:p>
          <a:p>
            <a:r>
              <a:rPr lang="en-US" sz="2200">
                <a:solidFill>
                  <a:srgbClr val="505050"/>
                </a:solidFill>
              </a:rPr>
              <a:t>Getting help / payment assistance (15)</a:t>
            </a:r>
          </a:p>
          <a:p>
            <a:pPr marL="0" indent="0">
              <a:buNone/>
            </a:pPr>
            <a:endParaRPr lang="en-GB" sz="2200"/>
          </a:p>
          <a:p>
            <a:pPr marL="0" indent="0">
              <a:buNone/>
            </a:pPr>
            <a:r>
              <a:rPr lang="en-GB" sz="2200" b="1"/>
              <a:t>Based on this bill:</a:t>
            </a:r>
          </a:p>
          <a:p>
            <a:r>
              <a:rPr lang="en-GB" sz="2200"/>
              <a:t>Could you be on a better plan with your retailer?</a:t>
            </a:r>
          </a:p>
          <a:p>
            <a:r>
              <a:rPr lang="en-GB" sz="2200"/>
              <a:t>Are you on a fixed rate or Time of Use plan?</a:t>
            </a:r>
          </a:p>
          <a:p>
            <a:pPr marL="0" indent="0">
              <a:buNone/>
            </a:pPr>
            <a:endParaRPr lang="en-GB" sz="2200" b="1" i="1"/>
          </a:p>
          <a:p>
            <a:pPr marL="0" indent="0">
              <a:buNone/>
            </a:pPr>
            <a:r>
              <a:rPr lang="en-GB" sz="2200" b="1" i="1"/>
              <a:t>Let’s share as group what we have found…</a:t>
            </a:r>
          </a:p>
          <a:p>
            <a:pPr marL="0" indent="0">
              <a:buNone/>
            </a:pPr>
            <a:endParaRPr lang="en-AU" sz="2200"/>
          </a:p>
        </p:txBody>
      </p:sp>
      <p:sp>
        <p:nvSpPr>
          <p:cNvPr id="5" name="Content Placeholder 2">
            <a:extLst>
              <a:ext uri="{FF2B5EF4-FFF2-40B4-BE49-F238E27FC236}">
                <a16:creationId xmlns:a16="http://schemas.microsoft.com/office/drawing/2014/main" id="{63647DD4-252C-FA87-AD70-682D8F521BC9}"/>
              </a:ext>
            </a:extLst>
          </p:cNvPr>
          <p:cNvSpPr txBox="1">
            <a:spLocks/>
          </p:cNvSpPr>
          <p:nvPr/>
        </p:nvSpPr>
        <p:spPr>
          <a:xfrm>
            <a:off x="247650" y="1390650"/>
            <a:ext cx="2905125" cy="4648200"/>
          </a:xfrm>
          <a:prstGeom prst="rect">
            <a:avLst/>
          </a:prstGeom>
        </p:spPr>
        <p:txBody>
          <a:bodyPr vert="horz" lIns="0" tIns="0" rIns="0" bIns="0" rtlCol="0">
            <a:normAutofit/>
          </a:bodyPr>
          <a:lstStyle>
            <a:lvl1pPr marL="342900" marR="0" indent="-34290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sz="2400" kern="1200">
                <a:solidFill>
                  <a:schemeClr val="tx1"/>
                </a:solidFill>
                <a:latin typeface="+mn-lt"/>
                <a:ea typeface="+mn-ea"/>
                <a:cs typeface="+mn-cs"/>
              </a:defRPr>
            </a:lvl1pPr>
            <a:lvl2pPr marL="685800" marR="0" indent="-342900" algn="l" defTabSz="685800" rtl="0" eaLnBrk="1" fontAlgn="auto" latinLnBrk="0" hangingPunct="1">
              <a:lnSpc>
                <a:spcPct val="90000"/>
              </a:lnSpc>
              <a:spcBef>
                <a:spcPts val="375"/>
              </a:spcBef>
              <a:spcAft>
                <a:spcPts val="0"/>
              </a:spcAft>
              <a:buClrTx/>
              <a:buSzTx/>
              <a:buFont typeface="Calibri" panose="020F0502020204030204" pitchFamily="34" charset="0"/>
              <a:buChar char="–"/>
              <a:tabLst/>
              <a:defRPr sz="2400" kern="1200">
                <a:solidFill>
                  <a:schemeClr val="tx1"/>
                </a:solidFill>
                <a:latin typeface="+mn-lt"/>
                <a:ea typeface="+mn-ea"/>
                <a:cs typeface="+mn-cs"/>
              </a:defRPr>
            </a:lvl2pPr>
            <a:lvl3pPr marL="857250" marR="0" indent="-171450" algn="l" defTabSz="685800" rtl="0" eaLnBrk="1" fontAlgn="auto" latinLnBrk="0" hangingPunct="1">
              <a:lnSpc>
                <a:spcPct val="90000"/>
              </a:lnSpc>
              <a:spcBef>
                <a:spcPts val="375"/>
              </a:spcBef>
              <a:spcAft>
                <a:spcPts val="0"/>
              </a:spcAft>
              <a:buClrTx/>
              <a:buSzTx/>
              <a:buFont typeface="Arial" panose="020B0604020202020204" pitchFamily="34" charset="0"/>
              <a:buChar char="•"/>
              <a:tabLst/>
              <a:defRPr sz="2400" kern="1200">
                <a:solidFill>
                  <a:schemeClr val="tx1"/>
                </a:solidFill>
                <a:latin typeface="+mn-lt"/>
                <a:ea typeface="+mn-ea"/>
                <a:cs typeface="+mn-cs"/>
              </a:defRPr>
            </a:lvl3pPr>
            <a:lvl4pPr marL="1200150" marR="0" indent="-171450" algn="l" defTabSz="685800" rtl="0" eaLnBrk="1" fontAlgn="auto" latinLnBrk="0" hangingPunct="1">
              <a:lnSpc>
                <a:spcPct val="90000"/>
              </a:lnSpc>
              <a:spcBef>
                <a:spcPts val="375"/>
              </a:spcBef>
              <a:spcAft>
                <a:spcPts val="0"/>
              </a:spcAft>
              <a:buClrTx/>
              <a:buSzTx/>
              <a:buFont typeface="Calibri" panose="020F0502020204030204" pitchFamily="34" charset="0"/>
              <a:buChar char="–"/>
              <a:tabLst/>
              <a:defRPr sz="2400" kern="1200">
                <a:solidFill>
                  <a:schemeClr val="tx1"/>
                </a:solidFill>
                <a:latin typeface="+mn-lt"/>
                <a:ea typeface="+mn-ea"/>
                <a:cs typeface="+mn-cs"/>
              </a:defRPr>
            </a:lvl4pPr>
            <a:lvl5pPr marL="1543050" marR="0" indent="-171450" algn="l" defTabSz="685800" rtl="0" eaLnBrk="1" fontAlgn="auto" latinLnBrk="0" hangingPunct="1">
              <a:lnSpc>
                <a:spcPct val="90000"/>
              </a:lnSpc>
              <a:spcBef>
                <a:spcPts val="375"/>
              </a:spcBef>
              <a:spcAft>
                <a:spcPts val="0"/>
              </a:spcAft>
              <a:buClrTx/>
              <a:buSzTx/>
              <a:buFont typeface="Arial" panose="020B0604020202020204" pitchFamily="34" charset="0"/>
              <a:buChar char="•"/>
              <a:tabLst/>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endParaRPr lang="en-US" sz="2000">
              <a:solidFill>
                <a:srgbClr val="505050"/>
              </a:solidFill>
              <a:latin typeface="gordita"/>
            </a:endParaRPr>
          </a:p>
          <a:p>
            <a:pPr marL="0" indent="0">
              <a:buFont typeface="Arial" panose="020B0604020202020204" pitchFamily="34" charset="0"/>
              <a:buNone/>
            </a:pPr>
            <a:endParaRPr lang="en-US" sz="2000" b="1">
              <a:solidFill>
                <a:srgbClr val="505050"/>
              </a:solidFill>
              <a:latin typeface="gordita"/>
            </a:endParaRPr>
          </a:p>
          <a:p>
            <a:pPr marL="0" indent="0">
              <a:buFont typeface="Arial" panose="020B0604020202020204" pitchFamily="34" charset="0"/>
              <a:buNone/>
            </a:pPr>
            <a:endParaRPr lang="en-US" sz="2000">
              <a:solidFill>
                <a:srgbClr val="505050"/>
              </a:solidFill>
              <a:latin typeface="gordita"/>
            </a:endParaRPr>
          </a:p>
          <a:p>
            <a:pPr marL="0" indent="0">
              <a:buFont typeface="Arial" panose="020B0604020202020204" pitchFamily="34" charset="0"/>
              <a:buNone/>
            </a:pPr>
            <a:endParaRPr lang="en-US" sz="2000"/>
          </a:p>
        </p:txBody>
      </p:sp>
      <p:sp>
        <p:nvSpPr>
          <p:cNvPr id="4" name="Slide Number Placeholder 3">
            <a:extLst>
              <a:ext uri="{FF2B5EF4-FFF2-40B4-BE49-F238E27FC236}">
                <a16:creationId xmlns:a16="http://schemas.microsoft.com/office/drawing/2014/main" id="{48D58709-0FD5-B849-6C90-B5BE1EDFDA43}"/>
              </a:ext>
            </a:extLst>
          </p:cNvPr>
          <p:cNvSpPr>
            <a:spLocks noGrp="1"/>
          </p:cNvSpPr>
          <p:nvPr>
            <p:ph type="sldNum" sz="quarter" idx="4"/>
          </p:nvPr>
        </p:nvSpPr>
        <p:spPr/>
        <p:txBody>
          <a:bodyPr/>
          <a:lstStyle/>
          <a:p>
            <a:fld id="{DF28FB93-0A08-4E7D-8E63-9EFA29F1E093}" type="slidenum">
              <a:rPr lang="en-US" smtClean="0"/>
              <a:pPr/>
              <a:t>33</a:t>
            </a:fld>
            <a:endParaRPr lang="en-US"/>
          </a:p>
        </p:txBody>
      </p:sp>
      <p:sp>
        <p:nvSpPr>
          <p:cNvPr id="8" name="Rectangle: Rounded Corners 7">
            <a:extLst>
              <a:ext uri="{FF2B5EF4-FFF2-40B4-BE49-F238E27FC236}">
                <a16:creationId xmlns:a16="http://schemas.microsoft.com/office/drawing/2014/main" id="{97E0A2AB-1476-3332-B378-6730C33DC236}"/>
              </a:ext>
            </a:extLst>
          </p:cNvPr>
          <p:cNvSpPr/>
          <p:nvPr/>
        </p:nvSpPr>
        <p:spPr>
          <a:xfrm>
            <a:off x="7101160" y="403200"/>
            <a:ext cx="2755258" cy="1062042"/>
          </a:xfrm>
          <a:prstGeom prst="roundRect">
            <a:avLst/>
          </a:prstGeom>
          <a:solidFill>
            <a:schemeClr val="tx2"/>
          </a:solidFill>
        </p:spPr>
        <p:style>
          <a:lnRef idx="3">
            <a:schemeClr val="lt1"/>
          </a:lnRef>
          <a:fillRef idx="1">
            <a:schemeClr val="accent3"/>
          </a:fillRef>
          <a:effectRef idx="1">
            <a:schemeClr val="accent3"/>
          </a:effectRef>
          <a:fontRef idx="minor">
            <a:schemeClr val="lt1"/>
          </a:fontRef>
        </p:style>
        <p:txBody>
          <a:bodyPr rtlCol="0" anchor="ctr"/>
          <a:lstStyle/>
          <a:p>
            <a:pPr algn="ctr"/>
            <a:r>
              <a:rPr lang="en-GB" sz="2400" b="1">
                <a:solidFill>
                  <a:schemeClr val="bg2"/>
                </a:solidFill>
                <a:effectLst>
                  <a:outerShdw blurRad="50800" dist="38100" dir="2700000" algn="tl" rotWithShape="0">
                    <a:prstClr val="black">
                      <a:alpha val="40000"/>
                    </a:prstClr>
                  </a:outerShdw>
                </a:effectLst>
              </a:rPr>
              <a:t>Activity option</a:t>
            </a:r>
            <a:r>
              <a:rPr lang="en-GB" sz="2400" b="1">
                <a:solidFill>
                  <a:schemeClr val="bg2"/>
                </a:solidFill>
              </a:rPr>
              <a:t> </a:t>
            </a:r>
            <a:r>
              <a:rPr lang="en-GB" sz="2400" b="1">
                <a:solidFill>
                  <a:schemeClr val="bg2"/>
                </a:solidFill>
                <a:effectLst>
                  <a:outerShdw blurRad="50800" dist="38100" dir="2700000" algn="tl" rotWithShape="0">
                    <a:prstClr val="black">
                      <a:alpha val="40000"/>
                    </a:prstClr>
                  </a:outerShdw>
                </a:effectLst>
              </a:rPr>
              <a:t>1</a:t>
            </a:r>
          </a:p>
          <a:p>
            <a:pPr algn="ctr"/>
            <a:r>
              <a:rPr lang="en-GB" sz="1600" b="1">
                <a:solidFill>
                  <a:schemeClr val="bg2"/>
                </a:solidFill>
                <a:effectLst>
                  <a:outerShdw blurRad="50800" dist="38100" dir="2700000" algn="tl" rotWithShape="0">
                    <a:prstClr val="black">
                      <a:alpha val="40000"/>
                    </a:prstClr>
                  </a:outerShdw>
                </a:effectLst>
              </a:rPr>
              <a:t>10 minutes</a:t>
            </a:r>
          </a:p>
        </p:txBody>
      </p:sp>
      <p:pic>
        <p:nvPicPr>
          <p:cNvPr id="9" name="Picture 8">
            <a:extLst>
              <a:ext uri="{FF2B5EF4-FFF2-40B4-BE49-F238E27FC236}">
                <a16:creationId xmlns:a16="http://schemas.microsoft.com/office/drawing/2014/main" id="{9A8EECB9-FE38-8F0B-5C52-C1AE55527641}"/>
              </a:ext>
            </a:extLst>
          </p:cNvPr>
          <p:cNvPicPr>
            <a:picLocks noChangeAspect="1"/>
          </p:cNvPicPr>
          <p:nvPr/>
        </p:nvPicPr>
        <p:blipFill>
          <a:blip r:embed="rId3"/>
          <a:stretch>
            <a:fillRect/>
          </a:stretch>
        </p:blipFill>
        <p:spPr>
          <a:xfrm>
            <a:off x="10145231" y="183850"/>
            <a:ext cx="1656258" cy="1500742"/>
          </a:xfrm>
          <a:prstGeom prst="rect">
            <a:avLst/>
          </a:prstGeom>
        </p:spPr>
      </p:pic>
    </p:spTree>
    <p:extLst>
      <p:ext uri="{BB962C8B-B14F-4D97-AF65-F5344CB8AC3E}">
        <p14:creationId xmlns:p14="http://schemas.microsoft.com/office/powerpoint/2010/main" val="338036488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EC916F7-9C01-20FF-6C5F-E0623327FD41}"/>
              </a:ext>
            </a:extLst>
          </p:cNvPr>
          <p:cNvSpPr>
            <a:spLocks noGrp="1"/>
          </p:cNvSpPr>
          <p:nvPr>
            <p:ph type="sldNum" sz="quarter" idx="4"/>
          </p:nvPr>
        </p:nvSpPr>
        <p:spPr/>
        <p:txBody>
          <a:bodyPr/>
          <a:lstStyle/>
          <a:p>
            <a:fld id="{DF28FB93-0A08-4E7D-8E63-9EFA29F1E093}" type="slidenum">
              <a:rPr lang="en-US" smtClean="0"/>
              <a:pPr/>
              <a:t>34</a:t>
            </a:fld>
            <a:endParaRPr lang="en-US"/>
          </a:p>
        </p:txBody>
      </p:sp>
      <p:sp>
        <p:nvSpPr>
          <p:cNvPr id="5" name="Content Placeholder 2">
            <a:extLst>
              <a:ext uri="{FF2B5EF4-FFF2-40B4-BE49-F238E27FC236}">
                <a16:creationId xmlns:a16="http://schemas.microsoft.com/office/drawing/2014/main" id="{5249AE87-95A7-7C82-CBC7-0E2B6F7AE0EE}"/>
              </a:ext>
            </a:extLst>
          </p:cNvPr>
          <p:cNvSpPr>
            <a:spLocks noGrp="1"/>
          </p:cNvSpPr>
          <p:nvPr>
            <p:ph idx="1"/>
          </p:nvPr>
        </p:nvSpPr>
        <p:spPr>
          <a:xfrm>
            <a:off x="385875" y="2107615"/>
            <a:ext cx="11420250" cy="4491621"/>
          </a:xfrm>
        </p:spPr>
        <p:txBody>
          <a:bodyPr>
            <a:noAutofit/>
          </a:bodyPr>
          <a:lstStyle/>
          <a:p>
            <a:pPr marL="0" indent="0" fontAlgn="base">
              <a:buNone/>
            </a:pPr>
            <a:r>
              <a:rPr lang="en-GB" sz="2200" b="1" dirty="0"/>
              <a:t>In the next 5 minutes, review the bill you have been given, or your bill, and check the following</a:t>
            </a:r>
          </a:p>
          <a:p>
            <a:pPr marL="0" indent="0" fontAlgn="base">
              <a:buNone/>
            </a:pPr>
            <a:endParaRPr lang="en-GB" sz="800" dirty="0"/>
          </a:p>
          <a:p>
            <a:pPr marL="0" indent="0" fontAlgn="base">
              <a:lnSpc>
                <a:spcPct val="100000"/>
              </a:lnSpc>
              <a:buNone/>
            </a:pPr>
            <a:endParaRPr lang="en-GB" sz="800" dirty="0"/>
          </a:p>
          <a:p>
            <a:pPr fontAlgn="base">
              <a:lnSpc>
                <a:spcPct val="100000"/>
              </a:lnSpc>
              <a:spcBef>
                <a:spcPts val="0"/>
              </a:spcBef>
            </a:pPr>
            <a:r>
              <a:rPr lang="en-GB" sz="2200" dirty="0"/>
              <a:t>Is it a Time of Use (ToU) or Flat Rate tariff?</a:t>
            </a:r>
          </a:p>
          <a:p>
            <a:pPr fontAlgn="base">
              <a:lnSpc>
                <a:spcPct val="100000"/>
              </a:lnSpc>
              <a:spcBef>
                <a:spcPts val="0"/>
              </a:spcBef>
            </a:pPr>
            <a:r>
              <a:rPr lang="en-GB" sz="2200" dirty="0"/>
              <a:t>Does the household have an electric hot water system that heats up on a cheaper rate? </a:t>
            </a:r>
          </a:p>
          <a:p>
            <a:pPr fontAlgn="base">
              <a:lnSpc>
                <a:spcPct val="100000"/>
              </a:lnSpc>
              <a:spcBef>
                <a:spcPts val="0"/>
              </a:spcBef>
            </a:pPr>
            <a:r>
              <a:rPr lang="en-GB" sz="2200" dirty="0"/>
              <a:t>Does the household have solar panels?</a:t>
            </a:r>
          </a:p>
          <a:p>
            <a:pPr fontAlgn="base">
              <a:lnSpc>
                <a:spcPct val="100000"/>
              </a:lnSpc>
              <a:spcBef>
                <a:spcPts val="0"/>
              </a:spcBef>
            </a:pPr>
            <a:r>
              <a:rPr lang="en-GB" sz="2200" dirty="0"/>
              <a:t>Does the household have an energy concession from SA Department of Human Services? </a:t>
            </a:r>
          </a:p>
          <a:p>
            <a:pPr fontAlgn="base">
              <a:lnSpc>
                <a:spcPct val="100000"/>
              </a:lnSpc>
              <a:spcBef>
                <a:spcPts val="0"/>
              </a:spcBef>
            </a:pPr>
            <a:r>
              <a:rPr lang="en-GB" sz="2200" dirty="0"/>
              <a:t>What is the household's average daily usage? </a:t>
            </a:r>
          </a:p>
          <a:p>
            <a:pPr fontAlgn="base">
              <a:lnSpc>
                <a:spcPct val="100000"/>
              </a:lnSpc>
              <a:spcBef>
                <a:spcPts val="0"/>
              </a:spcBef>
            </a:pPr>
            <a:r>
              <a:rPr lang="en-GB" sz="2200" dirty="0"/>
              <a:t>Is the bill for 1 month, 2 months or 3 months? </a:t>
            </a:r>
          </a:p>
          <a:p>
            <a:pPr fontAlgn="base">
              <a:lnSpc>
                <a:spcPct val="100000"/>
              </a:lnSpc>
              <a:spcBef>
                <a:spcPts val="0"/>
              </a:spcBef>
            </a:pPr>
            <a:r>
              <a:rPr lang="en-GB" sz="2200" dirty="0"/>
              <a:t>How much money could the household save per year if they changed to the recommended plan?</a:t>
            </a:r>
          </a:p>
          <a:p>
            <a:pPr fontAlgn="base">
              <a:lnSpc>
                <a:spcPct val="100000"/>
              </a:lnSpc>
              <a:spcBef>
                <a:spcPts val="0"/>
              </a:spcBef>
            </a:pPr>
            <a:r>
              <a:rPr lang="en-GB" sz="2200" dirty="0"/>
              <a:t>Is it an actual bill or an estimated bill? </a:t>
            </a:r>
          </a:p>
          <a:p>
            <a:pPr fontAlgn="base">
              <a:lnSpc>
                <a:spcPct val="100000"/>
              </a:lnSpc>
              <a:spcBef>
                <a:spcPts val="0"/>
              </a:spcBef>
            </a:pPr>
            <a:r>
              <a:rPr lang="en-GB" sz="2200" dirty="0"/>
              <a:t>Do you think this household has high electricity usage? Why? </a:t>
            </a:r>
          </a:p>
          <a:p>
            <a:pPr marL="0" indent="0" fontAlgn="base">
              <a:buNone/>
            </a:pPr>
            <a:endParaRPr lang="en-GB" sz="2200" dirty="0"/>
          </a:p>
          <a:p>
            <a:pPr fontAlgn="base"/>
            <a:endParaRPr lang="en-GB" sz="2200" dirty="0"/>
          </a:p>
          <a:p>
            <a:endParaRPr lang="en-AU" sz="2200" dirty="0"/>
          </a:p>
        </p:txBody>
      </p:sp>
      <p:sp>
        <p:nvSpPr>
          <p:cNvPr id="2" name="Rectangle: Rounded Corners 1">
            <a:extLst>
              <a:ext uri="{FF2B5EF4-FFF2-40B4-BE49-F238E27FC236}">
                <a16:creationId xmlns:a16="http://schemas.microsoft.com/office/drawing/2014/main" id="{A8D2C30C-51B9-7A6E-AA84-AE2F7159AB8D}"/>
              </a:ext>
            </a:extLst>
          </p:cNvPr>
          <p:cNvSpPr/>
          <p:nvPr/>
        </p:nvSpPr>
        <p:spPr>
          <a:xfrm>
            <a:off x="7085261" y="403277"/>
            <a:ext cx="2755258" cy="1062042"/>
          </a:xfrm>
          <a:prstGeom prst="roundRect">
            <a:avLst/>
          </a:prstGeom>
          <a:solidFill>
            <a:schemeClr val="tx2"/>
          </a:solidFill>
        </p:spPr>
        <p:style>
          <a:lnRef idx="3">
            <a:schemeClr val="lt1"/>
          </a:lnRef>
          <a:fillRef idx="1">
            <a:schemeClr val="accent3"/>
          </a:fillRef>
          <a:effectRef idx="1">
            <a:schemeClr val="accent3"/>
          </a:effectRef>
          <a:fontRef idx="minor">
            <a:schemeClr val="lt1"/>
          </a:fontRef>
        </p:style>
        <p:txBody>
          <a:bodyPr rtlCol="0" anchor="ctr"/>
          <a:lstStyle/>
          <a:p>
            <a:pPr algn="ctr"/>
            <a:r>
              <a:rPr lang="en-GB" sz="2400" b="1">
                <a:solidFill>
                  <a:schemeClr val="bg2"/>
                </a:solidFill>
                <a:effectLst>
                  <a:outerShdw blurRad="50800" dist="38100" dir="2700000" algn="tl" rotWithShape="0">
                    <a:prstClr val="black">
                      <a:alpha val="40000"/>
                    </a:prstClr>
                  </a:outerShdw>
                </a:effectLst>
              </a:rPr>
              <a:t>Activity option</a:t>
            </a:r>
            <a:r>
              <a:rPr lang="en-GB" sz="2400" b="1">
                <a:solidFill>
                  <a:schemeClr val="bg2"/>
                </a:solidFill>
              </a:rPr>
              <a:t> 2</a:t>
            </a:r>
            <a:endParaRPr lang="en-GB" sz="2400" b="1">
              <a:solidFill>
                <a:schemeClr val="bg2"/>
              </a:solidFill>
              <a:effectLst>
                <a:outerShdw blurRad="50800" dist="38100" dir="2700000" algn="tl" rotWithShape="0">
                  <a:prstClr val="black">
                    <a:alpha val="40000"/>
                  </a:prstClr>
                </a:outerShdw>
              </a:effectLst>
            </a:endParaRPr>
          </a:p>
          <a:p>
            <a:pPr algn="ctr"/>
            <a:r>
              <a:rPr lang="en-GB" sz="1600" b="1">
                <a:solidFill>
                  <a:schemeClr val="bg2"/>
                </a:solidFill>
                <a:effectLst>
                  <a:outerShdw blurRad="50800" dist="38100" dir="2700000" algn="tl" rotWithShape="0">
                    <a:prstClr val="black">
                      <a:alpha val="40000"/>
                    </a:prstClr>
                  </a:outerShdw>
                </a:effectLst>
              </a:rPr>
              <a:t>10 minutes</a:t>
            </a:r>
          </a:p>
        </p:txBody>
      </p:sp>
      <p:pic>
        <p:nvPicPr>
          <p:cNvPr id="8" name="Picture 7">
            <a:extLst>
              <a:ext uri="{FF2B5EF4-FFF2-40B4-BE49-F238E27FC236}">
                <a16:creationId xmlns:a16="http://schemas.microsoft.com/office/drawing/2014/main" id="{2DAF2215-3B93-393D-1C04-F8F12BFE6481}"/>
              </a:ext>
            </a:extLst>
          </p:cNvPr>
          <p:cNvPicPr>
            <a:picLocks noChangeAspect="1"/>
          </p:cNvPicPr>
          <p:nvPr/>
        </p:nvPicPr>
        <p:blipFill>
          <a:blip r:embed="rId3"/>
          <a:stretch>
            <a:fillRect/>
          </a:stretch>
        </p:blipFill>
        <p:spPr>
          <a:xfrm>
            <a:off x="10149867" y="183927"/>
            <a:ext cx="1656258" cy="1500742"/>
          </a:xfrm>
          <a:prstGeom prst="rect">
            <a:avLst/>
          </a:prstGeom>
        </p:spPr>
      </p:pic>
      <p:sp>
        <p:nvSpPr>
          <p:cNvPr id="13" name="Title 1">
            <a:extLst>
              <a:ext uri="{FF2B5EF4-FFF2-40B4-BE49-F238E27FC236}">
                <a16:creationId xmlns:a16="http://schemas.microsoft.com/office/drawing/2014/main" id="{C3BFE0FC-ECCA-B43F-7AAF-4DD7C2E4537E}"/>
              </a:ext>
            </a:extLst>
          </p:cNvPr>
          <p:cNvSpPr>
            <a:spLocks noGrp="1"/>
          </p:cNvSpPr>
          <p:nvPr>
            <p:ph type="title"/>
          </p:nvPr>
        </p:nvSpPr>
        <p:spPr>
          <a:xfrm>
            <a:off x="385875" y="403200"/>
            <a:ext cx="11420858" cy="886338"/>
          </a:xfrm>
        </p:spPr>
        <p:txBody>
          <a:bodyPr>
            <a:noAutofit/>
          </a:bodyPr>
          <a:lstStyle/>
          <a:p>
            <a:pPr>
              <a:lnSpc>
                <a:spcPct val="100000"/>
              </a:lnSpc>
            </a:pPr>
            <a:r>
              <a:rPr lang="en-GB" sz="4000"/>
              <a:t>ACTIVITY 2 </a:t>
            </a:r>
            <a:br>
              <a:rPr lang="en-GB" sz="4000"/>
            </a:br>
            <a:r>
              <a:rPr lang="en-GB" sz="4000">
                <a:solidFill>
                  <a:srgbClr val="FA7909"/>
                </a:solidFill>
              </a:rPr>
              <a:t>Review your electricity bill</a:t>
            </a:r>
            <a:endParaRPr lang="en-AU" sz="4000">
              <a:solidFill>
                <a:srgbClr val="FA7909"/>
              </a:solidFill>
            </a:endParaRPr>
          </a:p>
        </p:txBody>
      </p:sp>
    </p:spTree>
    <p:extLst>
      <p:ext uri="{BB962C8B-B14F-4D97-AF65-F5344CB8AC3E}">
        <p14:creationId xmlns:p14="http://schemas.microsoft.com/office/powerpoint/2010/main" val="2447269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bg>
      <p:bgPr>
        <a:solidFill>
          <a:srgbClr val="FAA61A"/>
        </a:solidFill>
        <a:effectLst/>
      </p:bgPr>
    </p:bg>
    <p:spTree>
      <p:nvGrpSpPr>
        <p:cNvPr id="1" name="">
          <a:extLst>
            <a:ext uri="{FF2B5EF4-FFF2-40B4-BE49-F238E27FC236}">
              <a16:creationId xmlns:a16="http://schemas.microsoft.com/office/drawing/2014/main" id="{41B74FF2-50C2-6D03-6AF3-24165B25823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66D58A3-39ED-09E3-016C-D1AE3E626005}"/>
              </a:ext>
            </a:extLst>
          </p:cNvPr>
          <p:cNvSpPr>
            <a:spLocks noGrp="1"/>
          </p:cNvSpPr>
          <p:nvPr>
            <p:ph type="title"/>
          </p:nvPr>
        </p:nvSpPr>
        <p:spPr>
          <a:xfrm>
            <a:off x="452246" y="3062275"/>
            <a:ext cx="9844279" cy="733450"/>
          </a:xfrm>
        </p:spPr>
        <p:txBody>
          <a:bodyPr>
            <a:normAutofit/>
          </a:bodyPr>
          <a:lstStyle/>
          <a:p>
            <a:r>
              <a:rPr lang="en-GB" sz="5400">
                <a:solidFill>
                  <a:schemeClr val="bg2"/>
                </a:solidFill>
              </a:rPr>
              <a:t>5 – Getting the best energy deal</a:t>
            </a:r>
            <a:endParaRPr lang="en-AU" sz="5400">
              <a:solidFill>
                <a:schemeClr val="bg2"/>
              </a:solidFill>
            </a:endParaRPr>
          </a:p>
        </p:txBody>
      </p:sp>
      <p:sp>
        <p:nvSpPr>
          <p:cNvPr id="4" name="Slide Number Placeholder 3">
            <a:extLst>
              <a:ext uri="{FF2B5EF4-FFF2-40B4-BE49-F238E27FC236}">
                <a16:creationId xmlns:a16="http://schemas.microsoft.com/office/drawing/2014/main" id="{497BD520-3192-A95D-967B-E31DD0670362}"/>
              </a:ext>
            </a:extLst>
          </p:cNvPr>
          <p:cNvSpPr>
            <a:spLocks noGrp="1"/>
          </p:cNvSpPr>
          <p:nvPr>
            <p:ph type="sldNum" sz="quarter" idx="4"/>
          </p:nvPr>
        </p:nvSpPr>
        <p:spPr/>
        <p:txBody>
          <a:bodyPr/>
          <a:lstStyle/>
          <a:p>
            <a:fld id="{DF28FB93-0A08-4E7D-8E63-9EFA29F1E093}" type="slidenum">
              <a:rPr lang="en-US" smtClean="0"/>
              <a:pPr/>
              <a:t>35</a:t>
            </a:fld>
            <a:endParaRPr lang="en-US"/>
          </a:p>
        </p:txBody>
      </p:sp>
    </p:spTree>
    <p:extLst>
      <p:ext uri="{BB962C8B-B14F-4D97-AF65-F5344CB8AC3E}">
        <p14:creationId xmlns:p14="http://schemas.microsoft.com/office/powerpoint/2010/main" val="256076823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664668-CF96-EA25-2C8A-6C2F4A48D973}"/>
              </a:ext>
            </a:extLst>
          </p:cNvPr>
          <p:cNvSpPr>
            <a:spLocks noGrp="1"/>
          </p:cNvSpPr>
          <p:nvPr>
            <p:ph type="title"/>
          </p:nvPr>
        </p:nvSpPr>
        <p:spPr>
          <a:xfrm>
            <a:off x="385267" y="451114"/>
            <a:ext cx="11420858" cy="886338"/>
          </a:xfrm>
        </p:spPr>
        <p:txBody>
          <a:bodyPr>
            <a:normAutofit/>
          </a:bodyPr>
          <a:lstStyle/>
          <a:p>
            <a:r>
              <a:rPr lang="en-GB" sz="4000"/>
              <a:t>5. Getting the best energy deal</a:t>
            </a:r>
            <a:endParaRPr lang="en-AU" sz="4000"/>
          </a:p>
        </p:txBody>
      </p:sp>
      <p:sp>
        <p:nvSpPr>
          <p:cNvPr id="3" name="Content Placeholder 2">
            <a:extLst>
              <a:ext uri="{FF2B5EF4-FFF2-40B4-BE49-F238E27FC236}">
                <a16:creationId xmlns:a16="http://schemas.microsoft.com/office/drawing/2014/main" id="{0600C9DC-5A88-E67A-6184-D7240F9BD179}"/>
              </a:ext>
            </a:extLst>
          </p:cNvPr>
          <p:cNvSpPr>
            <a:spLocks noGrp="1"/>
          </p:cNvSpPr>
          <p:nvPr>
            <p:ph idx="1"/>
          </p:nvPr>
        </p:nvSpPr>
        <p:spPr>
          <a:xfrm>
            <a:off x="385875" y="1219200"/>
            <a:ext cx="11420858" cy="4937360"/>
          </a:xfrm>
        </p:spPr>
        <p:txBody>
          <a:bodyPr>
            <a:normAutofit/>
          </a:bodyPr>
          <a:lstStyle/>
          <a:p>
            <a:pPr marL="0" indent="0">
              <a:buNone/>
            </a:pPr>
            <a:r>
              <a:rPr lang="en-GB" sz="3000" b="1">
                <a:solidFill>
                  <a:schemeClr val="tx2"/>
                </a:solidFill>
              </a:rPr>
              <a:t>Step 1 </a:t>
            </a:r>
          </a:p>
          <a:p>
            <a:pPr marL="0" indent="0">
              <a:buNone/>
            </a:pPr>
            <a:r>
              <a:rPr lang="en-GB" sz="2200"/>
              <a:t>Check your electricity* bill to </a:t>
            </a:r>
            <a:r>
              <a:rPr lang="en-GB" sz="2200" b="1"/>
              <a:t>see if your current retailer has a better offer</a:t>
            </a:r>
            <a:endParaRPr lang="en-AU" sz="2200" b="1"/>
          </a:p>
        </p:txBody>
      </p:sp>
      <p:sp>
        <p:nvSpPr>
          <p:cNvPr id="4" name="Slide Number Placeholder 3">
            <a:extLst>
              <a:ext uri="{FF2B5EF4-FFF2-40B4-BE49-F238E27FC236}">
                <a16:creationId xmlns:a16="http://schemas.microsoft.com/office/drawing/2014/main" id="{4F4C3F26-BDB3-B226-C3B7-3E7484C3F629}"/>
              </a:ext>
            </a:extLst>
          </p:cNvPr>
          <p:cNvSpPr>
            <a:spLocks noGrp="1"/>
          </p:cNvSpPr>
          <p:nvPr>
            <p:ph type="sldNum" sz="quarter" idx="4"/>
          </p:nvPr>
        </p:nvSpPr>
        <p:spPr/>
        <p:txBody>
          <a:bodyPr/>
          <a:lstStyle/>
          <a:p>
            <a:fld id="{DF28FB93-0A08-4E7D-8E63-9EFA29F1E093}" type="slidenum">
              <a:rPr lang="en-US" smtClean="0"/>
              <a:pPr/>
              <a:t>36</a:t>
            </a:fld>
            <a:endParaRPr lang="en-US"/>
          </a:p>
        </p:txBody>
      </p:sp>
      <p:grpSp>
        <p:nvGrpSpPr>
          <p:cNvPr id="7" name="Group 6">
            <a:extLst>
              <a:ext uri="{FF2B5EF4-FFF2-40B4-BE49-F238E27FC236}">
                <a16:creationId xmlns:a16="http://schemas.microsoft.com/office/drawing/2014/main" id="{8BFB9DA1-012D-9225-FC53-5B507A7BE437}"/>
              </a:ext>
            </a:extLst>
          </p:cNvPr>
          <p:cNvGrpSpPr/>
          <p:nvPr/>
        </p:nvGrpSpPr>
        <p:grpSpPr>
          <a:xfrm>
            <a:off x="1485473" y="2272147"/>
            <a:ext cx="5632098" cy="4014470"/>
            <a:chOff x="5368625" y="2272147"/>
            <a:chExt cx="5632098" cy="4014470"/>
          </a:xfrm>
        </p:grpSpPr>
        <p:pic>
          <p:nvPicPr>
            <p:cNvPr id="5" name="Picture 4" descr="A screenshot of a bank account&#10;&#10;AI-generated content may be incorrect.">
              <a:extLst>
                <a:ext uri="{FF2B5EF4-FFF2-40B4-BE49-F238E27FC236}">
                  <a16:creationId xmlns:a16="http://schemas.microsoft.com/office/drawing/2014/main" id="{83CBCF02-0019-28D1-C865-36CDFB3F6223}"/>
                </a:ext>
              </a:extLst>
            </p:cNvPr>
            <p:cNvPicPr>
              <a:picLocks noChangeAspect="1"/>
            </p:cNvPicPr>
            <p:nvPr/>
          </p:nvPicPr>
          <p:blipFill>
            <a:blip r:embed="rId3">
              <a:extLst>
                <a:ext uri="{28A0092B-C50C-407E-A947-70E740481C1C}">
                  <a14:useLocalDpi xmlns:a14="http://schemas.microsoft.com/office/drawing/2010/main" val="0"/>
                </a:ext>
              </a:extLst>
            </a:blip>
            <a:srcRect t="23358" b="24389"/>
            <a:stretch>
              <a:fillRect/>
            </a:stretch>
          </p:blipFill>
          <p:spPr>
            <a:xfrm>
              <a:off x="5368625" y="2272147"/>
              <a:ext cx="5584297" cy="4014470"/>
            </a:xfrm>
            <a:prstGeom prst="rect">
              <a:avLst/>
            </a:prstGeom>
            <a:ln>
              <a:noFill/>
            </a:ln>
            <a:effectLst>
              <a:outerShdw blurRad="63500" sx="102000" sy="102000" algn="ctr" rotWithShape="0">
                <a:prstClr val="black">
                  <a:alpha val="40000"/>
                </a:prstClr>
              </a:outerShdw>
            </a:effectLst>
          </p:spPr>
        </p:pic>
        <p:sp>
          <p:nvSpPr>
            <p:cNvPr id="6" name="Oval 5">
              <a:extLst>
                <a:ext uri="{FF2B5EF4-FFF2-40B4-BE49-F238E27FC236}">
                  <a16:creationId xmlns:a16="http://schemas.microsoft.com/office/drawing/2014/main" id="{E9A58686-4AD3-EE26-852F-C1F32AC064ED}"/>
                </a:ext>
              </a:extLst>
            </p:cNvPr>
            <p:cNvSpPr/>
            <p:nvPr/>
          </p:nvSpPr>
          <p:spPr>
            <a:xfrm>
              <a:off x="8534891" y="4432595"/>
              <a:ext cx="2465832" cy="1854022"/>
            </a:xfrm>
            <a:prstGeom prst="ellipse">
              <a:avLst/>
            </a:prstGeom>
            <a:noFill/>
            <a:ln w="44450">
              <a:solidFill>
                <a:srgbClr val="FA7909"/>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grpSp>
      <p:pic>
        <p:nvPicPr>
          <p:cNvPr id="9" name="Picture 8">
            <a:extLst>
              <a:ext uri="{FF2B5EF4-FFF2-40B4-BE49-F238E27FC236}">
                <a16:creationId xmlns:a16="http://schemas.microsoft.com/office/drawing/2014/main" id="{CB27728F-C167-3096-B3BF-4EE39396AF19}"/>
              </a:ext>
            </a:extLst>
          </p:cNvPr>
          <p:cNvPicPr>
            <a:picLocks noChangeAspect="1"/>
          </p:cNvPicPr>
          <p:nvPr/>
        </p:nvPicPr>
        <p:blipFill>
          <a:blip r:embed="rId4"/>
          <a:stretch>
            <a:fillRect/>
          </a:stretch>
        </p:blipFill>
        <p:spPr>
          <a:xfrm>
            <a:off x="8204665" y="3088591"/>
            <a:ext cx="2248214" cy="2381582"/>
          </a:xfrm>
          <a:prstGeom prst="rect">
            <a:avLst/>
          </a:prstGeom>
        </p:spPr>
      </p:pic>
    </p:spTree>
    <p:extLst>
      <p:ext uri="{BB962C8B-B14F-4D97-AF65-F5344CB8AC3E}">
        <p14:creationId xmlns:p14="http://schemas.microsoft.com/office/powerpoint/2010/main" val="360261906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7E68CA5E-C87D-8976-D3A7-A1C65260EC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9730D6A-B243-1EF0-302C-234CC69EF4F6}"/>
              </a:ext>
            </a:extLst>
          </p:cNvPr>
          <p:cNvSpPr>
            <a:spLocks noGrp="1"/>
          </p:cNvSpPr>
          <p:nvPr>
            <p:ph type="title"/>
          </p:nvPr>
        </p:nvSpPr>
        <p:spPr>
          <a:xfrm>
            <a:off x="393822" y="455279"/>
            <a:ext cx="7843725" cy="898062"/>
          </a:xfrm>
        </p:spPr>
        <p:txBody>
          <a:bodyPr>
            <a:normAutofit/>
          </a:bodyPr>
          <a:lstStyle/>
          <a:p>
            <a:r>
              <a:rPr lang="en-AU" sz="4000"/>
              <a:t>5. Getting the best energy deal</a:t>
            </a:r>
          </a:p>
        </p:txBody>
      </p:sp>
      <p:sp>
        <p:nvSpPr>
          <p:cNvPr id="3" name="Content Placeholder 2">
            <a:extLst>
              <a:ext uri="{FF2B5EF4-FFF2-40B4-BE49-F238E27FC236}">
                <a16:creationId xmlns:a16="http://schemas.microsoft.com/office/drawing/2014/main" id="{8E80B8D4-587C-4F61-579D-0E1089974452}"/>
              </a:ext>
            </a:extLst>
          </p:cNvPr>
          <p:cNvSpPr>
            <a:spLocks noGrp="1"/>
          </p:cNvSpPr>
          <p:nvPr>
            <p:ph idx="1"/>
          </p:nvPr>
        </p:nvSpPr>
        <p:spPr>
          <a:xfrm>
            <a:off x="393821" y="1344533"/>
            <a:ext cx="6921380" cy="1897609"/>
          </a:xfrm>
        </p:spPr>
        <p:txBody>
          <a:bodyPr>
            <a:noAutofit/>
          </a:bodyPr>
          <a:lstStyle/>
          <a:p>
            <a:pPr marL="0" indent="0" fontAlgn="base">
              <a:buNone/>
            </a:pPr>
            <a:r>
              <a:rPr lang="en-GB" sz="3000" b="1">
                <a:solidFill>
                  <a:schemeClr val="tx2"/>
                </a:solidFill>
              </a:rPr>
              <a:t>Step 2</a:t>
            </a:r>
          </a:p>
          <a:p>
            <a:pPr marL="0" indent="0" fontAlgn="base">
              <a:buNone/>
            </a:pPr>
            <a:r>
              <a:rPr lang="en-GB" sz="2200"/>
              <a:t>Go on the </a:t>
            </a:r>
            <a:r>
              <a:rPr lang="en-GB" sz="2200" b="1">
                <a:solidFill>
                  <a:srgbClr val="FA7909"/>
                </a:solidFill>
              </a:rPr>
              <a:t>Energy Made Easy </a:t>
            </a:r>
            <a:r>
              <a:rPr lang="en-GB" sz="2200"/>
              <a:t>website</a:t>
            </a:r>
            <a:r>
              <a:rPr lang="en-GB" sz="2200" b="1"/>
              <a:t> </a:t>
            </a:r>
            <a:r>
              <a:rPr lang="en-GB" sz="2200"/>
              <a:t>to</a:t>
            </a:r>
            <a:r>
              <a:rPr lang="en-GB" sz="2200" b="1"/>
              <a:t> compare offers </a:t>
            </a:r>
            <a:r>
              <a:rPr lang="en-GB" sz="2200"/>
              <a:t>from all retailers.</a:t>
            </a:r>
            <a:endParaRPr lang="en-AU" sz="2200" b="1"/>
          </a:p>
          <a:p>
            <a:pPr marL="0" indent="0" fontAlgn="base">
              <a:buNone/>
            </a:pPr>
            <a:r>
              <a:rPr lang="en-AU" sz="2200"/>
              <a:t>This website is where all retailers need to publish their available energy retail plans. </a:t>
            </a:r>
          </a:p>
        </p:txBody>
      </p:sp>
      <p:pic>
        <p:nvPicPr>
          <p:cNvPr id="5" name="Picture 4">
            <a:extLst>
              <a:ext uri="{FF2B5EF4-FFF2-40B4-BE49-F238E27FC236}">
                <a16:creationId xmlns:a16="http://schemas.microsoft.com/office/drawing/2014/main" id="{2783F1CA-C5A1-8B28-3258-5D2719BFCAEB}"/>
              </a:ext>
            </a:extLst>
          </p:cNvPr>
          <p:cNvPicPr>
            <a:picLocks noChangeAspect="1"/>
          </p:cNvPicPr>
          <p:nvPr/>
        </p:nvPicPr>
        <p:blipFill>
          <a:blip r:embed="rId3"/>
          <a:stretch>
            <a:fillRect/>
          </a:stretch>
        </p:blipFill>
        <p:spPr>
          <a:xfrm>
            <a:off x="648395" y="3429000"/>
            <a:ext cx="10531775" cy="2853395"/>
          </a:xfrm>
          <a:prstGeom prst="rect">
            <a:avLst/>
          </a:prstGeom>
          <a:ln>
            <a:noFill/>
          </a:ln>
          <a:effectLst>
            <a:outerShdw blurRad="292100" dist="139700" dir="2700000" algn="tl" rotWithShape="0">
              <a:srgbClr val="333333">
                <a:alpha val="65000"/>
              </a:srgbClr>
            </a:outerShdw>
          </a:effectLst>
        </p:spPr>
      </p:pic>
      <p:sp>
        <p:nvSpPr>
          <p:cNvPr id="4" name="Slide Number Placeholder 3">
            <a:extLst>
              <a:ext uri="{FF2B5EF4-FFF2-40B4-BE49-F238E27FC236}">
                <a16:creationId xmlns:a16="http://schemas.microsoft.com/office/drawing/2014/main" id="{A5BE8F0D-67AF-A502-0484-E4D894B81179}"/>
              </a:ext>
            </a:extLst>
          </p:cNvPr>
          <p:cNvSpPr>
            <a:spLocks noGrp="1"/>
          </p:cNvSpPr>
          <p:nvPr>
            <p:ph type="sldNum" sz="quarter" idx="4"/>
          </p:nvPr>
        </p:nvSpPr>
        <p:spPr/>
        <p:txBody>
          <a:bodyPr/>
          <a:lstStyle/>
          <a:p>
            <a:r>
              <a:rPr lang="en-US"/>
              <a:t>36</a:t>
            </a:r>
          </a:p>
        </p:txBody>
      </p:sp>
      <p:pic>
        <p:nvPicPr>
          <p:cNvPr id="7" name="Picture 6">
            <a:extLst>
              <a:ext uri="{FF2B5EF4-FFF2-40B4-BE49-F238E27FC236}">
                <a16:creationId xmlns:a16="http://schemas.microsoft.com/office/drawing/2014/main" id="{6BA020C7-FA35-8BB0-4AC1-3FC35560F0AA}"/>
              </a:ext>
            </a:extLst>
          </p:cNvPr>
          <p:cNvPicPr>
            <a:picLocks noChangeAspect="1"/>
          </p:cNvPicPr>
          <p:nvPr/>
        </p:nvPicPr>
        <p:blipFill>
          <a:blip r:embed="rId4"/>
          <a:stretch>
            <a:fillRect/>
          </a:stretch>
        </p:blipFill>
        <p:spPr>
          <a:xfrm>
            <a:off x="8072759" y="1344533"/>
            <a:ext cx="3225974" cy="1271779"/>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374645588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7E68CA5E-C87D-8976-D3A7-A1C65260EC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9730D6A-B243-1EF0-302C-234CC69EF4F6}"/>
              </a:ext>
            </a:extLst>
          </p:cNvPr>
          <p:cNvSpPr>
            <a:spLocks noGrp="1"/>
          </p:cNvSpPr>
          <p:nvPr>
            <p:ph type="title"/>
          </p:nvPr>
        </p:nvSpPr>
        <p:spPr>
          <a:xfrm>
            <a:off x="415126" y="421809"/>
            <a:ext cx="7843725" cy="898062"/>
          </a:xfrm>
        </p:spPr>
        <p:txBody>
          <a:bodyPr>
            <a:normAutofit/>
          </a:bodyPr>
          <a:lstStyle/>
          <a:p>
            <a:r>
              <a:rPr lang="en-AU" sz="4000"/>
              <a:t>5. Getting the best energy deal</a:t>
            </a:r>
          </a:p>
        </p:txBody>
      </p:sp>
      <p:sp>
        <p:nvSpPr>
          <p:cNvPr id="3" name="Content Placeholder 2">
            <a:extLst>
              <a:ext uri="{FF2B5EF4-FFF2-40B4-BE49-F238E27FC236}">
                <a16:creationId xmlns:a16="http://schemas.microsoft.com/office/drawing/2014/main" id="{8E80B8D4-587C-4F61-579D-0E1089974452}"/>
              </a:ext>
            </a:extLst>
          </p:cNvPr>
          <p:cNvSpPr>
            <a:spLocks noGrp="1"/>
          </p:cNvSpPr>
          <p:nvPr>
            <p:ph idx="1"/>
          </p:nvPr>
        </p:nvSpPr>
        <p:spPr>
          <a:xfrm>
            <a:off x="415126" y="1199553"/>
            <a:ext cx="11292603" cy="4679452"/>
          </a:xfrm>
        </p:spPr>
        <p:txBody>
          <a:bodyPr>
            <a:normAutofit/>
          </a:bodyPr>
          <a:lstStyle/>
          <a:p>
            <a:pPr marL="0" indent="0" fontAlgn="base">
              <a:buNone/>
            </a:pPr>
            <a:r>
              <a:rPr lang="en-GB" sz="3000" b="1">
                <a:solidFill>
                  <a:schemeClr val="tx2"/>
                </a:solidFill>
              </a:rPr>
              <a:t>Step 2 </a:t>
            </a:r>
            <a:r>
              <a:rPr lang="en-GB" sz="2200" b="1"/>
              <a:t>Energy Made Easy</a:t>
            </a:r>
            <a:endParaRPr lang="en-AU" sz="2200" b="1"/>
          </a:p>
          <a:p>
            <a:pPr marL="0" indent="0" fontAlgn="base">
              <a:buNone/>
            </a:pPr>
            <a:endParaRPr lang="en-AU">
              <a:hlinkClick r:id="rId4"/>
            </a:endParaRPr>
          </a:p>
          <a:p>
            <a:pPr marL="0" indent="0" fontAlgn="base">
              <a:buNone/>
            </a:pPr>
            <a:endParaRPr lang="en-AU">
              <a:hlinkClick r:id="rId4"/>
            </a:endParaRPr>
          </a:p>
        </p:txBody>
      </p:sp>
      <p:sp>
        <p:nvSpPr>
          <p:cNvPr id="4" name="Slide Number Placeholder 3">
            <a:extLst>
              <a:ext uri="{FF2B5EF4-FFF2-40B4-BE49-F238E27FC236}">
                <a16:creationId xmlns:a16="http://schemas.microsoft.com/office/drawing/2014/main" id="{A5BE8F0D-67AF-A502-0484-E4D894B81179}"/>
              </a:ext>
            </a:extLst>
          </p:cNvPr>
          <p:cNvSpPr>
            <a:spLocks noGrp="1"/>
          </p:cNvSpPr>
          <p:nvPr>
            <p:ph type="sldNum" sz="quarter" idx="4"/>
          </p:nvPr>
        </p:nvSpPr>
        <p:spPr/>
        <p:txBody>
          <a:bodyPr/>
          <a:lstStyle/>
          <a:p>
            <a:fld id="{DF28FB93-0A08-4E7D-8E63-9EFA29F1E093}" type="slidenum">
              <a:rPr lang="en-US" smtClean="0"/>
              <a:pPr/>
              <a:t>38</a:t>
            </a:fld>
            <a:endParaRPr lang="en-US"/>
          </a:p>
        </p:txBody>
      </p:sp>
      <p:pic>
        <p:nvPicPr>
          <p:cNvPr id="5" name="Online Media 4" title="How to use Energy Made Easy comparison website to compare electricity plans for residential plans">
            <a:hlinkClick r:id="" action="ppaction://media"/>
            <a:extLst>
              <a:ext uri="{FF2B5EF4-FFF2-40B4-BE49-F238E27FC236}">
                <a16:creationId xmlns:a16="http://schemas.microsoft.com/office/drawing/2014/main" id="{AE23163B-5163-B62D-88D8-A66209134D1B}"/>
              </a:ext>
            </a:extLst>
          </p:cNvPr>
          <p:cNvPicPr>
            <a:picLocks noRot="1" noChangeAspect="1"/>
          </p:cNvPicPr>
          <p:nvPr>
            <a:videoFile r:link="rId1"/>
          </p:nvPr>
        </p:nvPicPr>
        <p:blipFill>
          <a:blip r:embed="rId5"/>
          <a:stretch>
            <a:fillRect/>
          </a:stretch>
        </p:blipFill>
        <p:spPr>
          <a:xfrm>
            <a:off x="2300459" y="1720244"/>
            <a:ext cx="7591082" cy="4288971"/>
          </a:xfrm>
          <a:prstGeom prst="rect">
            <a:avLst/>
          </a:prstGeom>
        </p:spPr>
      </p:pic>
    </p:spTree>
    <p:extLst>
      <p:ext uri="{BB962C8B-B14F-4D97-AF65-F5344CB8AC3E}">
        <p14:creationId xmlns:p14="http://schemas.microsoft.com/office/powerpoint/2010/main" val="18572495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bg>
      <p:bgPr>
        <a:solidFill>
          <a:srgbClr val="FAA61A"/>
        </a:solidFill>
        <a:effectLst/>
      </p:bgPr>
    </p:bg>
    <p:spTree>
      <p:nvGrpSpPr>
        <p:cNvPr id="1" name="">
          <a:extLst>
            <a:ext uri="{FF2B5EF4-FFF2-40B4-BE49-F238E27FC236}">
              <a16:creationId xmlns:a16="http://schemas.microsoft.com/office/drawing/2014/main" id="{12FB3D6E-10C0-E4F4-4B89-C589943C16E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AEDEBD3-A91F-A7CA-B621-66A900EEB5AC}"/>
              </a:ext>
            </a:extLst>
          </p:cNvPr>
          <p:cNvSpPr>
            <a:spLocks noGrp="1"/>
          </p:cNvSpPr>
          <p:nvPr>
            <p:ph type="title"/>
          </p:nvPr>
        </p:nvSpPr>
        <p:spPr>
          <a:xfrm>
            <a:off x="410183" y="3014662"/>
            <a:ext cx="10793300" cy="828675"/>
          </a:xfrm>
        </p:spPr>
        <p:txBody>
          <a:bodyPr>
            <a:normAutofit/>
          </a:bodyPr>
          <a:lstStyle/>
          <a:p>
            <a:r>
              <a:rPr lang="en-GB" sz="5400">
                <a:solidFill>
                  <a:schemeClr val="bg2"/>
                </a:solidFill>
              </a:rPr>
              <a:t>6 – Concessions and rebates available</a:t>
            </a:r>
            <a:endParaRPr lang="en-AU" sz="5400">
              <a:solidFill>
                <a:schemeClr val="bg2"/>
              </a:solidFill>
            </a:endParaRPr>
          </a:p>
        </p:txBody>
      </p:sp>
      <p:sp>
        <p:nvSpPr>
          <p:cNvPr id="4" name="Slide Number Placeholder 3">
            <a:extLst>
              <a:ext uri="{FF2B5EF4-FFF2-40B4-BE49-F238E27FC236}">
                <a16:creationId xmlns:a16="http://schemas.microsoft.com/office/drawing/2014/main" id="{9E3A396E-A49E-9AB7-F1BC-0538A7AC302A}"/>
              </a:ext>
            </a:extLst>
          </p:cNvPr>
          <p:cNvSpPr>
            <a:spLocks noGrp="1"/>
          </p:cNvSpPr>
          <p:nvPr>
            <p:ph type="sldNum" sz="quarter" idx="4"/>
          </p:nvPr>
        </p:nvSpPr>
        <p:spPr/>
        <p:txBody>
          <a:bodyPr/>
          <a:lstStyle/>
          <a:p>
            <a:fld id="{DF28FB93-0A08-4E7D-8E63-9EFA29F1E093}" type="slidenum">
              <a:rPr lang="en-US" smtClean="0"/>
              <a:pPr/>
              <a:t>39</a:t>
            </a:fld>
            <a:endParaRPr lang="en-US"/>
          </a:p>
        </p:txBody>
      </p:sp>
    </p:spTree>
    <p:extLst>
      <p:ext uri="{BB962C8B-B14F-4D97-AF65-F5344CB8AC3E}">
        <p14:creationId xmlns:p14="http://schemas.microsoft.com/office/powerpoint/2010/main" val="46197285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2441223A-30B2-CBF5-44AE-EBBF335AB49A}"/>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C901F72D-2BD1-12D9-341E-00166BD91291}"/>
              </a:ext>
            </a:extLst>
          </p:cNvPr>
          <p:cNvSpPr/>
          <p:nvPr/>
        </p:nvSpPr>
        <p:spPr>
          <a:xfrm>
            <a:off x="11298733" y="0"/>
            <a:ext cx="893267" cy="68580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a:extLst>
              <a:ext uri="{FF2B5EF4-FFF2-40B4-BE49-F238E27FC236}">
                <a16:creationId xmlns:a16="http://schemas.microsoft.com/office/drawing/2014/main" id="{D9F5C0BD-1FBE-988D-52F2-5B549E65A2B2}"/>
              </a:ext>
            </a:extLst>
          </p:cNvPr>
          <p:cNvSpPr>
            <a:spLocks noGrp="1"/>
          </p:cNvSpPr>
          <p:nvPr>
            <p:ph type="title"/>
          </p:nvPr>
        </p:nvSpPr>
        <p:spPr/>
        <p:txBody>
          <a:bodyPr>
            <a:normAutofit/>
          </a:bodyPr>
          <a:lstStyle/>
          <a:p>
            <a:r>
              <a:rPr lang="en-AU" sz="4000"/>
              <a:t>6. Are you a </a:t>
            </a:r>
            <a:r>
              <a:rPr lang="en-AU" sz="4000">
                <a:solidFill>
                  <a:srgbClr val="FA780A"/>
                </a:solidFill>
              </a:rPr>
              <a:t>concession card </a:t>
            </a:r>
            <a:r>
              <a:rPr lang="en-AU" sz="4000"/>
              <a:t>holder?</a:t>
            </a:r>
          </a:p>
        </p:txBody>
      </p:sp>
      <p:sp>
        <p:nvSpPr>
          <p:cNvPr id="3" name="Content Placeholder 2">
            <a:extLst>
              <a:ext uri="{FF2B5EF4-FFF2-40B4-BE49-F238E27FC236}">
                <a16:creationId xmlns:a16="http://schemas.microsoft.com/office/drawing/2014/main" id="{CB06F311-68CF-AAE8-3215-2BFBE52A7D80}"/>
              </a:ext>
            </a:extLst>
          </p:cNvPr>
          <p:cNvSpPr>
            <a:spLocks noGrp="1"/>
          </p:cNvSpPr>
          <p:nvPr>
            <p:ph idx="1"/>
          </p:nvPr>
        </p:nvSpPr>
        <p:spPr>
          <a:xfrm>
            <a:off x="385875" y="1391295"/>
            <a:ext cx="5303725" cy="3377183"/>
          </a:xfrm>
        </p:spPr>
        <p:txBody>
          <a:bodyPr>
            <a:normAutofit lnSpcReduction="10000"/>
          </a:bodyPr>
          <a:lstStyle/>
          <a:p>
            <a:pPr marL="0" indent="0" fontAlgn="base">
              <a:lnSpc>
                <a:spcPct val="100000"/>
              </a:lnSpc>
              <a:buNone/>
            </a:pPr>
            <a:r>
              <a:rPr lang="en-GB" sz="2200" b="1" dirty="0"/>
              <a:t>Do you:</a:t>
            </a:r>
          </a:p>
          <a:p>
            <a:pPr marL="0" indent="0" fontAlgn="base">
              <a:buNone/>
            </a:pPr>
            <a:r>
              <a:rPr lang="en-GB" sz="2200" dirty="0"/>
              <a:t>have a </a:t>
            </a:r>
            <a:r>
              <a:rPr lang="en-GB" sz="2200" b="1" dirty="0"/>
              <a:t>Commonwealth concession card</a:t>
            </a:r>
            <a:r>
              <a:rPr lang="en-GB" sz="2200" dirty="0"/>
              <a:t> such as a </a:t>
            </a:r>
          </a:p>
          <a:p>
            <a:pPr fontAlgn="base"/>
            <a:r>
              <a:rPr lang="en-GB" sz="2200" dirty="0"/>
              <a:t>Centrelink Pensioner Concession Card</a:t>
            </a:r>
          </a:p>
          <a:p>
            <a:pPr fontAlgn="base"/>
            <a:r>
              <a:rPr lang="en-GB" sz="2200" dirty="0"/>
              <a:t>Low Income Health Care Card</a:t>
            </a:r>
          </a:p>
          <a:p>
            <a:pPr fontAlgn="base"/>
            <a:r>
              <a:rPr lang="en-GB" sz="2200" dirty="0"/>
              <a:t>Veteran Gold Card</a:t>
            </a:r>
          </a:p>
          <a:p>
            <a:pPr fontAlgn="base"/>
            <a:r>
              <a:rPr lang="en-GB" sz="2200" dirty="0"/>
              <a:t>Commonwealth Seniors Health Card</a:t>
            </a:r>
          </a:p>
          <a:p>
            <a:pPr marL="0" indent="0" fontAlgn="base">
              <a:buNone/>
            </a:pPr>
            <a:r>
              <a:rPr lang="en-GB" sz="2200" i="1" dirty="0"/>
              <a:t>OR</a:t>
            </a:r>
          </a:p>
          <a:p>
            <a:pPr fontAlgn="base"/>
            <a:r>
              <a:rPr lang="en-GB" sz="2200" dirty="0"/>
              <a:t>Receive an eligible* Centrelink payment</a:t>
            </a:r>
          </a:p>
          <a:p>
            <a:pPr marL="0" indent="0" fontAlgn="base">
              <a:buNone/>
            </a:pPr>
            <a:endParaRPr lang="en-GB" dirty="0"/>
          </a:p>
          <a:p>
            <a:pPr fontAlgn="base"/>
            <a:endParaRPr lang="en-GB" dirty="0"/>
          </a:p>
          <a:p>
            <a:pPr fontAlgn="base"/>
            <a:endParaRPr lang="en-GB" dirty="0"/>
          </a:p>
          <a:p>
            <a:pPr fontAlgn="base"/>
            <a:endParaRPr lang="en-GB" dirty="0"/>
          </a:p>
          <a:p>
            <a:pPr fontAlgn="base"/>
            <a:endParaRPr lang="en-GB" dirty="0"/>
          </a:p>
          <a:p>
            <a:pPr marL="0" indent="0" fontAlgn="base">
              <a:buNone/>
            </a:pPr>
            <a:endParaRPr lang="en-GB" sz="1800" dirty="0"/>
          </a:p>
          <a:p>
            <a:pPr marL="0" indent="0" fontAlgn="base">
              <a:buNone/>
            </a:pPr>
            <a:endParaRPr lang="en-GB" sz="1800" dirty="0"/>
          </a:p>
          <a:p>
            <a:pPr marL="0" indent="0" fontAlgn="base">
              <a:buNone/>
            </a:pPr>
            <a:endParaRPr lang="en-GB" sz="1800" dirty="0"/>
          </a:p>
          <a:p>
            <a:pPr marL="0" indent="0" fontAlgn="base">
              <a:buNone/>
            </a:pPr>
            <a:endParaRPr lang="en-GB" sz="1800" dirty="0"/>
          </a:p>
          <a:p>
            <a:pPr marL="0" indent="0" fontAlgn="base">
              <a:buNone/>
            </a:pPr>
            <a:endParaRPr lang="en-GB" sz="1800" dirty="0"/>
          </a:p>
          <a:p>
            <a:pPr fontAlgn="base"/>
            <a:endParaRPr lang="en-GB" dirty="0"/>
          </a:p>
          <a:p>
            <a:endParaRPr lang="en-AU" dirty="0"/>
          </a:p>
        </p:txBody>
      </p:sp>
      <p:sp>
        <p:nvSpPr>
          <p:cNvPr id="4" name="Slide Number Placeholder 3">
            <a:extLst>
              <a:ext uri="{FF2B5EF4-FFF2-40B4-BE49-F238E27FC236}">
                <a16:creationId xmlns:a16="http://schemas.microsoft.com/office/drawing/2014/main" id="{346A5904-A93F-00C2-27DF-39751D7CB75A}"/>
              </a:ext>
            </a:extLst>
          </p:cNvPr>
          <p:cNvSpPr>
            <a:spLocks noGrp="1"/>
          </p:cNvSpPr>
          <p:nvPr>
            <p:ph type="sldNum" sz="quarter" idx="4"/>
          </p:nvPr>
        </p:nvSpPr>
        <p:spPr/>
        <p:txBody>
          <a:bodyPr/>
          <a:lstStyle/>
          <a:p>
            <a:fld id="{DF28FB93-0A08-4E7D-8E63-9EFA29F1E093}" type="slidenum">
              <a:rPr lang="en-US" smtClean="0"/>
              <a:pPr/>
              <a:t>40</a:t>
            </a:fld>
            <a:endParaRPr lang="en-US"/>
          </a:p>
        </p:txBody>
      </p:sp>
      <p:sp>
        <p:nvSpPr>
          <p:cNvPr id="7" name="TextBox 6">
            <a:extLst>
              <a:ext uri="{FF2B5EF4-FFF2-40B4-BE49-F238E27FC236}">
                <a16:creationId xmlns:a16="http://schemas.microsoft.com/office/drawing/2014/main" id="{D2EB0F3C-9571-7A09-49C1-7F5F1577A0D5}"/>
              </a:ext>
            </a:extLst>
          </p:cNvPr>
          <p:cNvSpPr txBox="1"/>
          <p:nvPr/>
        </p:nvSpPr>
        <p:spPr>
          <a:xfrm>
            <a:off x="385875" y="4768478"/>
            <a:ext cx="4503928" cy="1446550"/>
          </a:xfrm>
          <a:prstGeom prst="rect">
            <a:avLst/>
          </a:prstGeom>
          <a:noFill/>
        </p:spPr>
        <p:txBody>
          <a:bodyPr wrap="square">
            <a:spAutoFit/>
          </a:bodyPr>
          <a:lstStyle/>
          <a:p>
            <a:pPr marL="0" indent="0" fontAlgn="base">
              <a:buNone/>
            </a:pPr>
            <a:r>
              <a:rPr lang="en-GB" sz="2200" b="1" dirty="0"/>
              <a:t>And:</a:t>
            </a:r>
          </a:p>
          <a:p>
            <a:pPr marL="342900" indent="-342900" fontAlgn="base">
              <a:buFont typeface="Arial" panose="020B0604020202020204" pitchFamily="34" charset="0"/>
              <a:buChar char="•"/>
            </a:pPr>
            <a:r>
              <a:rPr lang="en-GB" sz="2200" dirty="0"/>
              <a:t>Your name is on the electricity bill </a:t>
            </a:r>
          </a:p>
          <a:p>
            <a:pPr marL="0" indent="0" fontAlgn="base">
              <a:buNone/>
            </a:pPr>
            <a:r>
              <a:rPr lang="en-GB" sz="2200" i="1" dirty="0"/>
              <a:t>OR</a:t>
            </a:r>
          </a:p>
          <a:p>
            <a:pPr marL="342900" indent="-342900" fontAlgn="base">
              <a:buFont typeface="Arial" panose="020B0604020202020204" pitchFamily="34" charset="0"/>
              <a:buChar char="•"/>
            </a:pPr>
            <a:r>
              <a:rPr lang="en-GB" sz="2200" dirty="0"/>
              <a:t>You’ve recently moved house </a:t>
            </a:r>
          </a:p>
        </p:txBody>
      </p:sp>
      <p:grpSp>
        <p:nvGrpSpPr>
          <p:cNvPr id="20" name="Group 19">
            <a:extLst>
              <a:ext uri="{FF2B5EF4-FFF2-40B4-BE49-F238E27FC236}">
                <a16:creationId xmlns:a16="http://schemas.microsoft.com/office/drawing/2014/main" id="{835F2D0E-A0C5-E149-AF95-C0D04C4F568C}"/>
              </a:ext>
            </a:extLst>
          </p:cNvPr>
          <p:cNvGrpSpPr/>
          <p:nvPr/>
        </p:nvGrpSpPr>
        <p:grpSpPr>
          <a:xfrm>
            <a:off x="5987391" y="1746161"/>
            <a:ext cx="5013551" cy="3365677"/>
            <a:chOff x="5987391" y="2216109"/>
            <a:chExt cx="5013551" cy="3365677"/>
          </a:xfrm>
        </p:grpSpPr>
        <p:pic>
          <p:nvPicPr>
            <p:cNvPr id="17" name="Picture 16">
              <a:extLst>
                <a:ext uri="{FF2B5EF4-FFF2-40B4-BE49-F238E27FC236}">
                  <a16:creationId xmlns:a16="http://schemas.microsoft.com/office/drawing/2014/main" id="{BC532C2E-2A26-14A0-3F91-28FE6BEAF42D}"/>
                </a:ext>
              </a:extLst>
            </p:cNvPr>
            <p:cNvPicPr>
              <a:picLocks noChangeAspect="1"/>
            </p:cNvPicPr>
            <p:nvPr/>
          </p:nvPicPr>
          <p:blipFill>
            <a:blip r:embed="rId3">
              <a:extLst>
                <a:ext uri="{28A0092B-C50C-407E-A947-70E740481C1C}">
                  <a14:useLocalDpi xmlns:a14="http://schemas.microsoft.com/office/drawing/2010/main" val="0"/>
                </a:ext>
              </a:extLst>
            </a:blip>
            <a:srcRect b="52023"/>
            <a:stretch>
              <a:fillRect/>
            </a:stretch>
          </p:blipFill>
          <p:spPr>
            <a:xfrm>
              <a:off x="5987391" y="2216109"/>
              <a:ext cx="2366467" cy="3365677"/>
            </a:xfrm>
            <a:prstGeom prst="rect">
              <a:avLst/>
            </a:prstGeom>
          </p:spPr>
        </p:pic>
        <p:pic>
          <p:nvPicPr>
            <p:cNvPr id="19" name="Picture 18">
              <a:extLst>
                <a:ext uri="{FF2B5EF4-FFF2-40B4-BE49-F238E27FC236}">
                  <a16:creationId xmlns:a16="http://schemas.microsoft.com/office/drawing/2014/main" id="{6333E1D2-55D2-3B95-6118-AF82435F5279}"/>
                </a:ext>
              </a:extLst>
            </p:cNvPr>
            <p:cNvPicPr>
              <a:picLocks noChangeAspect="1"/>
            </p:cNvPicPr>
            <p:nvPr/>
          </p:nvPicPr>
          <p:blipFill>
            <a:blip r:embed="rId3">
              <a:extLst>
                <a:ext uri="{28A0092B-C50C-407E-A947-70E740481C1C}">
                  <a14:useLocalDpi xmlns:a14="http://schemas.microsoft.com/office/drawing/2010/main" val="0"/>
                </a:ext>
              </a:extLst>
            </a:blip>
            <a:srcRect t="52378"/>
            <a:stretch>
              <a:fillRect/>
            </a:stretch>
          </p:blipFill>
          <p:spPr>
            <a:xfrm>
              <a:off x="8634475" y="2216109"/>
              <a:ext cx="2366467" cy="3340734"/>
            </a:xfrm>
            <a:prstGeom prst="rect">
              <a:avLst/>
            </a:prstGeom>
          </p:spPr>
        </p:pic>
      </p:grpSp>
    </p:spTree>
    <p:extLst>
      <p:ext uri="{BB962C8B-B14F-4D97-AF65-F5344CB8AC3E}">
        <p14:creationId xmlns:p14="http://schemas.microsoft.com/office/powerpoint/2010/main" val="139156228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0445FE8A-E2AD-96B7-E390-B64571D873F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69388D-B2D0-FD37-660E-A8FE27314667}"/>
              </a:ext>
            </a:extLst>
          </p:cNvPr>
          <p:cNvSpPr>
            <a:spLocks noGrp="1"/>
          </p:cNvSpPr>
          <p:nvPr>
            <p:ph type="title"/>
          </p:nvPr>
        </p:nvSpPr>
        <p:spPr/>
        <p:txBody>
          <a:bodyPr>
            <a:normAutofit/>
          </a:bodyPr>
          <a:lstStyle/>
          <a:p>
            <a:r>
              <a:rPr lang="en-AU" sz="4000"/>
              <a:t>6. Are you a </a:t>
            </a:r>
            <a:r>
              <a:rPr lang="en-AU" sz="4000">
                <a:solidFill>
                  <a:srgbClr val="FA780A"/>
                </a:solidFill>
              </a:rPr>
              <a:t>concession card </a:t>
            </a:r>
            <a:r>
              <a:rPr lang="en-AU" sz="4000"/>
              <a:t>holder?</a:t>
            </a:r>
          </a:p>
        </p:txBody>
      </p:sp>
      <p:sp>
        <p:nvSpPr>
          <p:cNvPr id="5" name="TextBox 4">
            <a:extLst>
              <a:ext uri="{FF2B5EF4-FFF2-40B4-BE49-F238E27FC236}">
                <a16:creationId xmlns:a16="http://schemas.microsoft.com/office/drawing/2014/main" id="{6F472D79-1441-3B69-E78E-0D8A162BAA21}"/>
              </a:ext>
            </a:extLst>
          </p:cNvPr>
          <p:cNvSpPr txBox="1"/>
          <p:nvPr/>
        </p:nvSpPr>
        <p:spPr>
          <a:xfrm>
            <a:off x="385874" y="1157030"/>
            <a:ext cx="10129726" cy="4756880"/>
          </a:xfrm>
          <a:prstGeom prst="rect">
            <a:avLst/>
          </a:prstGeom>
          <a:noFill/>
          <a:ln>
            <a:noFill/>
          </a:ln>
          <a:effectLst/>
        </p:spPr>
        <p:txBody>
          <a:bodyPr wrap="square">
            <a:spAutoFit/>
          </a:bodyPr>
          <a:lstStyle/>
          <a:p>
            <a:pPr defTabSz="685800" fontAlgn="base">
              <a:lnSpc>
                <a:spcPct val="70000"/>
              </a:lnSpc>
              <a:spcBef>
                <a:spcPts val="750"/>
              </a:spcBef>
              <a:buFont typeface="Arial" panose="020B0604020202020204" pitchFamily="34" charset="0"/>
              <a:buNone/>
            </a:pPr>
            <a:r>
              <a:rPr lang="en-GB" sz="2200" b="1" dirty="0"/>
              <a:t>SA Energy Concessions and financial support</a:t>
            </a:r>
          </a:p>
          <a:p>
            <a:pPr defTabSz="685800" fontAlgn="base">
              <a:lnSpc>
                <a:spcPct val="70000"/>
              </a:lnSpc>
              <a:spcBef>
                <a:spcPts val="750"/>
              </a:spcBef>
              <a:buFont typeface="Arial" panose="020B0604020202020204" pitchFamily="34" charset="0"/>
              <a:buNone/>
            </a:pPr>
            <a:endParaRPr lang="en-GB" sz="2200" dirty="0"/>
          </a:p>
          <a:p>
            <a:pPr defTabSz="685800" fontAlgn="base">
              <a:lnSpc>
                <a:spcPct val="70000"/>
              </a:lnSpc>
              <a:spcBef>
                <a:spcPts val="750"/>
              </a:spcBef>
              <a:buFont typeface="Arial" panose="020B0604020202020204" pitchFamily="34" charset="0"/>
              <a:buNone/>
            </a:pPr>
            <a:endParaRPr lang="en-GB" sz="2200" dirty="0"/>
          </a:p>
          <a:p>
            <a:pPr defTabSz="685800" fontAlgn="base">
              <a:lnSpc>
                <a:spcPct val="70000"/>
              </a:lnSpc>
              <a:spcBef>
                <a:spcPts val="750"/>
              </a:spcBef>
              <a:buFont typeface="Arial" panose="020B0604020202020204" pitchFamily="34" charset="0"/>
              <a:buNone/>
            </a:pPr>
            <a:r>
              <a:rPr lang="en-GB" sz="2200" b="1" dirty="0"/>
              <a:t>Energy concession </a:t>
            </a:r>
          </a:p>
          <a:p>
            <a:pPr marL="285750" indent="-285750" defTabSz="685800" fontAlgn="base">
              <a:lnSpc>
                <a:spcPct val="70000"/>
              </a:lnSpc>
              <a:spcBef>
                <a:spcPts val="750"/>
              </a:spcBef>
              <a:buFont typeface="Arial" panose="020B0604020202020204" pitchFamily="34" charset="0"/>
              <a:buChar char="•"/>
            </a:pPr>
            <a:r>
              <a:rPr lang="en-GB" sz="2200" dirty="0"/>
              <a:t>Annual value of $281 in 2025/26</a:t>
            </a:r>
          </a:p>
          <a:p>
            <a:pPr marL="285750" indent="-285750" defTabSz="685800" fontAlgn="base">
              <a:lnSpc>
                <a:spcPct val="70000"/>
              </a:lnSpc>
              <a:spcBef>
                <a:spcPts val="750"/>
              </a:spcBef>
              <a:buFont typeface="Arial" panose="020B0604020202020204" pitchFamily="34" charset="0"/>
              <a:buChar char="•"/>
            </a:pPr>
            <a:r>
              <a:rPr lang="en-GB" sz="2200" dirty="0"/>
              <a:t>Usually paid onto electricity bills</a:t>
            </a:r>
          </a:p>
          <a:p>
            <a:pPr marL="285750" indent="-285750" defTabSz="685800" fontAlgn="base">
              <a:lnSpc>
                <a:spcPct val="70000"/>
              </a:lnSpc>
              <a:spcBef>
                <a:spcPts val="750"/>
              </a:spcBef>
              <a:buFont typeface="Arial" panose="020B0604020202020204" pitchFamily="34" charset="0"/>
              <a:buChar char="•"/>
            </a:pPr>
            <a:r>
              <a:rPr lang="en-GB" sz="2200" dirty="0"/>
              <a:t>You must update details if you move retailers or address</a:t>
            </a:r>
          </a:p>
          <a:p>
            <a:pPr marL="285750" indent="-285750" defTabSz="685800" fontAlgn="base">
              <a:lnSpc>
                <a:spcPct val="70000"/>
              </a:lnSpc>
              <a:spcBef>
                <a:spcPts val="750"/>
              </a:spcBef>
              <a:buFont typeface="Arial" panose="020B0604020202020204" pitchFamily="34" charset="0"/>
              <a:buChar char="•"/>
            </a:pPr>
            <a:r>
              <a:rPr lang="en-GB" sz="2200" dirty="0"/>
              <a:t>Must be the listed person on the bill</a:t>
            </a:r>
          </a:p>
          <a:p>
            <a:pPr marL="285750" indent="-285750" defTabSz="685800" fontAlgn="base">
              <a:lnSpc>
                <a:spcPct val="70000"/>
              </a:lnSpc>
              <a:spcBef>
                <a:spcPts val="750"/>
              </a:spcBef>
              <a:buFont typeface="Arial" panose="020B0604020202020204" pitchFamily="34" charset="0"/>
              <a:buChar char="•"/>
            </a:pPr>
            <a:r>
              <a:rPr lang="en-GB" sz="2200" dirty="0"/>
              <a:t>Apply for ‘household concessions’ to get the Energy Concession</a:t>
            </a:r>
          </a:p>
          <a:p>
            <a:pPr defTabSz="685800" fontAlgn="base">
              <a:lnSpc>
                <a:spcPct val="70000"/>
              </a:lnSpc>
              <a:spcBef>
                <a:spcPts val="750"/>
              </a:spcBef>
              <a:buFont typeface="Arial" panose="020B0604020202020204" pitchFamily="34" charset="0"/>
              <a:buNone/>
            </a:pPr>
            <a:endParaRPr lang="en-GB" sz="2200" dirty="0"/>
          </a:p>
          <a:p>
            <a:pPr marL="0" indent="0" defTabSz="685800" fontAlgn="base">
              <a:lnSpc>
                <a:spcPct val="70000"/>
              </a:lnSpc>
              <a:spcBef>
                <a:spcPts val="750"/>
              </a:spcBef>
              <a:buFont typeface="Arial" panose="020B0604020202020204" pitchFamily="34" charset="0"/>
              <a:buNone/>
            </a:pPr>
            <a:r>
              <a:rPr lang="en-GB" sz="2200" b="1" dirty="0"/>
              <a:t>Emergency Electricity Payment Scheme (EEPS)</a:t>
            </a:r>
          </a:p>
          <a:p>
            <a:pPr marL="342900" indent="-342900" defTabSz="685800" fontAlgn="base">
              <a:lnSpc>
                <a:spcPct val="70000"/>
              </a:lnSpc>
              <a:spcBef>
                <a:spcPts val="750"/>
              </a:spcBef>
              <a:buFont typeface="Arial" panose="020B0604020202020204" pitchFamily="34" charset="0"/>
              <a:buChar char="•"/>
            </a:pPr>
            <a:r>
              <a:rPr lang="en-GB" sz="2200" dirty="0"/>
              <a:t>$800 every 2 years</a:t>
            </a:r>
          </a:p>
          <a:p>
            <a:pPr marL="342900" indent="-342900" defTabSz="685800" fontAlgn="base">
              <a:lnSpc>
                <a:spcPct val="70000"/>
              </a:lnSpc>
              <a:spcBef>
                <a:spcPts val="750"/>
              </a:spcBef>
              <a:buFont typeface="Arial" panose="020B0604020202020204" pitchFamily="34" charset="0"/>
              <a:buChar char="•"/>
            </a:pPr>
            <a:r>
              <a:rPr lang="en-GB" sz="2200" dirty="0"/>
              <a:t>Emergency payment applied for via </a:t>
            </a:r>
            <a:r>
              <a:rPr lang="en-GB" sz="2200"/>
              <a:t>a Financial </a:t>
            </a:r>
            <a:r>
              <a:rPr lang="en-GB" sz="2200" dirty="0"/>
              <a:t>C</a:t>
            </a:r>
            <a:r>
              <a:rPr lang="en-GB" sz="2200"/>
              <a:t>ounsellor or Capability </a:t>
            </a:r>
            <a:r>
              <a:rPr lang="en-GB" sz="2200" dirty="0"/>
              <a:t>W</a:t>
            </a:r>
            <a:r>
              <a:rPr lang="en-GB" sz="2200"/>
              <a:t>orker</a:t>
            </a:r>
            <a:endParaRPr lang="en-GB" sz="2200" dirty="0"/>
          </a:p>
          <a:p>
            <a:pPr marL="342900" indent="-342900" defTabSz="685800" fontAlgn="base">
              <a:lnSpc>
                <a:spcPct val="70000"/>
              </a:lnSpc>
              <a:spcBef>
                <a:spcPts val="750"/>
              </a:spcBef>
              <a:buFont typeface="Arial" panose="020B0604020202020204" pitchFamily="34" charset="0"/>
              <a:buChar char="•"/>
            </a:pPr>
            <a:r>
              <a:rPr lang="en-US" sz="2200" dirty="0"/>
              <a:t>Assist households that are in financial crisis and unable to pay their electricity debt</a:t>
            </a:r>
            <a:endParaRPr lang="en-GB" sz="2200" b="0" i="0" dirty="0">
              <a:solidFill>
                <a:srgbClr val="000000"/>
              </a:solidFill>
              <a:effectLst/>
              <a:latin typeface="Segoe UI" panose="020B0502040204020203" pitchFamily="34" charset="0"/>
            </a:endParaRPr>
          </a:p>
        </p:txBody>
      </p:sp>
      <p:sp>
        <p:nvSpPr>
          <p:cNvPr id="4" name="Slide Number Placeholder 3">
            <a:extLst>
              <a:ext uri="{FF2B5EF4-FFF2-40B4-BE49-F238E27FC236}">
                <a16:creationId xmlns:a16="http://schemas.microsoft.com/office/drawing/2014/main" id="{32509102-24DA-5177-475F-E931ED86AC16}"/>
              </a:ext>
            </a:extLst>
          </p:cNvPr>
          <p:cNvSpPr>
            <a:spLocks noGrp="1"/>
          </p:cNvSpPr>
          <p:nvPr>
            <p:ph type="sldNum" sz="quarter" idx="4"/>
          </p:nvPr>
        </p:nvSpPr>
        <p:spPr/>
        <p:txBody>
          <a:bodyPr/>
          <a:lstStyle/>
          <a:p>
            <a:fld id="{DF28FB93-0A08-4E7D-8E63-9EFA29F1E093}" type="slidenum">
              <a:rPr lang="en-US" smtClean="0"/>
              <a:pPr/>
              <a:t>41</a:t>
            </a:fld>
            <a:endParaRPr lang="en-US"/>
          </a:p>
        </p:txBody>
      </p:sp>
      <p:grpSp>
        <p:nvGrpSpPr>
          <p:cNvPr id="8" name="Group 7">
            <a:extLst>
              <a:ext uri="{FF2B5EF4-FFF2-40B4-BE49-F238E27FC236}">
                <a16:creationId xmlns:a16="http://schemas.microsoft.com/office/drawing/2014/main" id="{A3998C85-4E5A-DEB2-DEDC-511474E10C44}"/>
              </a:ext>
            </a:extLst>
          </p:cNvPr>
          <p:cNvGrpSpPr/>
          <p:nvPr/>
        </p:nvGrpSpPr>
        <p:grpSpPr>
          <a:xfrm>
            <a:off x="6645248" y="1606061"/>
            <a:ext cx="4907485" cy="898062"/>
            <a:chOff x="7704083" y="562515"/>
            <a:chExt cx="3594650" cy="898062"/>
          </a:xfrm>
        </p:grpSpPr>
        <p:sp>
          <p:nvSpPr>
            <p:cNvPr id="3" name="Rectangle: Rounded Corners 2">
              <a:extLst>
                <a:ext uri="{FF2B5EF4-FFF2-40B4-BE49-F238E27FC236}">
                  <a16:creationId xmlns:a16="http://schemas.microsoft.com/office/drawing/2014/main" id="{47605403-2005-FED6-D5F7-FF95E0DBE7E8}"/>
                </a:ext>
              </a:extLst>
            </p:cNvPr>
            <p:cNvSpPr/>
            <p:nvPr/>
          </p:nvSpPr>
          <p:spPr>
            <a:xfrm>
              <a:off x="7704083" y="562515"/>
              <a:ext cx="3594650" cy="898062"/>
            </a:xfrm>
            <a:prstGeom prst="roundRect">
              <a:avLst/>
            </a:prstGeom>
            <a:solidFill>
              <a:schemeClr val="tx2"/>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TextBox 6">
              <a:extLst>
                <a:ext uri="{FF2B5EF4-FFF2-40B4-BE49-F238E27FC236}">
                  <a16:creationId xmlns:a16="http://schemas.microsoft.com/office/drawing/2014/main" id="{EDE78D1C-1089-ADE8-E848-345C942F4D35}"/>
                </a:ext>
              </a:extLst>
            </p:cNvPr>
            <p:cNvSpPr txBox="1"/>
            <p:nvPr/>
          </p:nvSpPr>
          <p:spPr>
            <a:xfrm>
              <a:off x="7780419" y="822658"/>
              <a:ext cx="3441976" cy="367473"/>
            </a:xfrm>
            <a:prstGeom prst="rect">
              <a:avLst/>
            </a:prstGeom>
            <a:solidFill>
              <a:schemeClr val="tx2"/>
            </a:solidFill>
            <a:ln>
              <a:solidFill>
                <a:schemeClr val="tx2"/>
              </a:solidFill>
            </a:ln>
          </p:spPr>
          <p:txBody>
            <a:bodyPr wrap="square">
              <a:spAutoFit/>
            </a:bodyPr>
            <a:lstStyle/>
            <a:p>
              <a:pPr algn="ctr" defTabSz="685800" fontAlgn="base">
                <a:lnSpc>
                  <a:spcPct val="70000"/>
                </a:lnSpc>
                <a:spcBef>
                  <a:spcPts val="750"/>
                </a:spcBef>
              </a:pPr>
              <a:r>
                <a:rPr lang="en-GB" sz="2400">
                  <a:solidFill>
                    <a:schemeClr val="bg2"/>
                  </a:solidFill>
                  <a:hlinkClick r:id="rId3">
                    <a:extLst>
                      <a:ext uri="{A12FA001-AC4F-418D-AE19-62706E023703}">
                        <ahyp:hlinkClr xmlns:ahyp="http://schemas.microsoft.com/office/drawing/2018/hyperlinkcolor" val="tx"/>
                      </a:ext>
                    </a:extLst>
                  </a:hlinkClick>
                </a:rPr>
                <a:t>SA.GOV.AU-Energy bill concessions</a:t>
              </a:r>
              <a:endParaRPr lang="en-GB" sz="2400">
                <a:solidFill>
                  <a:schemeClr val="bg2"/>
                </a:solidFill>
              </a:endParaRPr>
            </a:p>
          </p:txBody>
        </p:sp>
      </p:grpSp>
    </p:spTree>
    <p:extLst>
      <p:ext uri="{BB962C8B-B14F-4D97-AF65-F5344CB8AC3E}">
        <p14:creationId xmlns:p14="http://schemas.microsoft.com/office/powerpoint/2010/main" val="204500760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0445FE8A-E2AD-96B7-E390-B64571D873F3}"/>
            </a:ext>
          </a:extLst>
        </p:cNvPr>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95A0F2D5-3DBD-155A-9BF2-62F953980261}"/>
              </a:ext>
            </a:extLst>
          </p:cNvPr>
          <p:cNvSpPr/>
          <p:nvPr/>
        </p:nvSpPr>
        <p:spPr>
          <a:xfrm>
            <a:off x="385874" y="5177998"/>
            <a:ext cx="11420251" cy="862709"/>
          </a:xfrm>
          <a:prstGeom prst="roundRect">
            <a:avLst/>
          </a:prstGeom>
          <a:solidFill>
            <a:srgbClr val="FA7909"/>
          </a:solidFill>
          <a:ln>
            <a:solidFill>
              <a:srgbClr val="FA790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a:extLst>
              <a:ext uri="{FF2B5EF4-FFF2-40B4-BE49-F238E27FC236}">
                <a16:creationId xmlns:a16="http://schemas.microsoft.com/office/drawing/2014/main" id="{0169388D-B2D0-FD37-660E-A8FE27314667}"/>
              </a:ext>
            </a:extLst>
          </p:cNvPr>
          <p:cNvSpPr>
            <a:spLocks noGrp="1"/>
          </p:cNvSpPr>
          <p:nvPr>
            <p:ph type="title"/>
          </p:nvPr>
        </p:nvSpPr>
        <p:spPr/>
        <p:txBody>
          <a:bodyPr>
            <a:normAutofit/>
          </a:bodyPr>
          <a:lstStyle/>
          <a:p>
            <a:r>
              <a:rPr lang="en-AU" sz="4000"/>
              <a:t>6. Are you a concession card holder?</a:t>
            </a:r>
          </a:p>
        </p:txBody>
      </p:sp>
      <p:sp>
        <p:nvSpPr>
          <p:cNvPr id="4" name="Slide Number Placeholder 3">
            <a:extLst>
              <a:ext uri="{FF2B5EF4-FFF2-40B4-BE49-F238E27FC236}">
                <a16:creationId xmlns:a16="http://schemas.microsoft.com/office/drawing/2014/main" id="{32509102-24DA-5177-475F-E931ED86AC16}"/>
              </a:ext>
            </a:extLst>
          </p:cNvPr>
          <p:cNvSpPr>
            <a:spLocks noGrp="1"/>
          </p:cNvSpPr>
          <p:nvPr>
            <p:ph type="sldNum" sz="quarter" idx="4"/>
          </p:nvPr>
        </p:nvSpPr>
        <p:spPr/>
        <p:txBody>
          <a:bodyPr/>
          <a:lstStyle/>
          <a:p>
            <a:fld id="{DF28FB93-0A08-4E7D-8E63-9EFA29F1E093}" type="slidenum">
              <a:rPr lang="en-US" smtClean="0"/>
              <a:pPr/>
              <a:t>42</a:t>
            </a:fld>
            <a:endParaRPr lang="en-US"/>
          </a:p>
        </p:txBody>
      </p:sp>
      <p:sp>
        <p:nvSpPr>
          <p:cNvPr id="13" name="TextBox 12">
            <a:extLst>
              <a:ext uri="{FF2B5EF4-FFF2-40B4-BE49-F238E27FC236}">
                <a16:creationId xmlns:a16="http://schemas.microsoft.com/office/drawing/2014/main" id="{5AE59650-1B69-FC7C-4AD0-7D9BA9C8A128}"/>
              </a:ext>
            </a:extLst>
          </p:cNvPr>
          <p:cNvSpPr txBox="1"/>
          <p:nvPr/>
        </p:nvSpPr>
        <p:spPr>
          <a:xfrm>
            <a:off x="385874" y="5279004"/>
            <a:ext cx="5532326" cy="707886"/>
          </a:xfrm>
          <a:prstGeom prst="rect">
            <a:avLst/>
          </a:prstGeom>
          <a:noFill/>
        </p:spPr>
        <p:txBody>
          <a:bodyPr wrap="square">
            <a:spAutoFit/>
          </a:bodyPr>
          <a:lstStyle/>
          <a:p>
            <a:pPr algn="ctr"/>
            <a:r>
              <a:rPr lang="en-US" sz="2000" b="1" i="0">
                <a:solidFill>
                  <a:schemeClr val="bg2"/>
                </a:solidFill>
                <a:effectLst/>
                <a:latin typeface="gordita"/>
              </a:rPr>
              <a:t>Electricity </a:t>
            </a:r>
          </a:p>
          <a:p>
            <a:pPr algn="ctr"/>
            <a:r>
              <a:rPr lang="en-US" sz="2000" b="0" i="0">
                <a:solidFill>
                  <a:schemeClr val="bg2"/>
                </a:solidFill>
                <a:effectLst/>
                <a:latin typeface="gordita"/>
              </a:rPr>
              <a:t>20% off standard usage and supply charges</a:t>
            </a:r>
          </a:p>
        </p:txBody>
      </p:sp>
      <p:sp>
        <p:nvSpPr>
          <p:cNvPr id="9" name="TextBox 8">
            <a:extLst>
              <a:ext uri="{FF2B5EF4-FFF2-40B4-BE49-F238E27FC236}">
                <a16:creationId xmlns:a16="http://schemas.microsoft.com/office/drawing/2014/main" id="{DA9C347E-CD1C-70A9-86BA-7BE3D76F7C4E}"/>
              </a:ext>
            </a:extLst>
          </p:cNvPr>
          <p:cNvSpPr txBox="1"/>
          <p:nvPr/>
        </p:nvSpPr>
        <p:spPr>
          <a:xfrm>
            <a:off x="385874" y="1084770"/>
            <a:ext cx="6096000" cy="430887"/>
          </a:xfrm>
          <a:prstGeom prst="rect">
            <a:avLst/>
          </a:prstGeom>
          <a:noFill/>
        </p:spPr>
        <p:txBody>
          <a:bodyPr wrap="square">
            <a:spAutoFit/>
          </a:bodyPr>
          <a:lstStyle/>
          <a:p>
            <a:pPr algn="l"/>
            <a:r>
              <a:rPr lang="en-AU" sz="2200" b="1" i="0">
                <a:effectLst/>
              </a:rPr>
              <a:t>SA Concessions Energy Discount Offer</a:t>
            </a:r>
          </a:p>
        </p:txBody>
      </p:sp>
      <p:sp>
        <p:nvSpPr>
          <p:cNvPr id="11" name="TextBox 10">
            <a:extLst>
              <a:ext uri="{FF2B5EF4-FFF2-40B4-BE49-F238E27FC236}">
                <a16:creationId xmlns:a16="http://schemas.microsoft.com/office/drawing/2014/main" id="{C893E4E0-1D31-A12C-8B5B-5C4A744A8465}"/>
              </a:ext>
            </a:extLst>
          </p:cNvPr>
          <p:cNvSpPr txBox="1"/>
          <p:nvPr/>
        </p:nvSpPr>
        <p:spPr>
          <a:xfrm>
            <a:off x="385874" y="1730053"/>
            <a:ext cx="8239966" cy="3139321"/>
          </a:xfrm>
          <a:prstGeom prst="rect">
            <a:avLst/>
          </a:prstGeom>
          <a:noFill/>
        </p:spPr>
        <p:txBody>
          <a:bodyPr wrap="square">
            <a:spAutoFit/>
          </a:bodyPr>
          <a:lstStyle/>
          <a:p>
            <a:pPr algn="l"/>
            <a:r>
              <a:rPr lang="en-US" sz="2200" b="0" i="0">
                <a:solidFill>
                  <a:srgbClr val="505050"/>
                </a:solidFill>
                <a:effectLst/>
              </a:rPr>
              <a:t>If you’re a South Australian resident and</a:t>
            </a:r>
            <a:r>
              <a:rPr lang="en-US" sz="2200">
                <a:solidFill>
                  <a:srgbClr val="505050"/>
                </a:solidFill>
              </a:rPr>
              <a:t> either</a:t>
            </a:r>
          </a:p>
          <a:p>
            <a:pPr marL="342900" indent="-342900" algn="l">
              <a:buFont typeface="Arial" panose="020B0604020202020204" pitchFamily="34" charset="0"/>
              <a:buChar char="•"/>
            </a:pPr>
            <a:r>
              <a:rPr lang="en-US" sz="2200" b="0" i="0">
                <a:solidFill>
                  <a:srgbClr val="505050"/>
                </a:solidFill>
                <a:effectLst/>
              </a:rPr>
              <a:t>hold an eligible concession card, or </a:t>
            </a:r>
          </a:p>
          <a:p>
            <a:pPr marL="342900" indent="-342900" algn="l">
              <a:buFont typeface="Arial" panose="020B0604020202020204" pitchFamily="34" charset="0"/>
              <a:buChar char="•"/>
            </a:pPr>
            <a:r>
              <a:rPr lang="en-US" sz="2200" b="0" i="0">
                <a:solidFill>
                  <a:srgbClr val="505050"/>
                </a:solidFill>
                <a:effectLst/>
              </a:rPr>
              <a:t>receive an eligible Centrelink payment</a:t>
            </a:r>
            <a:endParaRPr lang="en-US" sz="2200">
              <a:solidFill>
                <a:srgbClr val="505050"/>
              </a:solidFill>
            </a:endParaRPr>
          </a:p>
          <a:p>
            <a:pPr marL="285750" indent="-285750" algn="l">
              <a:buFont typeface="Arial" panose="020B0604020202020204" pitchFamily="34" charset="0"/>
              <a:buChar char="•"/>
            </a:pPr>
            <a:endParaRPr lang="en-US" sz="2200" b="0" i="0">
              <a:solidFill>
                <a:srgbClr val="505050"/>
              </a:solidFill>
              <a:effectLst/>
            </a:endParaRPr>
          </a:p>
          <a:p>
            <a:pPr algn="l"/>
            <a:r>
              <a:rPr lang="en-US" sz="2200">
                <a:solidFill>
                  <a:srgbClr val="505050"/>
                </a:solidFill>
              </a:rPr>
              <a:t>Y</a:t>
            </a:r>
            <a:r>
              <a:rPr lang="en-US" sz="2200" b="0" i="0">
                <a:solidFill>
                  <a:srgbClr val="505050"/>
                </a:solidFill>
                <a:effectLst/>
              </a:rPr>
              <a:t>ou can get a guaranteed discount on your electricity and natural gas rates</a:t>
            </a:r>
            <a:r>
              <a:rPr lang="en-US" sz="2200">
                <a:solidFill>
                  <a:srgbClr val="505050"/>
                </a:solidFill>
              </a:rPr>
              <a:t> with Origin Energy. </a:t>
            </a:r>
            <a:r>
              <a:rPr lang="en-US" sz="2200" b="0" i="0">
                <a:solidFill>
                  <a:srgbClr val="505050"/>
                </a:solidFill>
                <a:effectLst/>
              </a:rPr>
              <a:t>These rates are lower than  standard plans, with no lock-in contracts and no end date.</a:t>
            </a:r>
          </a:p>
          <a:p>
            <a:pPr algn="l"/>
            <a:endParaRPr lang="en-US" sz="2200" b="0" i="0">
              <a:solidFill>
                <a:srgbClr val="505050"/>
              </a:solidFill>
              <a:effectLst/>
            </a:endParaRPr>
          </a:p>
          <a:p>
            <a:pPr algn="l"/>
            <a:r>
              <a:rPr lang="en-US" sz="2200">
                <a:solidFill>
                  <a:srgbClr val="505050"/>
                </a:solidFill>
              </a:rPr>
              <a:t>Call </a:t>
            </a:r>
            <a:r>
              <a:rPr lang="en-US" sz="2200"/>
              <a:t>Origin</a:t>
            </a:r>
            <a:r>
              <a:rPr lang="en-US" sz="2200">
                <a:solidFill>
                  <a:srgbClr val="505050"/>
                </a:solidFill>
              </a:rPr>
              <a:t> </a:t>
            </a:r>
            <a:r>
              <a:rPr lang="en-US" sz="2200"/>
              <a:t>on </a:t>
            </a:r>
            <a:r>
              <a:rPr lang="en-AU" sz="2200" b="1" i="0" u="none" strike="noStrike">
                <a:effectLst/>
              </a:rPr>
              <a:t>1300 791 465</a:t>
            </a:r>
            <a:r>
              <a:rPr lang="en-US" sz="2200"/>
              <a:t> </a:t>
            </a:r>
            <a:r>
              <a:rPr lang="en-US" sz="2200">
                <a:solidFill>
                  <a:srgbClr val="505050"/>
                </a:solidFill>
              </a:rPr>
              <a:t>and ask for the </a:t>
            </a:r>
            <a:r>
              <a:rPr lang="en-US" sz="2200" b="1">
                <a:solidFill>
                  <a:srgbClr val="505050"/>
                </a:solidFill>
              </a:rPr>
              <a:t>Origin Value plan</a:t>
            </a:r>
            <a:endParaRPr lang="en-US" sz="2200" b="1" i="0">
              <a:solidFill>
                <a:srgbClr val="505050"/>
              </a:solidFill>
              <a:effectLst/>
            </a:endParaRPr>
          </a:p>
        </p:txBody>
      </p:sp>
      <p:sp>
        <p:nvSpPr>
          <p:cNvPr id="15" name="TextBox 14">
            <a:extLst>
              <a:ext uri="{FF2B5EF4-FFF2-40B4-BE49-F238E27FC236}">
                <a16:creationId xmlns:a16="http://schemas.microsoft.com/office/drawing/2014/main" id="{8B6CDBF8-B4CF-F617-244D-5EEF82CBBB8A}"/>
              </a:ext>
            </a:extLst>
          </p:cNvPr>
          <p:cNvSpPr txBox="1"/>
          <p:nvPr/>
        </p:nvSpPr>
        <p:spPr>
          <a:xfrm>
            <a:off x="5918200" y="5255409"/>
            <a:ext cx="5887925" cy="707886"/>
          </a:xfrm>
          <a:prstGeom prst="rect">
            <a:avLst/>
          </a:prstGeom>
          <a:noFill/>
        </p:spPr>
        <p:txBody>
          <a:bodyPr wrap="square">
            <a:spAutoFit/>
          </a:bodyPr>
          <a:lstStyle/>
          <a:p>
            <a:pPr algn="ctr"/>
            <a:r>
              <a:rPr lang="en-US" sz="2000" b="1">
                <a:solidFill>
                  <a:schemeClr val="bg2"/>
                </a:solidFill>
                <a:latin typeface="gordita"/>
              </a:rPr>
              <a:t>Gas</a:t>
            </a:r>
          </a:p>
          <a:p>
            <a:pPr algn="ctr"/>
            <a:r>
              <a:rPr lang="en-US" sz="2000">
                <a:solidFill>
                  <a:schemeClr val="bg2"/>
                </a:solidFill>
                <a:latin typeface="gordita"/>
              </a:rPr>
              <a:t>15</a:t>
            </a:r>
            <a:r>
              <a:rPr lang="en-US" sz="2000" i="0">
                <a:solidFill>
                  <a:schemeClr val="bg2"/>
                </a:solidFill>
                <a:effectLst/>
                <a:latin typeface="gordita"/>
              </a:rPr>
              <a:t>% off standard usage and supply charges</a:t>
            </a:r>
          </a:p>
        </p:txBody>
      </p:sp>
      <p:pic>
        <p:nvPicPr>
          <p:cNvPr id="10" name="Picture 9">
            <a:extLst>
              <a:ext uri="{FF2B5EF4-FFF2-40B4-BE49-F238E27FC236}">
                <a16:creationId xmlns:a16="http://schemas.microsoft.com/office/drawing/2014/main" id="{B094FBA5-80D1-FE25-0C92-13CE9D22614E}"/>
              </a:ext>
            </a:extLst>
          </p:cNvPr>
          <p:cNvPicPr>
            <a:picLocks noChangeAspect="1"/>
          </p:cNvPicPr>
          <p:nvPr/>
        </p:nvPicPr>
        <p:blipFill>
          <a:blip r:embed="rId3"/>
          <a:stretch>
            <a:fillRect/>
          </a:stretch>
        </p:blipFill>
        <p:spPr>
          <a:xfrm>
            <a:off x="8341360" y="436525"/>
            <a:ext cx="3464765" cy="3485574"/>
          </a:xfrm>
          <a:prstGeom prst="rect">
            <a:avLst/>
          </a:prstGeom>
        </p:spPr>
      </p:pic>
      <p:sp>
        <p:nvSpPr>
          <p:cNvPr id="16" name="TextBox 15">
            <a:extLst>
              <a:ext uri="{FF2B5EF4-FFF2-40B4-BE49-F238E27FC236}">
                <a16:creationId xmlns:a16="http://schemas.microsoft.com/office/drawing/2014/main" id="{65230DD4-7281-C929-6F04-F2BAB07EA6FF}"/>
              </a:ext>
            </a:extLst>
          </p:cNvPr>
          <p:cNvSpPr txBox="1"/>
          <p:nvPr/>
        </p:nvSpPr>
        <p:spPr>
          <a:xfrm>
            <a:off x="3204832" y="6290848"/>
            <a:ext cx="5782334" cy="344582"/>
          </a:xfrm>
          <a:prstGeom prst="rect">
            <a:avLst/>
          </a:prstGeom>
          <a:noFill/>
          <a:ln>
            <a:noFill/>
          </a:ln>
        </p:spPr>
        <p:txBody>
          <a:bodyPr wrap="square" anchor="ctr">
            <a:spAutoFit/>
          </a:bodyPr>
          <a:lstStyle/>
          <a:p>
            <a:pPr algn="ctr" defTabSz="685800" fontAlgn="base">
              <a:lnSpc>
                <a:spcPct val="70000"/>
              </a:lnSpc>
              <a:spcBef>
                <a:spcPts val="750"/>
              </a:spcBef>
            </a:pPr>
            <a:r>
              <a:rPr lang="en-GB" sz="1400" u="sng"/>
              <a:t>www.originenergy.com.au/for-home/campaign/origin-value/sa-concession</a:t>
            </a:r>
            <a:r>
              <a:rPr lang="en-GB" sz="2200" b="1" u="sng">
                <a:solidFill>
                  <a:schemeClr val="bg2"/>
                </a:solidFill>
              </a:rPr>
              <a:t>/</a:t>
            </a:r>
          </a:p>
        </p:txBody>
      </p:sp>
    </p:spTree>
    <p:extLst>
      <p:ext uri="{BB962C8B-B14F-4D97-AF65-F5344CB8AC3E}">
        <p14:creationId xmlns:p14="http://schemas.microsoft.com/office/powerpoint/2010/main" val="190753164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14DCCF7-54FC-BCE9-E8B1-1F3598505718}"/>
              </a:ext>
            </a:extLst>
          </p:cNvPr>
          <p:cNvSpPr/>
          <p:nvPr/>
        </p:nvSpPr>
        <p:spPr>
          <a:xfrm>
            <a:off x="11298733" y="0"/>
            <a:ext cx="893267" cy="68580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 name="Subtitle 2">
            <a:extLst>
              <a:ext uri="{FF2B5EF4-FFF2-40B4-BE49-F238E27FC236}">
                <a16:creationId xmlns:a16="http://schemas.microsoft.com/office/drawing/2014/main" id="{D9C9D4A6-8CB3-C074-C3D8-73FE690569C6}"/>
              </a:ext>
            </a:extLst>
          </p:cNvPr>
          <p:cNvSpPr>
            <a:spLocks noGrp="1"/>
          </p:cNvSpPr>
          <p:nvPr>
            <p:ph type="subTitle" idx="1"/>
          </p:nvPr>
        </p:nvSpPr>
        <p:spPr>
          <a:xfrm>
            <a:off x="595012" y="3989213"/>
            <a:ext cx="7390183" cy="2379300"/>
          </a:xfrm>
        </p:spPr>
        <p:txBody>
          <a:bodyPr>
            <a:normAutofit fontScale="92500"/>
          </a:bodyPr>
          <a:lstStyle/>
          <a:p>
            <a:pPr lvl="0">
              <a:lnSpc>
                <a:spcPct val="115000"/>
              </a:lnSpc>
            </a:pPr>
            <a:r>
              <a:rPr lang="en-AU" sz="2400" kern="100">
                <a:effectLst/>
                <a:ea typeface="Aptos" panose="020B0004020202020204" pitchFamily="34" charset="0"/>
                <a:cs typeface="Times New Roman" panose="02020603050405020304" pitchFamily="18" charset="0"/>
              </a:rPr>
              <a:t>Budgeting tips</a:t>
            </a:r>
          </a:p>
          <a:p>
            <a:pPr marL="342900" lvl="0" indent="-342900">
              <a:lnSpc>
                <a:spcPct val="115000"/>
              </a:lnSpc>
              <a:buFont typeface="Symbol" panose="05050102010706020507" pitchFamily="18" charset="2"/>
              <a:buChar char=""/>
            </a:pPr>
            <a:r>
              <a:rPr lang="en-AU" sz="2200" b="0"/>
              <a:t>Pay your bill every fortnight by BPAY to keep on top of ongoing costs</a:t>
            </a:r>
          </a:p>
          <a:p>
            <a:pPr marL="342900" indent="-342900">
              <a:lnSpc>
                <a:spcPct val="115000"/>
              </a:lnSpc>
              <a:buFont typeface="Symbol" panose="05050102010706020507" pitchFamily="18" charset="2"/>
              <a:buChar char=""/>
            </a:pPr>
            <a:r>
              <a:rPr lang="en-AU" sz="2200" b="0"/>
              <a:t>If receiving  a Centrelink income, pay via Centrepay </a:t>
            </a:r>
          </a:p>
          <a:p>
            <a:pPr marL="342900" lvl="0" indent="-342900">
              <a:lnSpc>
                <a:spcPct val="115000"/>
              </a:lnSpc>
              <a:buFont typeface="Symbol" panose="05050102010706020507" pitchFamily="18" charset="2"/>
              <a:buChar char=""/>
            </a:pPr>
            <a:r>
              <a:rPr lang="en-AU" sz="2200" b="0"/>
              <a:t>Bill smoothing</a:t>
            </a:r>
          </a:p>
          <a:p>
            <a:pPr marL="342900" lvl="0" indent="-342900">
              <a:lnSpc>
                <a:spcPct val="115000"/>
              </a:lnSpc>
              <a:buFont typeface="Symbol" panose="05050102010706020507" pitchFamily="18" charset="2"/>
              <a:buChar char=""/>
            </a:pPr>
            <a:r>
              <a:rPr lang="en-AU" sz="2200" b="0"/>
              <a:t>Pay on time to receive discounts (if relevant)</a:t>
            </a:r>
            <a:endParaRPr lang="en-AU" sz="2200"/>
          </a:p>
        </p:txBody>
      </p:sp>
      <p:sp>
        <p:nvSpPr>
          <p:cNvPr id="6" name="Title 1">
            <a:extLst>
              <a:ext uri="{FF2B5EF4-FFF2-40B4-BE49-F238E27FC236}">
                <a16:creationId xmlns:a16="http://schemas.microsoft.com/office/drawing/2014/main" id="{50AA522E-B17B-6485-8FCE-49238349789C}"/>
              </a:ext>
            </a:extLst>
          </p:cNvPr>
          <p:cNvSpPr txBox="1">
            <a:spLocks/>
          </p:cNvSpPr>
          <p:nvPr/>
        </p:nvSpPr>
        <p:spPr>
          <a:xfrm>
            <a:off x="385200" y="0"/>
            <a:ext cx="9876400" cy="898062"/>
          </a:xfrm>
          <a:prstGeom prst="rect">
            <a:avLst/>
          </a:prstGeom>
        </p:spPr>
        <p:txBody>
          <a:bodyPr vert="horz" lIns="0" tIns="0" rIns="0" bIns="0" rtlCol="0" anchor="b" anchorCtr="0">
            <a:normAutofit/>
          </a:bodyPr>
          <a:lstStyle>
            <a:lvl1pPr algn="l" defTabSz="914400" rtl="0" eaLnBrk="1" latinLnBrk="0" hangingPunct="1">
              <a:lnSpc>
                <a:spcPts val="3100"/>
              </a:lnSpc>
              <a:spcBef>
                <a:spcPct val="0"/>
              </a:spcBef>
              <a:buNone/>
              <a:defRPr sz="3200" b="1" kern="1200">
                <a:solidFill>
                  <a:schemeClr val="tx2"/>
                </a:solidFill>
                <a:latin typeface="+mj-lt"/>
                <a:ea typeface="+mj-ea"/>
                <a:cs typeface="+mj-cs"/>
              </a:defRPr>
            </a:lvl1pPr>
          </a:lstStyle>
          <a:p>
            <a:r>
              <a:rPr lang="en-AU" sz="4000">
                <a:solidFill>
                  <a:schemeClr val="tx1"/>
                </a:solidFill>
              </a:rPr>
              <a:t>6. Different ways to pay </a:t>
            </a:r>
            <a:r>
              <a:rPr lang="en-AU" sz="4000"/>
              <a:t>BPAY and Centrepay</a:t>
            </a:r>
          </a:p>
        </p:txBody>
      </p:sp>
      <p:sp>
        <p:nvSpPr>
          <p:cNvPr id="12" name="Oval 11">
            <a:extLst>
              <a:ext uri="{FF2B5EF4-FFF2-40B4-BE49-F238E27FC236}">
                <a16:creationId xmlns:a16="http://schemas.microsoft.com/office/drawing/2014/main" id="{4D8D06A5-1328-2E7D-FC25-AE29988F6386}"/>
              </a:ext>
            </a:extLst>
          </p:cNvPr>
          <p:cNvSpPr/>
          <p:nvPr/>
        </p:nvSpPr>
        <p:spPr>
          <a:xfrm>
            <a:off x="203150" y="4501329"/>
            <a:ext cx="364100" cy="358118"/>
          </a:xfrm>
          <a:prstGeom prst="ellipse">
            <a:avLst/>
          </a:prstGeom>
          <a:solidFill>
            <a:srgbClr val="FA7909"/>
          </a:solidFill>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AU" b="1"/>
              <a:t>1</a:t>
            </a:r>
          </a:p>
        </p:txBody>
      </p:sp>
      <p:sp>
        <p:nvSpPr>
          <p:cNvPr id="13" name="Oval 12">
            <a:extLst>
              <a:ext uri="{FF2B5EF4-FFF2-40B4-BE49-F238E27FC236}">
                <a16:creationId xmlns:a16="http://schemas.microsoft.com/office/drawing/2014/main" id="{ED10616E-389B-7B81-6FC4-2FA883C662E2}"/>
              </a:ext>
            </a:extLst>
          </p:cNvPr>
          <p:cNvSpPr/>
          <p:nvPr/>
        </p:nvSpPr>
        <p:spPr>
          <a:xfrm>
            <a:off x="203150" y="4952524"/>
            <a:ext cx="364100" cy="358118"/>
          </a:xfrm>
          <a:prstGeom prst="ellipse">
            <a:avLst/>
          </a:prstGeom>
          <a:solidFill>
            <a:srgbClr val="FA7909"/>
          </a:solidFill>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AU" b="1"/>
              <a:t>2</a:t>
            </a:r>
          </a:p>
        </p:txBody>
      </p:sp>
      <p:grpSp>
        <p:nvGrpSpPr>
          <p:cNvPr id="2" name="Group 1">
            <a:extLst>
              <a:ext uri="{FF2B5EF4-FFF2-40B4-BE49-F238E27FC236}">
                <a16:creationId xmlns:a16="http://schemas.microsoft.com/office/drawing/2014/main" id="{E9636724-AB98-686E-AFD0-A4E055774F2A}"/>
              </a:ext>
            </a:extLst>
          </p:cNvPr>
          <p:cNvGrpSpPr/>
          <p:nvPr/>
        </p:nvGrpSpPr>
        <p:grpSpPr>
          <a:xfrm>
            <a:off x="595012" y="1322159"/>
            <a:ext cx="7390183" cy="2379300"/>
            <a:chOff x="541442" y="1128080"/>
            <a:chExt cx="9423400" cy="3033903"/>
          </a:xfrm>
          <a:effectLst>
            <a:outerShdw blurRad="63500" sx="102000" sy="102000" algn="ctr" rotWithShape="0">
              <a:prstClr val="black">
                <a:alpha val="40000"/>
              </a:prstClr>
            </a:outerShdw>
          </a:effectLst>
        </p:grpSpPr>
        <p:pic>
          <p:nvPicPr>
            <p:cNvPr id="11" name="Picture 10">
              <a:extLst>
                <a:ext uri="{FF2B5EF4-FFF2-40B4-BE49-F238E27FC236}">
                  <a16:creationId xmlns:a16="http://schemas.microsoft.com/office/drawing/2014/main" id="{DC84D5C4-8B7D-802C-DF81-D8D306455305}"/>
                </a:ext>
              </a:extLst>
            </p:cNvPr>
            <p:cNvPicPr>
              <a:picLocks noChangeAspect="1"/>
            </p:cNvPicPr>
            <p:nvPr/>
          </p:nvPicPr>
          <p:blipFill>
            <a:blip r:embed="rId3"/>
            <a:stretch>
              <a:fillRect/>
            </a:stretch>
          </p:blipFill>
          <p:spPr>
            <a:xfrm>
              <a:off x="541442" y="1128080"/>
              <a:ext cx="9423400" cy="3033903"/>
            </a:xfrm>
            <a:prstGeom prst="rect">
              <a:avLst/>
            </a:prstGeom>
            <a:solidFill>
              <a:srgbClr val="FA7909"/>
            </a:solidFill>
            <a:ln>
              <a:noFill/>
            </a:ln>
          </p:spPr>
        </p:pic>
        <p:sp>
          <p:nvSpPr>
            <p:cNvPr id="14" name="Oval 13">
              <a:extLst>
                <a:ext uri="{FF2B5EF4-FFF2-40B4-BE49-F238E27FC236}">
                  <a16:creationId xmlns:a16="http://schemas.microsoft.com/office/drawing/2014/main" id="{D1B5BACC-D9A8-BE4E-4089-94BD410D3C15}"/>
                </a:ext>
              </a:extLst>
            </p:cNvPr>
            <p:cNvSpPr/>
            <p:nvPr/>
          </p:nvSpPr>
          <p:spPr>
            <a:xfrm>
              <a:off x="3437922" y="2862377"/>
              <a:ext cx="364100" cy="358118"/>
            </a:xfrm>
            <a:prstGeom prst="ellipse">
              <a:avLst/>
            </a:prstGeom>
            <a:solidFill>
              <a:srgbClr val="FA7909"/>
            </a:solidFill>
            <a:ln>
              <a:solidFill>
                <a:srgbClr val="FA7909"/>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AU" b="1"/>
                <a:t>2</a:t>
              </a:r>
            </a:p>
          </p:txBody>
        </p:sp>
        <p:sp>
          <p:nvSpPr>
            <p:cNvPr id="15" name="Oval 14">
              <a:extLst>
                <a:ext uri="{FF2B5EF4-FFF2-40B4-BE49-F238E27FC236}">
                  <a16:creationId xmlns:a16="http://schemas.microsoft.com/office/drawing/2014/main" id="{08C458B5-C292-CBEE-190C-9DA6947C10CD}"/>
                </a:ext>
              </a:extLst>
            </p:cNvPr>
            <p:cNvSpPr/>
            <p:nvPr/>
          </p:nvSpPr>
          <p:spPr>
            <a:xfrm>
              <a:off x="3073822" y="1677660"/>
              <a:ext cx="364100" cy="358118"/>
            </a:xfrm>
            <a:prstGeom prst="ellipse">
              <a:avLst/>
            </a:prstGeom>
            <a:solidFill>
              <a:srgbClr val="FA7909"/>
            </a:solidFill>
            <a:ln>
              <a:solidFill>
                <a:srgbClr val="FA7909"/>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AU" b="1"/>
                <a:t>1</a:t>
              </a:r>
            </a:p>
          </p:txBody>
        </p:sp>
      </p:grpSp>
    </p:spTree>
    <p:extLst>
      <p:ext uri="{BB962C8B-B14F-4D97-AF65-F5344CB8AC3E}">
        <p14:creationId xmlns:p14="http://schemas.microsoft.com/office/powerpoint/2010/main" val="31717179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30096D7F-4DF2-CD4E-EBE6-EF62E1FDF2AF}"/>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9A006642-2045-196D-3BEA-DEF545F8B251}"/>
              </a:ext>
            </a:extLst>
          </p:cNvPr>
          <p:cNvSpPr>
            <a:spLocks noGrp="1"/>
          </p:cNvSpPr>
          <p:nvPr>
            <p:ph type="subTitle" idx="1"/>
          </p:nvPr>
        </p:nvSpPr>
        <p:spPr>
          <a:xfrm>
            <a:off x="595012" y="3989213"/>
            <a:ext cx="7390183" cy="2379300"/>
          </a:xfrm>
        </p:spPr>
        <p:txBody>
          <a:bodyPr>
            <a:normAutofit/>
          </a:bodyPr>
          <a:lstStyle/>
          <a:p>
            <a:pPr lvl="0">
              <a:lnSpc>
                <a:spcPct val="115000"/>
              </a:lnSpc>
            </a:pPr>
            <a:r>
              <a:rPr lang="en-AU" sz="2200" kern="100">
                <a:effectLst/>
                <a:ea typeface="Aptos" panose="020B0004020202020204" pitchFamily="34" charset="0"/>
                <a:cs typeface="Times New Roman"/>
              </a:rPr>
              <a:t>Budgeting tips</a:t>
            </a:r>
          </a:p>
          <a:p>
            <a:pPr marL="342900" indent="-342900">
              <a:lnSpc>
                <a:spcPct val="115000"/>
              </a:lnSpc>
              <a:buFont typeface="Symbol" panose="05050102010706020507" pitchFamily="18" charset="2"/>
              <a:buChar char=""/>
            </a:pPr>
            <a:r>
              <a:rPr lang="en-AU" sz="2000" b="0"/>
              <a:t>Pay your bill every fortnight by BPAY to keep on top of ongoing costs</a:t>
            </a:r>
            <a:endParaRPr lang="en-AU" sz="2000" b="0">
              <a:ea typeface="Calibri"/>
              <a:cs typeface="Calibri"/>
            </a:endParaRPr>
          </a:p>
          <a:p>
            <a:pPr marL="342900" indent="-342900">
              <a:lnSpc>
                <a:spcPct val="115000"/>
              </a:lnSpc>
              <a:buFont typeface="Symbol" panose="05050102010706020507" pitchFamily="18" charset="2"/>
              <a:buChar char=""/>
            </a:pPr>
            <a:r>
              <a:rPr lang="en-AU" sz="2000" b="0" dirty="0"/>
              <a:t>If receiving  a Centrelink income, pay via </a:t>
            </a:r>
            <a:r>
              <a:rPr lang="en-AU" sz="2000" b="0" dirty="0" err="1"/>
              <a:t>Centrepay</a:t>
            </a:r>
            <a:r>
              <a:rPr lang="en-AU" sz="2000" b="0" dirty="0"/>
              <a:t> </a:t>
            </a:r>
            <a:endParaRPr lang="en-AU" sz="2000" b="0">
              <a:ea typeface="Calibri"/>
              <a:cs typeface="Calibri"/>
            </a:endParaRPr>
          </a:p>
          <a:p>
            <a:pPr marL="342900" lvl="0" indent="-342900">
              <a:lnSpc>
                <a:spcPct val="115000"/>
              </a:lnSpc>
              <a:buFont typeface="Symbol" panose="05050102010706020507" pitchFamily="18" charset="2"/>
              <a:buChar char=""/>
            </a:pPr>
            <a:r>
              <a:rPr lang="en-AU" sz="2000" b="0"/>
              <a:t>Bill smoothing</a:t>
            </a:r>
            <a:endParaRPr lang="en-AU" sz="2000" b="0">
              <a:ea typeface="Calibri"/>
              <a:cs typeface="Calibri"/>
            </a:endParaRPr>
          </a:p>
          <a:p>
            <a:pPr marL="342900" lvl="0" indent="-342900">
              <a:lnSpc>
                <a:spcPct val="115000"/>
              </a:lnSpc>
              <a:buFont typeface="Symbol" panose="05050102010706020507" pitchFamily="18" charset="2"/>
              <a:buChar char=""/>
            </a:pPr>
            <a:r>
              <a:rPr lang="en-AU" sz="2000" b="0"/>
              <a:t>Pay on time to receive discounts (if relevant)</a:t>
            </a:r>
            <a:endParaRPr lang="en-AU" sz="2000"/>
          </a:p>
        </p:txBody>
      </p:sp>
      <p:sp>
        <p:nvSpPr>
          <p:cNvPr id="6" name="Title 1">
            <a:extLst>
              <a:ext uri="{FF2B5EF4-FFF2-40B4-BE49-F238E27FC236}">
                <a16:creationId xmlns:a16="http://schemas.microsoft.com/office/drawing/2014/main" id="{D45BD8DD-3E64-E26D-CEE9-245034E4BECD}"/>
              </a:ext>
            </a:extLst>
          </p:cNvPr>
          <p:cNvSpPr txBox="1">
            <a:spLocks/>
          </p:cNvSpPr>
          <p:nvPr/>
        </p:nvSpPr>
        <p:spPr>
          <a:xfrm>
            <a:off x="385200" y="0"/>
            <a:ext cx="9876400" cy="898062"/>
          </a:xfrm>
          <a:prstGeom prst="rect">
            <a:avLst/>
          </a:prstGeom>
        </p:spPr>
        <p:txBody>
          <a:bodyPr vert="horz" lIns="0" tIns="0" rIns="0" bIns="0" rtlCol="0" anchor="b" anchorCtr="0">
            <a:normAutofit/>
          </a:bodyPr>
          <a:lstStyle>
            <a:lvl1pPr algn="l" defTabSz="914400" rtl="0" eaLnBrk="1" latinLnBrk="0" hangingPunct="1">
              <a:lnSpc>
                <a:spcPts val="3100"/>
              </a:lnSpc>
              <a:spcBef>
                <a:spcPct val="0"/>
              </a:spcBef>
              <a:buNone/>
              <a:defRPr sz="3200" b="1" kern="1200">
                <a:solidFill>
                  <a:schemeClr val="tx2"/>
                </a:solidFill>
                <a:latin typeface="+mj-lt"/>
                <a:ea typeface="+mj-ea"/>
                <a:cs typeface="+mj-cs"/>
              </a:defRPr>
            </a:lvl1pPr>
          </a:lstStyle>
          <a:p>
            <a:r>
              <a:rPr lang="en-AU" sz="4000">
                <a:solidFill>
                  <a:schemeClr val="tx1"/>
                </a:solidFill>
              </a:rPr>
              <a:t>6. Different ways to pay </a:t>
            </a:r>
            <a:r>
              <a:rPr lang="en-AU" sz="4000"/>
              <a:t>BPAY and Centrepay</a:t>
            </a:r>
          </a:p>
        </p:txBody>
      </p:sp>
      <p:sp>
        <p:nvSpPr>
          <p:cNvPr id="12" name="Oval 11">
            <a:extLst>
              <a:ext uri="{FF2B5EF4-FFF2-40B4-BE49-F238E27FC236}">
                <a16:creationId xmlns:a16="http://schemas.microsoft.com/office/drawing/2014/main" id="{73EFC342-FDCB-3FF3-EA15-74BDB43E834B}"/>
              </a:ext>
            </a:extLst>
          </p:cNvPr>
          <p:cNvSpPr/>
          <p:nvPr/>
        </p:nvSpPr>
        <p:spPr>
          <a:xfrm>
            <a:off x="203150" y="4501329"/>
            <a:ext cx="364100" cy="358118"/>
          </a:xfrm>
          <a:prstGeom prst="ellipse">
            <a:avLst/>
          </a:prstGeom>
          <a:solidFill>
            <a:srgbClr val="FA7909"/>
          </a:solidFill>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AU" b="1"/>
              <a:t>1</a:t>
            </a:r>
          </a:p>
        </p:txBody>
      </p:sp>
      <p:sp>
        <p:nvSpPr>
          <p:cNvPr id="13" name="Oval 12">
            <a:extLst>
              <a:ext uri="{FF2B5EF4-FFF2-40B4-BE49-F238E27FC236}">
                <a16:creationId xmlns:a16="http://schemas.microsoft.com/office/drawing/2014/main" id="{9FB036AA-466D-24F4-8221-658BAC6E9626}"/>
              </a:ext>
            </a:extLst>
          </p:cNvPr>
          <p:cNvSpPr/>
          <p:nvPr/>
        </p:nvSpPr>
        <p:spPr>
          <a:xfrm>
            <a:off x="203150" y="4952524"/>
            <a:ext cx="364100" cy="358118"/>
          </a:xfrm>
          <a:prstGeom prst="ellipse">
            <a:avLst/>
          </a:prstGeom>
          <a:solidFill>
            <a:srgbClr val="FA7909"/>
          </a:solidFill>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AU" b="1"/>
              <a:t>2</a:t>
            </a:r>
          </a:p>
        </p:txBody>
      </p:sp>
      <p:grpSp>
        <p:nvGrpSpPr>
          <p:cNvPr id="2" name="Group 1">
            <a:extLst>
              <a:ext uri="{FF2B5EF4-FFF2-40B4-BE49-F238E27FC236}">
                <a16:creationId xmlns:a16="http://schemas.microsoft.com/office/drawing/2014/main" id="{66E304B2-A36E-105C-BD2F-5556A9D2279A}"/>
              </a:ext>
            </a:extLst>
          </p:cNvPr>
          <p:cNvGrpSpPr/>
          <p:nvPr/>
        </p:nvGrpSpPr>
        <p:grpSpPr>
          <a:xfrm>
            <a:off x="595012" y="1322159"/>
            <a:ext cx="7390183" cy="2379300"/>
            <a:chOff x="541442" y="1128080"/>
            <a:chExt cx="9423400" cy="3033903"/>
          </a:xfrm>
          <a:effectLst>
            <a:outerShdw blurRad="63500" sx="102000" sy="102000" algn="ctr" rotWithShape="0">
              <a:prstClr val="black">
                <a:alpha val="40000"/>
              </a:prstClr>
            </a:outerShdw>
          </a:effectLst>
        </p:grpSpPr>
        <p:pic>
          <p:nvPicPr>
            <p:cNvPr id="11" name="Picture 10">
              <a:extLst>
                <a:ext uri="{FF2B5EF4-FFF2-40B4-BE49-F238E27FC236}">
                  <a16:creationId xmlns:a16="http://schemas.microsoft.com/office/drawing/2014/main" id="{032072E3-E348-2330-D535-33B8AEA2488D}"/>
                </a:ext>
              </a:extLst>
            </p:cNvPr>
            <p:cNvPicPr>
              <a:picLocks noChangeAspect="1"/>
            </p:cNvPicPr>
            <p:nvPr/>
          </p:nvPicPr>
          <p:blipFill>
            <a:blip r:embed="rId3"/>
            <a:stretch>
              <a:fillRect/>
            </a:stretch>
          </p:blipFill>
          <p:spPr>
            <a:xfrm>
              <a:off x="541442" y="1128080"/>
              <a:ext cx="9423400" cy="3033903"/>
            </a:xfrm>
            <a:prstGeom prst="rect">
              <a:avLst/>
            </a:prstGeom>
            <a:solidFill>
              <a:srgbClr val="FA7909"/>
            </a:solidFill>
            <a:ln>
              <a:noFill/>
            </a:ln>
          </p:spPr>
        </p:pic>
        <p:sp>
          <p:nvSpPr>
            <p:cNvPr id="14" name="Oval 13">
              <a:extLst>
                <a:ext uri="{FF2B5EF4-FFF2-40B4-BE49-F238E27FC236}">
                  <a16:creationId xmlns:a16="http://schemas.microsoft.com/office/drawing/2014/main" id="{914E9AB5-7787-16F9-70DC-8F82D24CAD0C}"/>
                </a:ext>
              </a:extLst>
            </p:cNvPr>
            <p:cNvSpPr/>
            <p:nvPr/>
          </p:nvSpPr>
          <p:spPr>
            <a:xfrm>
              <a:off x="3437922" y="2862377"/>
              <a:ext cx="364100" cy="358118"/>
            </a:xfrm>
            <a:prstGeom prst="ellipse">
              <a:avLst/>
            </a:prstGeom>
            <a:solidFill>
              <a:srgbClr val="FA7909"/>
            </a:solidFill>
            <a:ln>
              <a:solidFill>
                <a:srgbClr val="FA7909"/>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AU" b="1"/>
                <a:t>2</a:t>
              </a:r>
            </a:p>
          </p:txBody>
        </p:sp>
        <p:sp>
          <p:nvSpPr>
            <p:cNvPr id="15" name="Oval 14">
              <a:extLst>
                <a:ext uri="{FF2B5EF4-FFF2-40B4-BE49-F238E27FC236}">
                  <a16:creationId xmlns:a16="http://schemas.microsoft.com/office/drawing/2014/main" id="{39C2AC51-01A4-95F2-184A-A9DBC7E9571C}"/>
                </a:ext>
              </a:extLst>
            </p:cNvPr>
            <p:cNvSpPr/>
            <p:nvPr/>
          </p:nvSpPr>
          <p:spPr>
            <a:xfrm>
              <a:off x="3073822" y="1677660"/>
              <a:ext cx="364100" cy="358118"/>
            </a:xfrm>
            <a:prstGeom prst="ellipse">
              <a:avLst/>
            </a:prstGeom>
            <a:solidFill>
              <a:srgbClr val="FA7909"/>
            </a:solidFill>
            <a:ln>
              <a:solidFill>
                <a:srgbClr val="FA7909"/>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AU" b="1"/>
                <a:t>1</a:t>
              </a:r>
            </a:p>
          </p:txBody>
        </p:sp>
      </p:grpSp>
      <p:sp>
        <p:nvSpPr>
          <p:cNvPr id="4" name="TextBox 3">
            <a:extLst>
              <a:ext uri="{FF2B5EF4-FFF2-40B4-BE49-F238E27FC236}">
                <a16:creationId xmlns:a16="http://schemas.microsoft.com/office/drawing/2014/main" id="{42699911-B30E-0BBD-457F-F8721344A622}"/>
              </a:ext>
            </a:extLst>
          </p:cNvPr>
          <p:cNvSpPr txBox="1"/>
          <p:nvPr/>
        </p:nvSpPr>
        <p:spPr>
          <a:xfrm>
            <a:off x="8270241" y="3473682"/>
            <a:ext cx="3657549" cy="1631216"/>
          </a:xfrm>
          <a:prstGeom prst="rect">
            <a:avLst/>
          </a:prstGeom>
          <a:noFill/>
        </p:spPr>
        <p:txBody>
          <a:bodyPr wrap="square" rtlCol="0">
            <a:spAutoFit/>
          </a:bodyPr>
          <a:lstStyle/>
          <a:p>
            <a:pPr marL="457200" indent="-457200">
              <a:buFont typeface="+mj-lt"/>
              <a:buAutoNum type="arabicPeriod"/>
            </a:pPr>
            <a:r>
              <a:rPr lang="en-AU" sz="2000">
                <a:solidFill>
                  <a:schemeClr val="bg2"/>
                </a:solidFill>
              </a:rPr>
              <a:t>New charges / Billing days</a:t>
            </a:r>
          </a:p>
          <a:p>
            <a:pPr lvl="1"/>
            <a:r>
              <a:rPr lang="en-AU" sz="2000">
                <a:solidFill>
                  <a:schemeClr val="bg2"/>
                </a:solidFill>
              </a:rPr>
              <a:t>= daily cost</a:t>
            </a:r>
          </a:p>
          <a:p>
            <a:pPr lvl="1"/>
            <a:endParaRPr lang="en-AU" sz="2000">
              <a:solidFill>
                <a:schemeClr val="bg2"/>
              </a:solidFill>
            </a:endParaRPr>
          </a:p>
          <a:p>
            <a:pPr marL="457200" indent="-457200">
              <a:buFont typeface="+mj-lt"/>
              <a:buAutoNum type="arabicPeriod"/>
            </a:pPr>
            <a:r>
              <a:rPr lang="en-AU" sz="2000">
                <a:solidFill>
                  <a:schemeClr val="bg2"/>
                </a:solidFill>
              </a:rPr>
              <a:t>Daily cost X 14 </a:t>
            </a:r>
          </a:p>
          <a:p>
            <a:pPr lvl="1"/>
            <a:r>
              <a:rPr lang="en-AU" sz="2000">
                <a:solidFill>
                  <a:schemeClr val="bg2"/>
                </a:solidFill>
              </a:rPr>
              <a:t>= fortnightly cost</a:t>
            </a:r>
          </a:p>
        </p:txBody>
      </p:sp>
      <p:pic>
        <p:nvPicPr>
          <p:cNvPr id="16" name="Picture 15">
            <a:extLst>
              <a:ext uri="{FF2B5EF4-FFF2-40B4-BE49-F238E27FC236}">
                <a16:creationId xmlns:a16="http://schemas.microsoft.com/office/drawing/2014/main" id="{C27AF467-48CB-6F3F-6FAF-B4134352AAEA}"/>
              </a:ext>
            </a:extLst>
          </p:cNvPr>
          <p:cNvPicPr>
            <a:picLocks noChangeAspect="1"/>
          </p:cNvPicPr>
          <p:nvPr/>
        </p:nvPicPr>
        <p:blipFill>
          <a:blip r:embed="rId4"/>
          <a:stretch>
            <a:fillRect/>
          </a:stretch>
        </p:blipFill>
        <p:spPr>
          <a:xfrm>
            <a:off x="8365223" y="1823813"/>
            <a:ext cx="3467584" cy="3210373"/>
          </a:xfrm>
          <a:prstGeom prst="rect">
            <a:avLst/>
          </a:prstGeom>
        </p:spPr>
      </p:pic>
    </p:spTree>
    <p:extLst>
      <p:ext uri="{BB962C8B-B14F-4D97-AF65-F5344CB8AC3E}">
        <p14:creationId xmlns:p14="http://schemas.microsoft.com/office/powerpoint/2010/main" val="272823463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AA61A"/>
        </a:solidFill>
        <a:effectLst/>
      </p:bgPr>
    </p:bg>
    <p:spTree>
      <p:nvGrpSpPr>
        <p:cNvPr id="1" name="">
          <a:extLst>
            <a:ext uri="{FF2B5EF4-FFF2-40B4-BE49-F238E27FC236}">
              <a16:creationId xmlns:a16="http://schemas.microsoft.com/office/drawing/2014/main" id="{972A4FB8-5ED3-F74B-4D55-6B2CAD998B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9422222-EDEF-3777-1BA0-9E2B9B243B08}"/>
              </a:ext>
            </a:extLst>
          </p:cNvPr>
          <p:cNvSpPr>
            <a:spLocks noGrp="1"/>
          </p:cNvSpPr>
          <p:nvPr>
            <p:ph type="title"/>
          </p:nvPr>
        </p:nvSpPr>
        <p:spPr>
          <a:xfrm>
            <a:off x="471296" y="3126644"/>
            <a:ext cx="11420858" cy="604712"/>
          </a:xfrm>
        </p:spPr>
        <p:txBody>
          <a:bodyPr>
            <a:normAutofit/>
          </a:bodyPr>
          <a:lstStyle/>
          <a:p>
            <a:r>
              <a:rPr lang="en-GB" sz="5400">
                <a:solidFill>
                  <a:schemeClr val="bg2"/>
                </a:solidFill>
              </a:rPr>
              <a:t>7 – Your take-home action plan</a:t>
            </a:r>
            <a:endParaRPr lang="en-AU" sz="5400">
              <a:solidFill>
                <a:schemeClr val="bg2"/>
              </a:solidFill>
            </a:endParaRPr>
          </a:p>
        </p:txBody>
      </p:sp>
      <p:sp>
        <p:nvSpPr>
          <p:cNvPr id="4" name="Slide Number Placeholder 3">
            <a:extLst>
              <a:ext uri="{FF2B5EF4-FFF2-40B4-BE49-F238E27FC236}">
                <a16:creationId xmlns:a16="http://schemas.microsoft.com/office/drawing/2014/main" id="{58794965-880D-AF7B-0819-0FD333BDAC33}"/>
              </a:ext>
            </a:extLst>
          </p:cNvPr>
          <p:cNvSpPr>
            <a:spLocks noGrp="1"/>
          </p:cNvSpPr>
          <p:nvPr>
            <p:ph type="sldNum" sz="quarter" idx="4"/>
          </p:nvPr>
        </p:nvSpPr>
        <p:spPr/>
        <p:txBody>
          <a:bodyPr/>
          <a:lstStyle/>
          <a:p>
            <a:fld id="{DF28FB93-0A08-4E7D-8E63-9EFA29F1E093}" type="slidenum">
              <a:rPr lang="en-US" smtClean="0"/>
              <a:pPr/>
              <a:t>45</a:t>
            </a:fld>
            <a:endParaRPr lang="en-US"/>
          </a:p>
        </p:txBody>
      </p:sp>
    </p:spTree>
    <p:extLst>
      <p:ext uri="{BB962C8B-B14F-4D97-AF65-F5344CB8AC3E}">
        <p14:creationId xmlns:p14="http://schemas.microsoft.com/office/powerpoint/2010/main" val="87427464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EC916F7-9C01-20FF-6C5F-E0623327FD41}"/>
              </a:ext>
            </a:extLst>
          </p:cNvPr>
          <p:cNvSpPr>
            <a:spLocks noGrp="1"/>
          </p:cNvSpPr>
          <p:nvPr>
            <p:ph type="sldNum" sz="quarter" idx="4"/>
          </p:nvPr>
        </p:nvSpPr>
        <p:spPr/>
        <p:txBody>
          <a:bodyPr/>
          <a:lstStyle/>
          <a:p>
            <a:fld id="{DF28FB93-0A08-4E7D-8E63-9EFA29F1E093}" type="slidenum">
              <a:rPr lang="en-US" smtClean="0"/>
              <a:pPr/>
              <a:t>46</a:t>
            </a:fld>
            <a:endParaRPr lang="en-US"/>
          </a:p>
        </p:txBody>
      </p:sp>
      <p:sp>
        <p:nvSpPr>
          <p:cNvPr id="3" name="Title 1">
            <a:extLst>
              <a:ext uri="{FF2B5EF4-FFF2-40B4-BE49-F238E27FC236}">
                <a16:creationId xmlns:a16="http://schemas.microsoft.com/office/drawing/2014/main" id="{2980194A-47F0-3D78-A210-6E0A25BD6C7F}"/>
              </a:ext>
            </a:extLst>
          </p:cNvPr>
          <p:cNvSpPr>
            <a:spLocks noGrp="1"/>
          </p:cNvSpPr>
          <p:nvPr>
            <p:ph type="title"/>
          </p:nvPr>
        </p:nvSpPr>
        <p:spPr>
          <a:xfrm>
            <a:off x="385875" y="403200"/>
            <a:ext cx="9748725" cy="813794"/>
          </a:xfrm>
        </p:spPr>
        <p:txBody>
          <a:bodyPr>
            <a:normAutofit/>
          </a:bodyPr>
          <a:lstStyle/>
          <a:p>
            <a:r>
              <a:rPr lang="en-AU" sz="4000"/>
              <a:t>7. RECAP – Learning objectives </a:t>
            </a:r>
          </a:p>
        </p:txBody>
      </p:sp>
      <p:sp>
        <p:nvSpPr>
          <p:cNvPr id="5" name="Content Placeholder 2">
            <a:extLst>
              <a:ext uri="{FF2B5EF4-FFF2-40B4-BE49-F238E27FC236}">
                <a16:creationId xmlns:a16="http://schemas.microsoft.com/office/drawing/2014/main" id="{5249AE87-95A7-7C82-CBC7-0E2B6F7AE0EE}"/>
              </a:ext>
            </a:extLst>
          </p:cNvPr>
          <p:cNvSpPr>
            <a:spLocks noGrp="1"/>
          </p:cNvSpPr>
          <p:nvPr>
            <p:ph idx="1"/>
          </p:nvPr>
        </p:nvSpPr>
        <p:spPr>
          <a:xfrm>
            <a:off x="385267" y="2102347"/>
            <a:ext cx="9957751" cy="4679452"/>
          </a:xfrm>
        </p:spPr>
        <p:txBody>
          <a:bodyPr>
            <a:noAutofit/>
          </a:bodyPr>
          <a:lstStyle/>
          <a:p>
            <a:pPr marL="0" indent="0">
              <a:buNone/>
            </a:pPr>
            <a:r>
              <a:rPr lang="en-GB" sz="2800" b="1"/>
              <a:t>The main things we wanted you to take away from today:</a:t>
            </a:r>
          </a:p>
          <a:p>
            <a:pPr marL="0" indent="0">
              <a:buNone/>
            </a:pPr>
            <a:endParaRPr lang="en-GB" sz="2800" b="1"/>
          </a:p>
          <a:p>
            <a:pPr lvl="1">
              <a:buFont typeface="Wingdings" panose="05000000000000000000" pitchFamily="2" charset="2"/>
              <a:buChar char="ü"/>
            </a:pPr>
            <a:r>
              <a:rPr lang="en-GB" sz="2800"/>
              <a:t>How energy connects to the house</a:t>
            </a:r>
          </a:p>
          <a:p>
            <a:pPr lvl="1">
              <a:buFont typeface="Wingdings" panose="05000000000000000000" pitchFamily="2" charset="2"/>
              <a:buChar char="ü"/>
            </a:pPr>
            <a:r>
              <a:rPr lang="en-GB" sz="2800"/>
              <a:t>Who to contact for help, including financial support</a:t>
            </a:r>
          </a:p>
          <a:p>
            <a:pPr lvl="1">
              <a:buFont typeface="Wingdings" panose="05000000000000000000" pitchFamily="2" charset="2"/>
              <a:buChar char="ü"/>
            </a:pPr>
            <a:r>
              <a:rPr lang="en-GB" sz="2800"/>
              <a:t>How to read your electricity bill</a:t>
            </a:r>
          </a:p>
          <a:p>
            <a:pPr lvl="1">
              <a:buFont typeface="Wingdings" panose="05000000000000000000" pitchFamily="2" charset="2"/>
              <a:buChar char="ü"/>
            </a:pPr>
            <a:r>
              <a:rPr lang="en-GB" sz="2800"/>
              <a:t>How to get the best energy deal for you</a:t>
            </a:r>
            <a:endParaRPr lang="en-AU" sz="2800"/>
          </a:p>
          <a:p>
            <a:pPr marL="0" indent="0" fontAlgn="base">
              <a:buNone/>
            </a:pPr>
            <a:endParaRPr lang="en-GB"/>
          </a:p>
          <a:p>
            <a:pPr marL="0" indent="0" fontAlgn="base">
              <a:buNone/>
            </a:pPr>
            <a:endParaRPr lang="en-GB"/>
          </a:p>
          <a:p>
            <a:pPr marL="0" indent="0" fontAlgn="base">
              <a:buNone/>
            </a:pPr>
            <a:endParaRPr lang="en-GB" sz="1800"/>
          </a:p>
          <a:p>
            <a:pPr fontAlgn="base"/>
            <a:endParaRPr lang="en-GB"/>
          </a:p>
          <a:p>
            <a:endParaRPr lang="en-AU"/>
          </a:p>
        </p:txBody>
      </p:sp>
      <p:pic>
        <p:nvPicPr>
          <p:cNvPr id="10" name="Picture 9">
            <a:extLst>
              <a:ext uri="{FF2B5EF4-FFF2-40B4-BE49-F238E27FC236}">
                <a16:creationId xmlns:a16="http://schemas.microsoft.com/office/drawing/2014/main" id="{6BDE6D62-F041-901D-D800-7B6B118CD46E}"/>
              </a:ext>
            </a:extLst>
          </p:cNvPr>
          <p:cNvPicPr>
            <a:picLocks noChangeAspect="1"/>
          </p:cNvPicPr>
          <p:nvPr/>
        </p:nvPicPr>
        <p:blipFill>
          <a:blip r:embed="rId3"/>
          <a:stretch>
            <a:fillRect/>
          </a:stretch>
        </p:blipFill>
        <p:spPr>
          <a:xfrm>
            <a:off x="9432373" y="321051"/>
            <a:ext cx="2373752" cy="1477468"/>
          </a:xfrm>
          <a:prstGeom prst="rect">
            <a:avLst/>
          </a:prstGeom>
        </p:spPr>
      </p:pic>
    </p:spTree>
    <p:extLst>
      <p:ext uri="{BB962C8B-B14F-4D97-AF65-F5344CB8AC3E}">
        <p14:creationId xmlns:p14="http://schemas.microsoft.com/office/powerpoint/2010/main" val="18581263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4F254D1B-C911-3BDB-2BD0-24238E99C044}"/>
              </a:ext>
            </a:extLst>
          </p:cNvPr>
          <p:cNvSpPr txBox="1">
            <a:spLocks/>
          </p:cNvSpPr>
          <p:nvPr/>
        </p:nvSpPr>
        <p:spPr>
          <a:xfrm>
            <a:off x="385875" y="403200"/>
            <a:ext cx="9748725" cy="813794"/>
          </a:xfrm>
          <a:prstGeom prst="rect">
            <a:avLst/>
          </a:prstGeom>
        </p:spPr>
        <p:txBody>
          <a:bodyPr vert="horz" lIns="0" tIns="0" rIns="0" bIns="0" rtlCol="0" anchor="t" anchorCtr="0">
            <a:noAutofit/>
          </a:bodyPr>
          <a:lstStyle>
            <a:lvl1pPr algn="l" defTabSz="914400" rtl="0" eaLnBrk="1" latinLnBrk="0" hangingPunct="1">
              <a:lnSpc>
                <a:spcPts val="3100"/>
              </a:lnSpc>
              <a:spcBef>
                <a:spcPct val="0"/>
              </a:spcBef>
              <a:buNone/>
              <a:defRPr sz="3200" b="1" kern="1200">
                <a:solidFill>
                  <a:schemeClr val="tx1"/>
                </a:solidFill>
                <a:latin typeface="+mj-lt"/>
                <a:ea typeface="+mj-ea"/>
                <a:cs typeface="+mj-cs"/>
              </a:defRPr>
            </a:lvl1pPr>
          </a:lstStyle>
          <a:p>
            <a:pPr>
              <a:lnSpc>
                <a:spcPct val="100000"/>
              </a:lnSpc>
            </a:pPr>
            <a:r>
              <a:rPr lang="en-AU" sz="4000"/>
              <a:t>7. GROUP ACTIVITY</a:t>
            </a:r>
          </a:p>
          <a:p>
            <a:pPr>
              <a:lnSpc>
                <a:spcPct val="100000"/>
              </a:lnSpc>
            </a:pPr>
            <a:r>
              <a:rPr lang="en-AU" sz="4000">
                <a:solidFill>
                  <a:schemeClr val="tx2"/>
                </a:solidFill>
              </a:rPr>
              <a:t>Reflection on key learnings</a:t>
            </a:r>
          </a:p>
        </p:txBody>
      </p:sp>
      <p:sp>
        <p:nvSpPr>
          <p:cNvPr id="6" name="Content Placeholder 2">
            <a:extLst>
              <a:ext uri="{FF2B5EF4-FFF2-40B4-BE49-F238E27FC236}">
                <a16:creationId xmlns:a16="http://schemas.microsoft.com/office/drawing/2014/main" id="{ADF78E9C-0CA6-6B53-C028-C48EAF0DC502}"/>
              </a:ext>
            </a:extLst>
          </p:cNvPr>
          <p:cNvSpPr txBox="1">
            <a:spLocks/>
          </p:cNvSpPr>
          <p:nvPr/>
        </p:nvSpPr>
        <p:spPr>
          <a:xfrm>
            <a:off x="385267" y="2275840"/>
            <a:ext cx="9124493" cy="4033520"/>
          </a:xfrm>
          <a:prstGeom prst="rect">
            <a:avLst/>
          </a:prstGeom>
        </p:spPr>
        <p:txBody>
          <a:bodyPr vert="horz" lIns="0" tIns="0" rIns="0" bIns="0" rtlCol="0">
            <a:normAutofit/>
          </a:bodyPr>
          <a:lstStyle>
            <a:lvl1pPr marL="342900" marR="0" indent="-34290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sz="2400" kern="1200">
                <a:solidFill>
                  <a:schemeClr val="tx1"/>
                </a:solidFill>
                <a:latin typeface="+mn-lt"/>
                <a:ea typeface="+mn-ea"/>
                <a:cs typeface="+mn-cs"/>
              </a:defRPr>
            </a:lvl1pPr>
            <a:lvl2pPr marL="685800" marR="0" indent="-342900" algn="l" defTabSz="685800" rtl="0" eaLnBrk="1" fontAlgn="auto" latinLnBrk="0" hangingPunct="1">
              <a:lnSpc>
                <a:spcPct val="90000"/>
              </a:lnSpc>
              <a:spcBef>
                <a:spcPts val="375"/>
              </a:spcBef>
              <a:spcAft>
                <a:spcPts val="0"/>
              </a:spcAft>
              <a:buClrTx/>
              <a:buSzTx/>
              <a:buFont typeface="Calibri" panose="020F0502020204030204" pitchFamily="34" charset="0"/>
              <a:buChar char="–"/>
              <a:tabLst/>
              <a:defRPr sz="2400" kern="1200">
                <a:solidFill>
                  <a:schemeClr val="tx1"/>
                </a:solidFill>
                <a:latin typeface="+mn-lt"/>
                <a:ea typeface="+mn-ea"/>
                <a:cs typeface="+mn-cs"/>
              </a:defRPr>
            </a:lvl2pPr>
            <a:lvl3pPr marL="857250" marR="0" indent="-171450" algn="l" defTabSz="685800" rtl="0" eaLnBrk="1" fontAlgn="auto" latinLnBrk="0" hangingPunct="1">
              <a:lnSpc>
                <a:spcPct val="90000"/>
              </a:lnSpc>
              <a:spcBef>
                <a:spcPts val="375"/>
              </a:spcBef>
              <a:spcAft>
                <a:spcPts val="0"/>
              </a:spcAft>
              <a:buClrTx/>
              <a:buSzTx/>
              <a:buFont typeface="Arial" panose="020B0604020202020204" pitchFamily="34" charset="0"/>
              <a:buChar char="•"/>
              <a:tabLst/>
              <a:defRPr sz="2400" kern="1200">
                <a:solidFill>
                  <a:schemeClr val="tx1"/>
                </a:solidFill>
                <a:latin typeface="+mn-lt"/>
                <a:ea typeface="+mn-ea"/>
                <a:cs typeface="+mn-cs"/>
              </a:defRPr>
            </a:lvl3pPr>
            <a:lvl4pPr marL="1200150" marR="0" indent="-171450" algn="l" defTabSz="685800" rtl="0" eaLnBrk="1" fontAlgn="auto" latinLnBrk="0" hangingPunct="1">
              <a:lnSpc>
                <a:spcPct val="90000"/>
              </a:lnSpc>
              <a:spcBef>
                <a:spcPts val="375"/>
              </a:spcBef>
              <a:spcAft>
                <a:spcPts val="0"/>
              </a:spcAft>
              <a:buClrTx/>
              <a:buSzTx/>
              <a:buFont typeface="Calibri" panose="020F0502020204030204" pitchFamily="34" charset="0"/>
              <a:buChar char="–"/>
              <a:tabLst/>
              <a:defRPr sz="2400" kern="1200">
                <a:solidFill>
                  <a:schemeClr val="tx1"/>
                </a:solidFill>
                <a:latin typeface="+mn-lt"/>
                <a:ea typeface="+mn-ea"/>
                <a:cs typeface="+mn-cs"/>
              </a:defRPr>
            </a:lvl4pPr>
            <a:lvl5pPr marL="1543050" marR="0" indent="-171450" algn="l" defTabSz="685800" rtl="0" eaLnBrk="1" fontAlgn="auto" latinLnBrk="0" hangingPunct="1">
              <a:lnSpc>
                <a:spcPct val="90000"/>
              </a:lnSpc>
              <a:spcBef>
                <a:spcPts val="375"/>
              </a:spcBef>
              <a:spcAft>
                <a:spcPts val="0"/>
              </a:spcAft>
              <a:buClrTx/>
              <a:buSzTx/>
              <a:buFont typeface="Arial" panose="020B0604020202020204" pitchFamily="34" charset="0"/>
              <a:buChar char="•"/>
              <a:tabLst/>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GB" sz="2200"/>
              <a:t>Let’s put that new knowledge into action!</a:t>
            </a:r>
          </a:p>
          <a:p>
            <a:pPr marL="0" indent="0">
              <a:buFont typeface="Arial" panose="020B0604020202020204" pitchFamily="34" charset="0"/>
              <a:buNone/>
            </a:pPr>
            <a:endParaRPr lang="en-GB" sz="2200"/>
          </a:p>
          <a:p>
            <a:pPr marL="0" indent="0">
              <a:buFont typeface="Arial" panose="020B0604020202020204" pitchFamily="34" charset="0"/>
              <a:buNone/>
            </a:pPr>
            <a:r>
              <a:rPr lang="en-GB" sz="2200"/>
              <a:t>Reflecting on what we have covered today:</a:t>
            </a:r>
          </a:p>
          <a:p>
            <a:r>
              <a:rPr lang="en-GB" sz="2200" b="1">
                <a:solidFill>
                  <a:srgbClr val="FA7909"/>
                </a:solidFill>
              </a:rPr>
              <a:t>What is one helpful thing you now know? </a:t>
            </a:r>
          </a:p>
          <a:p>
            <a:pPr marL="0" indent="0">
              <a:buFont typeface="Arial" panose="020B0604020202020204" pitchFamily="34" charset="0"/>
              <a:buNone/>
            </a:pPr>
            <a:endParaRPr lang="en-GB" sz="2200"/>
          </a:p>
          <a:p>
            <a:pPr marL="0" indent="0">
              <a:buFont typeface="Arial" panose="020B0604020202020204" pitchFamily="34" charset="0"/>
              <a:buNone/>
            </a:pPr>
            <a:endParaRPr lang="en-GB" sz="2200"/>
          </a:p>
          <a:p>
            <a:pPr marL="0" indent="0">
              <a:buFont typeface="Arial" panose="020B0604020202020204" pitchFamily="34" charset="0"/>
              <a:buNone/>
            </a:pPr>
            <a:endParaRPr lang="en-GB" sz="2200"/>
          </a:p>
          <a:p>
            <a:pPr marL="0" indent="0">
              <a:buFont typeface="Arial" panose="020B0604020202020204" pitchFamily="34" charset="0"/>
              <a:buNone/>
            </a:pPr>
            <a:r>
              <a:rPr lang="en-GB" sz="2200" b="1" i="1"/>
              <a:t>Let’s share as group…..</a:t>
            </a:r>
            <a:endParaRPr lang="en-GB" sz="2200"/>
          </a:p>
          <a:p>
            <a:pPr marL="0" indent="0">
              <a:buFont typeface="Arial" panose="020B0604020202020204" pitchFamily="34" charset="0"/>
              <a:buNone/>
            </a:pPr>
            <a:endParaRPr lang="en-AU" sz="3200"/>
          </a:p>
          <a:p>
            <a:pPr marL="0" indent="0" fontAlgn="base">
              <a:buFont typeface="Arial" panose="020B0604020202020204" pitchFamily="34" charset="0"/>
              <a:buNone/>
            </a:pPr>
            <a:endParaRPr lang="en-GB"/>
          </a:p>
          <a:p>
            <a:pPr marL="0" indent="0" fontAlgn="base">
              <a:buFont typeface="Arial" panose="020B0604020202020204" pitchFamily="34" charset="0"/>
              <a:buNone/>
            </a:pPr>
            <a:endParaRPr lang="en-GB"/>
          </a:p>
          <a:p>
            <a:pPr marL="0" indent="0" fontAlgn="base">
              <a:buFont typeface="Arial" panose="020B0604020202020204" pitchFamily="34" charset="0"/>
              <a:buNone/>
            </a:pPr>
            <a:endParaRPr lang="en-GB" sz="1800"/>
          </a:p>
          <a:p>
            <a:pPr fontAlgn="base"/>
            <a:endParaRPr lang="en-GB"/>
          </a:p>
          <a:p>
            <a:endParaRPr lang="en-AU"/>
          </a:p>
        </p:txBody>
      </p:sp>
      <p:sp>
        <p:nvSpPr>
          <p:cNvPr id="3" name="Slide Number Placeholder 2">
            <a:extLst>
              <a:ext uri="{FF2B5EF4-FFF2-40B4-BE49-F238E27FC236}">
                <a16:creationId xmlns:a16="http://schemas.microsoft.com/office/drawing/2014/main" id="{AD0F7A15-A0DB-18C8-9B0A-17B8A9E8803E}"/>
              </a:ext>
            </a:extLst>
          </p:cNvPr>
          <p:cNvSpPr>
            <a:spLocks noGrp="1"/>
          </p:cNvSpPr>
          <p:nvPr>
            <p:ph type="sldNum" sz="quarter" idx="4"/>
          </p:nvPr>
        </p:nvSpPr>
        <p:spPr/>
        <p:txBody>
          <a:bodyPr/>
          <a:lstStyle/>
          <a:p>
            <a:fld id="{DF28FB93-0A08-4E7D-8E63-9EFA29F1E093}" type="slidenum">
              <a:rPr lang="en-US" smtClean="0"/>
              <a:pPr/>
              <a:t>47</a:t>
            </a:fld>
            <a:endParaRPr lang="en-US"/>
          </a:p>
        </p:txBody>
      </p:sp>
      <p:sp>
        <p:nvSpPr>
          <p:cNvPr id="4" name="Rectangle: Rounded Corners 3">
            <a:extLst>
              <a:ext uri="{FF2B5EF4-FFF2-40B4-BE49-F238E27FC236}">
                <a16:creationId xmlns:a16="http://schemas.microsoft.com/office/drawing/2014/main" id="{1AE7C243-D18C-F5CE-D546-3A27B1AF9189}"/>
              </a:ext>
            </a:extLst>
          </p:cNvPr>
          <p:cNvSpPr/>
          <p:nvPr/>
        </p:nvSpPr>
        <p:spPr>
          <a:xfrm>
            <a:off x="7315342" y="449092"/>
            <a:ext cx="2755258" cy="1062042"/>
          </a:xfrm>
          <a:prstGeom prst="roundRect">
            <a:avLst/>
          </a:prstGeom>
          <a:solidFill>
            <a:schemeClr val="tx2"/>
          </a:solidFill>
        </p:spPr>
        <p:style>
          <a:lnRef idx="3">
            <a:schemeClr val="lt1"/>
          </a:lnRef>
          <a:fillRef idx="1">
            <a:schemeClr val="accent3"/>
          </a:fillRef>
          <a:effectRef idx="1">
            <a:schemeClr val="accent3"/>
          </a:effectRef>
          <a:fontRef idx="minor">
            <a:schemeClr val="lt1"/>
          </a:fontRef>
        </p:style>
        <p:txBody>
          <a:bodyPr rtlCol="0" anchor="ctr"/>
          <a:lstStyle/>
          <a:p>
            <a:pPr algn="ctr"/>
            <a:r>
              <a:rPr lang="en-GB" sz="2400" b="1">
                <a:solidFill>
                  <a:schemeClr val="bg2"/>
                </a:solidFill>
                <a:effectLst>
                  <a:outerShdw blurRad="50800" dist="38100" dir="2700000" algn="tl" rotWithShape="0">
                    <a:prstClr val="black">
                      <a:alpha val="40000"/>
                    </a:prstClr>
                  </a:outerShdw>
                </a:effectLst>
              </a:rPr>
              <a:t>Group Activity </a:t>
            </a:r>
          </a:p>
          <a:p>
            <a:pPr algn="ctr"/>
            <a:r>
              <a:rPr lang="en-GB" sz="1600" b="1">
                <a:solidFill>
                  <a:schemeClr val="bg2"/>
                </a:solidFill>
                <a:effectLst>
                  <a:outerShdw blurRad="50800" dist="38100" dir="2700000" algn="tl" rotWithShape="0">
                    <a:prstClr val="black">
                      <a:alpha val="40000"/>
                    </a:prstClr>
                  </a:outerShdw>
                </a:effectLst>
              </a:rPr>
              <a:t>5 minutes</a:t>
            </a:r>
          </a:p>
        </p:txBody>
      </p:sp>
      <p:pic>
        <p:nvPicPr>
          <p:cNvPr id="7" name="Picture 6">
            <a:extLst>
              <a:ext uri="{FF2B5EF4-FFF2-40B4-BE49-F238E27FC236}">
                <a16:creationId xmlns:a16="http://schemas.microsoft.com/office/drawing/2014/main" id="{586D0741-0421-C55A-39ED-9C1576BBE495}"/>
              </a:ext>
            </a:extLst>
          </p:cNvPr>
          <p:cNvPicPr>
            <a:picLocks noChangeAspect="1"/>
          </p:cNvPicPr>
          <p:nvPr/>
        </p:nvPicPr>
        <p:blipFill>
          <a:blip r:embed="rId3"/>
          <a:stretch>
            <a:fillRect/>
          </a:stretch>
        </p:blipFill>
        <p:spPr>
          <a:xfrm>
            <a:off x="10149867" y="231987"/>
            <a:ext cx="1656258" cy="1500742"/>
          </a:xfrm>
          <a:prstGeom prst="rect">
            <a:avLst/>
          </a:prstGeom>
        </p:spPr>
      </p:pic>
    </p:spTree>
    <p:extLst>
      <p:ext uri="{BB962C8B-B14F-4D97-AF65-F5344CB8AC3E}">
        <p14:creationId xmlns:p14="http://schemas.microsoft.com/office/powerpoint/2010/main" val="57424164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2A45548F-1D5C-B415-8362-D1E0A3C2B751}"/>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9E55C5D-6F16-79E1-CDE6-C6F14B033057}"/>
              </a:ext>
            </a:extLst>
          </p:cNvPr>
          <p:cNvSpPr>
            <a:spLocks noGrp="1"/>
          </p:cNvSpPr>
          <p:nvPr>
            <p:ph type="sldNum" sz="quarter" idx="4"/>
          </p:nvPr>
        </p:nvSpPr>
        <p:spPr/>
        <p:txBody>
          <a:bodyPr/>
          <a:lstStyle/>
          <a:p>
            <a:fld id="{DF28FB93-0A08-4E7D-8E63-9EFA29F1E093}" type="slidenum">
              <a:rPr lang="en-US" smtClean="0"/>
              <a:pPr/>
              <a:t>48</a:t>
            </a:fld>
            <a:endParaRPr lang="en-US"/>
          </a:p>
        </p:txBody>
      </p:sp>
      <p:sp>
        <p:nvSpPr>
          <p:cNvPr id="5" name="Title 1">
            <a:extLst>
              <a:ext uri="{FF2B5EF4-FFF2-40B4-BE49-F238E27FC236}">
                <a16:creationId xmlns:a16="http://schemas.microsoft.com/office/drawing/2014/main" id="{E2EC22E1-E6B1-D143-2EC6-C251E85D058C}"/>
              </a:ext>
            </a:extLst>
          </p:cNvPr>
          <p:cNvSpPr txBox="1">
            <a:spLocks/>
          </p:cNvSpPr>
          <p:nvPr/>
        </p:nvSpPr>
        <p:spPr>
          <a:xfrm>
            <a:off x="385875" y="403200"/>
            <a:ext cx="9748725" cy="1374800"/>
          </a:xfrm>
          <a:prstGeom prst="rect">
            <a:avLst/>
          </a:prstGeom>
        </p:spPr>
        <p:txBody>
          <a:bodyPr vert="horz" lIns="0" tIns="0" rIns="0" bIns="0" rtlCol="0" anchor="t" anchorCtr="0">
            <a:noAutofit/>
          </a:bodyPr>
          <a:lstStyle>
            <a:lvl1pPr algn="l" defTabSz="914400" rtl="0" eaLnBrk="1" latinLnBrk="0" hangingPunct="1">
              <a:lnSpc>
                <a:spcPts val="3100"/>
              </a:lnSpc>
              <a:spcBef>
                <a:spcPct val="0"/>
              </a:spcBef>
              <a:buNone/>
              <a:defRPr sz="3200" b="1" kern="1200">
                <a:solidFill>
                  <a:schemeClr val="tx1"/>
                </a:solidFill>
                <a:latin typeface="+mj-lt"/>
                <a:ea typeface="+mj-ea"/>
                <a:cs typeface="+mj-cs"/>
              </a:defRPr>
            </a:lvl1pPr>
          </a:lstStyle>
          <a:p>
            <a:pPr>
              <a:lnSpc>
                <a:spcPct val="100000"/>
              </a:lnSpc>
            </a:pPr>
            <a:r>
              <a:rPr lang="en-AU" sz="4000"/>
              <a:t>7. INDIVIDUAL ACTIVITY</a:t>
            </a:r>
          </a:p>
          <a:p>
            <a:pPr>
              <a:lnSpc>
                <a:spcPct val="100000"/>
              </a:lnSpc>
            </a:pPr>
            <a:r>
              <a:rPr lang="en-AU" sz="4000">
                <a:solidFill>
                  <a:srgbClr val="FA7909"/>
                </a:solidFill>
              </a:rPr>
              <a:t>Your take-home action plan</a:t>
            </a:r>
          </a:p>
        </p:txBody>
      </p:sp>
      <p:sp>
        <p:nvSpPr>
          <p:cNvPr id="6" name="Content Placeholder 2">
            <a:extLst>
              <a:ext uri="{FF2B5EF4-FFF2-40B4-BE49-F238E27FC236}">
                <a16:creationId xmlns:a16="http://schemas.microsoft.com/office/drawing/2014/main" id="{ABAB121A-71A9-EE54-B657-39847C2C23CF}"/>
              </a:ext>
            </a:extLst>
          </p:cNvPr>
          <p:cNvSpPr txBox="1">
            <a:spLocks/>
          </p:cNvSpPr>
          <p:nvPr/>
        </p:nvSpPr>
        <p:spPr>
          <a:xfrm>
            <a:off x="321875" y="2092960"/>
            <a:ext cx="9748725" cy="4361840"/>
          </a:xfrm>
          <a:prstGeom prst="rect">
            <a:avLst/>
          </a:prstGeom>
        </p:spPr>
        <p:txBody>
          <a:bodyPr vert="horz" lIns="0" tIns="0" rIns="0" bIns="0" rtlCol="0">
            <a:normAutofit lnSpcReduction="10000"/>
          </a:bodyPr>
          <a:lstStyle>
            <a:lvl1pPr marL="342900" marR="0" indent="-34290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sz="2400" kern="1200">
                <a:solidFill>
                  <a:schemeClr val="tx1"/>
                </a:solidFill>
                <a:latin typeface="+mn-lt"/>
                <a:ea typeface="+mn-ea"/>
                <a:cs typeface="+mn-cs"/>
              </a:defRPr>
            </a:lvl1pPr>
            <a:lvl2pPr marL="685800" marR="0" indent="-342900" algn="l" defTabSz="685800" rtl="0" eaLnBrk="1" fontAlgn="auto" latinLnBrk="0" hangingPunct="1">
              <a:lnSpc>
                <a:spcPct val="90000"/>
              </a:lnSpc>
              <a:spcBef>
                <a:spcPts val="375"/>
              </a:spcBef>
              <a:spcAft>
                <a:spcPts val="0"/>
              </a:spcAft>
              <a:buClrTx/>
              <a:buSzTx/>
              <a:buFont typeface="Calibri" panose="020F0502020204030204" pitchFamily="34" charset="0"/>
              <a:buChar char="–"/>
              <a:tabLst/>
              <a:defRPr sz="2400" kern="1200">
                <a:solidFill>
                  <a:schemeClr val="tx1"/>
                </a:solidFill>
                <a:latin typeface="+mn-lt"/>
                <a:ea typeface="+mn-ea"/>
                <a:cs typeface="+mn-cs"/>
              </a:defRPr>
            </a:lvl2pPr>
            <a:lvl3pPr marL="857250" marR="0" indent="-171450" algn="l" defTabSz="685800" rtl="0" eaLnBrk="1" fontAlgn="auto" latinLnBrk="0" hangingPunct="1">
              <a:lnSpc>
                <a:spcPct val="90000"/>
              </a:lnSpc>
              <a:spcBef>
                <a:spcPts val="375"/>
              </a:spcBef>
              <a:spcAft>
                <a:spcPts val="0"/>
              </a:spcAft>
              <a:buClrTx/>
              <a:buSzTx/>
              <a:buFont typeface="Arial" panose="020B0604020202020204" pitchFamily="34" charset="0"/>
              <a:buChar char="•"/>
              <a:tabLst/>
              <a:defRPr sz="2400" kern="1200">
                <a:solidFill>
                  <a:schemeClr val="tx1"/>
                </a:solidFill>
                <a:latin typeface="+mn-lt"/>
                <a:ea typeface="+mn-ea"/>
                <a:cs typeface="+mn-cs"/>
              </a:defRPr>
            </a:lvl3pPr>
            <a:lvl4pPr marL="1200150" marR="0" indent="-171450" algn="l" defTabSz="685800" rtl="0" eaLnBrk="1" fontAlgn="auto" latinLnBrk="0" hangingPunct="1">
              <a:lnSpc>
                <a:spcPct val="90000"/>
              </a:lnSpc>
              <a:spcBef>
                <a:spcPts val="375"/>
              </a:spcBef>
              <a:spcAft>
                <a:spcPts val="0"/>
              </a:spcAft>
              <a:buClrTx/>
              <a:buSzTx/>
              <a:buFont typeface="Calibri" panose="020F0502020204030204" pitchFamily="34" charset="0"/>
              <a:buChar char="–"/>
              <a:tabLst/>
              <a:defRPr sz="2400" kern="1200">
                <a:solidFill>
                  <a:schemeClr val="tx1"/>
                </a:solidFill>
                <a:latin typeface="+mn-lt"/>
                <a:ea typeface="+mn-ea"/>
                <a:cs typeface="+mn-cs"/>
              </a:defRPr>
            </a:lvl4pPr>
            <a:lvl5pPr marL="1543050" marR="0" indent="-171450" algn="l" defTabSz="685800" rtl="0" eaLnBrk="1" fontAlgn="auto" latinLnBrk="0" hangingPunct="1">
              <a:lnSpc>
                <a:spcPct val="90000"/>
              </a:lnSpc>
              <a:spcBef>
                <a:spcPts val="375"/>
              </a:spcBef>
              <a:spcAft>
                <a:spcPts val="0"/>
              </a:spcAft>
              <a:buClrTx/>
              <a:buSzTx/>
              <a:buFont typeface="Arial" panose="020B0604020202020204" pitchFamily="34" charset="0"/>
              <a:buChar char="•"/>
              <a:tabLst/>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GB"/>
              <a:t>Now let’s put together an </a:t>
            </a:r>
            <a:r>
              <a:rPr lang="en-GB" b="1"/>
              <a:t>action plan!</a:t>
            </a:r>
          </a:p>
          <a:p>
            <a:pPr marL="0" indent="0">
              <a:buNone/>
            </a:pPr>
            <a:r>
              <a:rPr lang="en-GB" i="1"/>
              <a:t>What are two things you are going to do leaving here today…?</a:t>
            </a:r>
          </a:p>
          <a:p>
            <a:pPr marL="0" indent="0">
              <a:buNone/>
            </a:pPr>
            <a:endParaRPr lang="en-GB" sz="2200"/>
          </a:p>
          <a:p>
            <a:pPr marL="0" indent="0">
              <a:buNone/>
            </a:pPr>
            <a:r>
              <a:rPr lang="en-GB" sz="2200" b="1">
                <a:solidFill>
                  <a:schemeClr val="tx2"/>
                </a:solidFill>
              </a:rPr>
              <a:t>Write down your top 2 things on your take-home action plan</a:t>
            </a:r>
          </a:p>
          <a:p>
            <a:pPr marL="0" indent="0">
              <a:buNone/>
            </a:pPr>
            <a:endParaRPr lang="en-GB"/>
          </a:p>
          <a:p>
            <a:pPr marL="0" indent="0">
              <a:buNone/>
            </a:pPr>
            <a:r>
              <a:rPr lang="en-GB" sz="2200" b="1"/>
              <a:t>Some suggestions:</a:t>
            </a:r>
          </a:p>
          <a:p>
            <a:pPr lvl="1">
              <a:buFont typeface="Wingdings" panose="05000000000000000000" pitchFamily="2" charset="2"/>
              <a:buChar char="ü"/>
            </a:pPr>
            <a:r>
              <a:rPr lang="en-GB" sz="2200"/>
              <a:t>Check your electricity bill: </a:t>
            </a:r>
          </a:p>
          <a:p>
            <a:pPr lvl="3">
              <a:buFont typeface="Calibri" panose="020F0502020204030204" pitchFamily="34" charset="0"/>
              <a:buChar char="&gt;"/>
            </a:pPr>
            <a:r>
              <a:rPr lang="en-GB" sz="2200"/>
              <a:t>does my retailer have a better offer?</a:t>
            </a:r>
          </a:p>
          <a:p>
            <a:pPr lvl="3">
              <a:buFont typeface="Calibri" panose="020F0502020204030204" pitchFamily="34" charset="0"/>
              <a:buChar char="&gt;"/>
            </a:pPr>
            <a:r>
              <a:rPr lang="en-GB" sz="2200"/>
              <a:t>are my concession being applied?</a:t>
            </a:r>
          </a:p>
          <a:p>
            <a:pPr lvl="3">
              <a:buFont typeface="Calibri" panose="020F0502020204030204" pitchFamily="34" charset="0"/>
              <a:buChar char="&gt;"/>
            </a:pPr>
            <a:r>
              <a:rPr lang="en-GB" sz="2200"/>
              <a:t>are you on a flat rate or </a:t>
            </a:r>
            <a:r>
              <a:rPr lang="en-GB" sz="2200" err="1"/>
              <a:t>ToU</a:t>
            </a:r>
            <a:r>
              <a:rPr lang="en-GB" sz="2200"/>
              <a:t> charge?</a:t>
            </a:r>
          </a:p>
          <a:p>
            <a:pPr lvl="1">
              <a:buFont typeface="Wingdings" panose="05000000000000000000" pitchFamily="2" charset="2"/>
              <a:buChar char="ü"/>
            </a:pPr>
            <a:r>
              <a:rPr lang="en-GB" sz="2200"/>
              <a:t>Go on Energy Made Easy website and compare electricity offers</a:t>
            </a:r>
          </a:p>
          <a:p>
            <a:pPr lvl="1">
              <a:buFont typeface="Wingdings" panose="05000000000000000000" pitchFamily="2" charset="2"/>
              <a:buChar char="ü"/>
            </a:pPr>
            <a:r>
              <a:rPr lang="en-GB" sz="2200"/>
              <a:t>Contact your retailer and discuss payment options</a:t>
            </a:r>
          </a:p>
          <a:p>
            <a:pPr marL="0" indent="0">
              <a:buFont typeface="Arial" panose="020B0604020202020204" pitchFamily="34" charset="0"/>
              <a:buNone/>
            </a:pPr>
            <a:endParaRPr lang="en-AU" sz="3200"/>
          </a:p>
          <a:p>
            <a:pPr marL="0" indent="0" fontAlgn="base">
              <a:buFont typeface="Arial" panose="020B0604020202020204" pitchFamily="34" charset="0"/>
              <a:buNone/>
            </a:pPr>
            <a:endParaRPr lang="en-GB"/>
          </a:p>
          <a:p>
            <a:pPr marL="0" indent="0" fontAlgn="base">
              <a:buFont typeface="Arial" panose="020B0604020202020204" pitchFamily="34" charset="0"/>
              <a:buNone/>
            </a:pPr>
            <a:endParaRPr lang="en-GB"/>
          </a:p>
          <a:p>
            <a:pPr marL="0" indent="0" fontAlgn="base">
              <a:buFont typeface="Arial" panose="020B0604020202020204" pitchFamily="34" charset="0"/>
              <a:buNone/>
            </a:pPr>
            <a:endParaRPr lang="en-GB" sz="1800"/>
          </a:p>
          <a:p>
            <a:pPr fontAlgn="base"/>
            <a:endParaRPr lang="en-GB"/>
          </a:p>
          <a:p>
            <a:endParaRPr lang="en-AU"/>
          </a:p>
        </p:txBody>
      </p:sp>
      <p:sp>
        <p:nvSpPr>
          <p:cNvPr id="2" name="Rectangle: Rounded Corners 1">
            <a:extLst>
              <a:ext uri="{FF2B5EF4-FFF2-40B4-BE49-F238E27FC236}">
                <a16:creationId xmlns:a16="http://schemas.microsoft.com/office/drawing/2014/main" id="{6A29CEE5-97BE-3964-29A5-1E8EF2325CF9}"/>
              </a:ext>
            </a:extLst>
          </p:cNvPr>
          <p:cNvSpPr/>
          <p:nvPr/>
        </p:nvSpPr>
        <p:spPr>
          <a:xfrm>
            <a:off x="7315342" y="449092"/>
            <a:ext cx="2755258" cy="1062042"/>
          </a:xfrm>
          <a:prstGeom prst="roundRect">
            <a:avLst/>
          </a:prstGeom>
          <a:solidFill>
            <a:schemeClr val="tx2"/>
          </a:solidFill>
        </p:spPr>
        <p:style>
          <a:lnRef idx="3">
            <a:schemeClr val="lt1"/>
          </a:lnRef>
          <a:fillRef idx="1">
            <a:schemeClr val="accent3"/>
          </a:fillRef>
          <a:effectRef idx="1">
            <a:schemeClr val="accent3"/>
          </a:effectRef>
          <a:fontRef idx="minor">
            <a:schemeClr val="lt1"/>
          </a:fontRef>
        </p:style>
        <p:txBody>
          <a:bodyPr rtlCol="0" anchor="ctr"/>
          <a:lstStyle/>
          <a:p>
            <a:pPr algn="ctr"/>
            <a:r>
              <a:rPr lang="en-GB" sz="2400" b="1">
                <a:solidFill>
                  <a:schemeClr val="bg2"/>
                </a:solidFill>
                <a:effectLst>
                  <a:outerShdw blurRad="50800" dist="38100" dir="2700000" algn="tl" rotWithShape="0">
                    <a:prstClr val="black">
                      <a:alpha val="40000"/>
                    </a:prstClr>
                  </a:outerShdw>
                </a:effectLst>
              </a:rPr>
              <a:t>Individual Activity </a:t>
            </a:r>
          </a:p>
          <a:p>
            <a:pPr algn="ctr"/>
            <a:r>
              <a:rPr lang="en-GB" sz="1600" b="1">
                <a:solidFill>
                  <a:schemeClr val="bg2"/>
                </a:solidFill>
                <a:effectLst>
                  <a:outerShdw blurRad="50800" dist="38100" dir="2700000" algn="tl" rotWithShape="0">
                    <a:prstClr val="black">
                      <a:alpha val="40000"/>
                    </a:prstClr>
                  </a:outerShdw>
                </a:effectLst>
              </a:rPr>
              <a:t>5 minutes</a:t>
            </a:r>
          </a:p>
        </p:txBody>
      </p:sp>
      <p:pic>
        <p:nvPicPr>
          <p:cNvPr id="3" name="Picture 2">
            <a:extLst>
              <a:ext uri="{FF2B5EF4-FFF2-40B4-BE49-F238E27FC236}">
                <a16:creationId xmlns:a16="http://schemas.microsoft.com/office/drawing/2014/main" id="{95829998-6DA8-4029-E5D4-86BDD85F020C}"/>
              </a:ext>
            </a:extLst>
          </p:cNvPr>
          <p:cNvPicPr>
            <a:picLocks noChangeAspect="1"/>
          </p:cNvPicPr>
          <p:nvPr/>
        </p:nvPicPr>
        <p:blipFill>
          <a:blip r:embed="rId3"/>
          <a:stretch>
            <a:fillRect/>
          </a:stretch>
        </p:blipFill>
        <p:spPr>
          <a:xfrm>
            <a:off x="10149867" y="231987"/>
            <a:ext cx="1656258" cy="1500742"/>
          </a:xfrm>
          <a:prstGeom prst="rect">
            <a:avLst/>
          </a:prstGeom>
        </p:spPr>
      </p:pic>
    </p:spTree>
    <p:extLst>
      <p:ext uri="{BB962C8B-B14F-4D97-AF65-F5344CB8AC3E}">
        <p14:creationId xmlns:p14="http://schemas.microsoft.com/office/powerpoint/2010/main" val="10577529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Sp="0">
  <p:cSld>
    <p:bg>
      <p:bgPr>
        <a:solidFill>
          <a:srgbClr val="FAA61A"/>
        </a:solidFill>
        <a:effectLst/>
      </p:bgPr>
    </p:bg>
    <p:spTree>
      <p:nvGrpSpPr>
        <p:cNvPr id="1" name="">
          <a:extLst>
            <a:ext uri="{FF2B5EF4-FFF2-40B4-BE49-F238E27FC236}">
              <a16:creationId xmlns:a16="http://schemas.microsoft.com/office/drawing/2014/main" id="{43576C15-7064-CA50-2637-CB5A40A1160A}"/>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0878607-DFA3-750E-B121-3717BF9FB66A}"/>
              </a:ext>
            </a:extLst>
          </p:cNvPr>
          <p:cNvSpPr>
            <a:spLocks noGrp="1"/>
          </p:cNvSpPr>
          <p:nvPr>
            <p:ph type="sldNum" sz="quarter" idx="4"/>
          </p:nvPr>
        </p:nvSpPr>
        <p:spPr/>
        <p:txBody>
          <a:bodyPr/>
          <a:lstStyle/>
          <a:p>
            <a:fld id="{DF28FB93-0A08-4E7D-8E63-9EFA29F1E093}" type="slidenum">
              <a:rPr lang="en-US" smtClean="0"/>
              <a:pPr/>
              <a:t>49</a:t>
            </a:fld>
            <a:endParaRPr lang="en-US"/>
          </a:p>
        </p:txBody>
      </p:sp>
      <p:sp>
        <p:nvSpPr>
          <p:cNvPr id="11" name="Title 1">
            <a:extLst>
              <a:ext uri="{FF2B5EF4-FFF2-40B4-BE49-F238E27FC236}">
                <a16:creationId xmlns:a16="http://schemas.microsoft.com/office/drawing/2014/main" id="{E73F6283-40EB-E19D-D55D-F8E729E2C8E4}"/>
              </a:ext>
            </a:extLst>
          </p:cNvPr>
          <p:cNvSpPr>
            <a:spLocks noGrp="1"/>
          </p:cNvSpPr>
          <p:nvPr>
            <p:ph type="title"/>
          </p:nvPr>
        </p:nvSpPr>
        <p:spPr>
          <a:xfrm>
            <a:off x="385571" y="3090850"/>
            <a:ext cx="11420858" cy="676300"/>
          </a:xfrm>
        </p:spPr>
        <p:txBody>
          <a:bodyPr>
            <a:normAutofit/>
          </a:bodyPr>
          <a:lstStyle/>
          <a:p>
            <a:r>
              <a:rPr lang="en-GB" sz="5400">
                <a:solidFill>
                  <a:schemeClr val="bg2"/>
                </a:solidFill>
              </a:rPr>
              <a:t>Thank you</a:t>
            </a:r>
            <a:endParaRPr lang="en-AU" sz="5400">
              <a:solidFill>
                <a:schemeClr val="bg2"/>
              </a:solidFill>
            </a:endParaRPr>
          </a:p>
        </p:txBody>
      </p:sp>
    </p:spTree>
    <p:extLst>
      <p:ext uri="{BB962C8B-B14F-4D97-AF65-F5344CB8AC3E}">
        <p14:creationId xmlns:p14="http://schemas.microsoft.com/office/powerpoint/2010/main" val="146219545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CCA03F2-9900-E1CE-312F-CE55FAFC5BA4}"/>
              </a:ext>
            </a:extLst>
          </p:cNvPr>
          <p:cNvSpPr txBox="1"/>
          <p:nvPr/>
        </p:nvSpPr>
        <p:spPr>
          <a:xfrm>
            <a:off x="2641600" y="976073"/>
            <a:ext cx="6908800" cy="338554"/>
          </a:xfrm>
          <a:prstGeom prst="rect">
            <a:avLst/>
          </a:prstGeom>
          <a:solidFill>
            <a:schemeClr val="tx2"/>
          </a:solidFill>
          <a:ln w="22225" cap="sq">
            <a:solidFill>
              <a:schemeClr val="tx2"/>
            </a:solidFill>
          </a:ln>
          <a:effectLst>
            <a:outerShdw blurRad="63500" sx="102000" sy="102000" algn="ctr" rotWithShape="0">
              <a:prstClr val="black">
                <a:alpha val="40000"/>
              </a:prstClr>
            </a:outerShdw>
          </a:effectLst>
        </p:spPr>
        <p:txBody>
          <a:bodyPr wrap="square">
            <a:spAutoFit/>
          </a:bodyPr>
          <a:lstStyle/>
          <a:p>
            <a:pPr marL="0" algn="ctr" rtl="0" eaLnBrk="1" latinLnBrk="0" hangingPunct="1">
              <a:buNone/>
            </a:pPr>
            <a:r>
              <a:rPr lang="en-AU" sz="1600" b="1" kern="1200">
                <a:solidFill>
                  <a:schemeClr val="bg2"/>
                </a:solidFill>
                <a:effectLst/>
                <a:latin typeface="+mj-lt"/>
              </a:rPr>
              <a:t>talkingpower.com.au/electricity-literacy-train-trainer-program</a:t>
            </a:r>
            <a:endParaRPr lang="en-AU" sz="1600">
              <a:solidFill>
                <a:schemeClr val="bg2"/>
              </a:solidFill>
              <a:effectLst/>
              <a:latin typeface="+mj-lt"/>
            </a:endParaRPr>
          </a:p>
        </p:txBody>
      </p:sp>
      <p:sp>
        <p:nvSpPr>
          <p:cNvPr id="3" name="TextBox 2">
            <a:extLst>
              <a:ext uri="{FF2B5EF4-FFF2-40B4-BE49-F238E27FC236}">
                <a16:creationId xmlns:a16="http://schemas.microsoft.com/office/drawing/2014/main" id="{E80F1323-2D2E-BF70-7DF7-EB638B2C4888}"/>
              </a:ext>
            </a:extLst>
          </p:cNvPr>
          <p:cNvSpPr txBox="1"/>
          <p:nvPr/>
        </p:nvSpPr>
        <p:spPr>
          <a:xfrm>
            <a:off x="390525" y="5005116"/>
            <a:ext cx="11410950" cy="1710077"/>
          </a:xfrm>
          <a:prstGeom prst="rect">
            <a:avLst/>
          </a:prstGeom>
          <a:noFill/>
        </p:spPr>
        <p:txBody>
          <a:bodyPr wrap="square">
            <a:noAutofit/>
          </a:bodyPr>
          <a:lstStyle/>
          <a:p>
            <a:pPr>
              <a:buNone/>
            </a:pPr>
            <a:r>
              <a:rPr lang="en-US" sz="800" b="1">
                <a:effectLst/>
                <a:latin typeface="Aptos" panose="020B0004020202020204" pitchFamily="34" charset="0"/>
                <a:ea typeface="Aptos" panose="020B0004020202020204" pitchFamily="34" charset="0"/>
                <a:cs typeface="Aptos" panose="020B0004020202020204" pitchFamily="34" charset="0"/>
              </a:rPr>
              <a:t>SA Power Networks’ Copyright©</a:t>
            </a:r>
            <a:br>
              <a:rPr lang="en-US" sz="800">
                <a:effectLst/>
                <a:latin typeface="Aptos" panose="020B0004020202020204" pitchFamily="34" charset="0"/>
                <a:ea typeface="Aptos" panose="020B0004020202020204" pitchFamily="34" charset="0"/>
                <a:cs typeface="Aptos" panose="020B0004020202020204" pitchFamily="34" charset="0"/>
              </a:rPr>
            </a:br>
            <a:r>
              <a:rPr lang="en-US" sz="800" i="1">
                <a:effectLst/>
                <a:latin typeface="Arial" panose="020B0604020202020204" pitchFamily="34" charset="0"/>
                <a:ea typeface="Aptos" panose="020B0004020202020204" pitchFamily="34" charset="0"/>
                <a:cs typeface="Aptos" panose="020B0004020202020204" pitchFamily="34" charset="0"/>
              </a:rPr>
              <a:t>This publication  and its contents are the property of SA Power Networks and is copyright protected. SA Power Networks reserves to itself all rights in such material. Not part of this publication is to be reproduced or modified without  first obtaining the SA Power Networks’ permission, except as permitted under the Copyright Act 1968.</a:t>
            </a:r>
            <a:endParaRPr lang="en-US" sz="800">
              <a:effectLst/>
              <a:latin typeface="Aptos" panose="020B0004020202020204" pitchFamily="34" charset="0"/>
              <a:ea typeface="Aptos" panose="020B0004020202020204" pitchFamily="34" charset="0"/>
              <a:cs typeface="Aptos" panose="020B0004020202020204" pitchFamily="34" charset="0"/>
            </a:endParaRPr>
          </a:p>
          <a:p>
            <a:pPr>
              <a:buNone/>
            </a:pPr>
            <a:r>
              <a:rPr lang="en-US" sz="800">
                <a:effectLst/>
                <a:latin typeface="Aptos" panose="020B0004020202020204" pitchFamily="34" charset="0"/>
                <a:ea typeface="Aptos" panose="020B0004020202020204" pitchFamily="34" charset="0"/>
                <a:cs typeface="Aptos" panose="020B0004020202020204" pitchFamily="34" charset="0"/>
              </a:rPr>
              <a:t> </a:t>
            </a:r>
          </a:p>
          <a:p>
            <a:pPr>
              <a:buNone/>
            </a:pPr>
            <a:r>
              <a:rPr lang="en-AU" sz="800" b="1">
                <a:effectLst/>
                <a:latin typeface="Aptos" panose="020B0004020202020204" pitchFamily="34" charset="0"/>
                <a:ea typeface="Aptos" panose="020B0004020202020204" pitchFamily="34" charset="0"/>
                <a:cs typeface="Aptos" panose="020B0004020202020204" pitchFamily="34" charset="0"/>
              </a:rPr>
              <a:t> </a:t>
            </a:r>
            <a:endParaRPr lang="en-US" sz="800">
              <a:effectLst/>
              <a:latin typeface="Aptos" panose="020B0004020202020204" pitchFamily="34" charset="0"/>
              <a:ea typeface="Aptos" panose="020B0004020202020204" pitchFamily="34" charset="0"/>
              <a:cs typeface="Aptos" panose="020B0004020202020204" pitchFamily="34" charset="0"/>
            </a:endParaRPr>
          </a:p>
          <a:p>
            <a:pPr>
              <a:buNone/>
            </a:pPr>
            <a:r>
              <a:rPr lang="en-US" sz="800" b="1">
                <a:effectLst/>
                <a:latin typeface="Aptos" panose="020B0004020202020204" pitchFamily="34" charset="0"/>
                <a:ea typeface="Aptos" panose="020B0004020202020204" pitchFamily="34" charset="0"/>
                <a:cs typeface="Aptos" panose="020B0004020202020204" pitchFamily="34" charset="0"/>
              </a:rPr>
              <a:t>SA Power Networks’ Disclaimer:</a:t>
            </a:r>
            <a:endParaRPr lang="en-US" sz="800">
              <a:effectLst/>
              <a:latin typeface="Aptos" panose="020B0004020202020204" pitchFamily="34" charset="0"/>
              <a:ea typeface="Aptos" panose="020B0004020202020204" pitchFamily="34" charset="0"/>
              <a:cs typeface="Aptos" panose="020B0004020202020204" pitchFamily="34" charset="0"/>
            </a:endParaRPr>
          </a:p>
          <a:p>
            <a:pPr marL="342900" lvl="0" indent="-342900">
              <a:buFont typeface="+mj-lt"/>
              <a:buAutoNum type="arabicPeriod"/>
            </a:pPr>
            <a:r>
              <a:rPr lang="en-AU" sz="800" i="1">
                <a:effectLst/>
                <a:latin typeface="Arial" panose="020B0604020202020204" pitchFamily="34" charset="0"/>
                <a:ea typeface="Times New Roman" panose="02020603050405020304" pitchFamily="18" charset="0"/>
                <a:cs typeface="Aptos" panose="020B0004020202020204" pitchFamily="34" charset="0"/>
              </a:rPr>
              <a:t>The purpose of this document is to provide general information to assist in the understanding of electricity bills;</a:t>
            </a:r>
            <a:endParaRPr lang="en-US" sz="800">
              <a:effectLst/>
              <a:latin typeface="Aptos" panose="020B0004020202020204" pitchFamily="34" charset="0"/>
              <a:ea typeface="Aptos" panose="020B0004020202020204" pitchFamily="34" charset="0"/>
              <a:cs typeface="Aptos" panose="020B0004020202020204" pitchFamily="34" charset="0"/>
            </a:endParaRPr>
          </a:p>
          <a:p>
            <a:pPr marL="342900" lvl="0" indent="-342900">
              <a:buFont typeface="+mj-lt"/>
              <a:buAutoNum type="arabicPeriod"/>
            </a:pPr>
            <a:r>
              <a:rPr lang="en-AU" sz="800" i="1">
                <a:effectLst/>
                <a:latin typeface="Arial" panose="020B0604020202020204" pitchFamily="34" charset="0"/>
                <a:ea typeface="Times New Roman" panose="02020603050405020304" pitchFamily="18" charset="0"/>
                <a:cs typeface="Aptos" panose="020B0004020202020204" pitchFamily="34" charset="0"/>
              </a:rPr>
              <a:t>Unless otherwise agreed in writing between SA Power Networks and a specific person or entity, SA Power Networks makes no representation that this document is appropriate for any other purpose and, to the extent permitted by law, has no liability to a person who (without SA Power Networks written consent) purports to use the standard for any other purpose.  SA Power Networks has made no assessment of any nature whether this standard is appropriate for use in any other circumstance than that noted in paragraph 1.</a:t>
            </a:r>
            <a:endParaRPr lang="en-US" sz="800">
              <a:effectLst/>
              <a:latin typeface="Aptos" panose="020B0004020202020204" pitchFamily="34" charset="0"/>
              <a:ea typeface="Aptos" panose="020B0004020202020204" pitchFamily="34" charset="0"/>
              <a:cs typeface="Aptos" panose="020B0004020202020204" pitchFamily="34" charset="0"/>
            </a:endParaRPr>
          </a:p>
          <a:p>
            <a:pPr marL="342900" lvl="0" indent="-342900">
              <a:buFont typeface="+mj-lt"/>
              <a:buAutoNum type="arabicPeriod"/>
            </a:pPr>
            <a:r>
              <a:rPr lang="en-AU" sz="800" i="1">
                <a:effectLst/>
                <a:latin typeface="Arial" panose="020B0604020202020204" pitchFamily="34" charset="0"/>
                <a:ea typeface="Times New Roman" panose="02020603050405020304" pitchFamily="18" charset="0"/>
                <a:cs typeface="Aptos" panose="020B0004020202020204" pitchFamily="34" charset="0"/>
              </a:rPr>
              <a:t>Nothing in paragraph 2 waives or licences any copyright SA Power Networks has in this document.</a:t>
            </a:r>
            <a:endParaRPr lang="en-US" sz="800">
              <a:effectLst/>
              <a:latin typeface="Aptos" panose="020B0004020202020204" pitchFamily="34" charset="0"/>
              <a:ea typeface="Aptos" panose="020B0004020202020204" pitchFamily="34" charset="0"/>
              <a:cs typeface="Aptos" panose="020B0004020202020204" pitchFamily="34" charset="0"/>
            </a:endParaRPr>
          </a:p>
          <a:p>
            <a:pPr marL="342900" lvl="0" indent="-342900">
              <a:buFont typeface="+mj-lt"/>
              <a:buAutoNum type="arabicPeriod"/>
            </a:pPr>
            <a:r>
              <a:rPr lang="en-AU" sz="800" i="1">
                <a:effectLst/>
                <a:latin typeface="Arial" panose="020B0604020202020204" pitchFamily="34" charset="0"/>
                <a:ea typeface="Times New Roman" panose="02020603050405020304" pitchFamily="18" charset="0"/>
                <a:cs typeface="Aptos" panose="020B0004020202020204" pitchFamily="34" charset="0"/>
              </a:rPr>
              <a:t>This document is subject to change from time to time.</a:t>
            </a:r>
            <a:endParaRPr lang="en-US" sz="800">
              <a:effectLst/>
              <a:latin typeface="Aptos" panose="020B0004020202020204" pitchFamily="34" charset="0"/>
              <a:ea typeface="Aptos" panose="020B0004020202020204" pitchFamily="34" charset="0"/>
              <a:cs typeface="Aptos" panose="020B0004020202020204" pitchFamily="34" charset="0"/>
            </a:endParaRPr>
          </a:p>
          <a:p>
            <a:pPr>
              <a:buNone/>
            </a:pPr>
            <a:r>
              <a:rPr lang="en-US" sz="800">
                <a:effectLst/>
                <a:latin typeface="Aptos" panose="020B0004020202020204" pitchFamily="34" charset="0"/>
                <a:ea typeface="Aptos" panose="020B0004020202020204" pitchFamily="34" charset="0"/>
                <a:cs typeface="Aptos" panose="020B0004020202020204" pitchFamily="34" charset="0"/>
              </a:rPr>
              <a:t> </a:t>
            </a:r>
          </a:p>
        </p:txBody>
      </p:sp>
    </p:spTree>
    <p:extLst>
      <p:ext uri="{BB962C8B-B14F-4D97-AF65-F5344CB8AC3E}">
        <p14:creationId xmlns:p14="http://schemas.microsoft.com/office/powerpoint/2010/main" val="3949571236"/>
      </p:ext>
    </p:extLst>
  </p:cSld>
  <p:clrMapOvr>
    <a:masterClrMapping/>
  </p:clrMapOvr>
</p:sld>
</file>

<file path=ppt/theme/theme1.xml><?xml version="1.0" encoding="utf-8"?>
<a:theme xmlns:a="http://schemas.openxmlformats.org/drawingml/2006/main" name="SAPN 17">
  <a:themeElements>
    <a:clrScheme name="SAPN 17">
      <a:dk1>
        <a:srgbClr val="525252"/>
      </a:dk1>
      <a:lt1>
        <a:srgbClr val="EAEAEA"/>
      </a:lt1>
      <a:dk2>
        <a:srgbClr val="FA780A"/>
      </a:dk2>
      <a:lt2>
        <a:srgbClr val="FFFFFF"/>
      </a:lt2>
      <a:accent1>
        <a:srgbClr val="0B253F"/>
      </a:accent1>
      <a:accent2>
        <a:srgbClr val="BCBEC0"/>
      </a:accent2>
      <a:accent3>
        <a:srgbClr val="F15A22"/>
      </a:accent3>
      <a:accent4>
        <a:srgbClr val="396691"/>
      </a:accent4>
      <a:accent5>
        <a:srgbClr val="FAA61A"/>
      </a:accent5>
      <a:accent6>
        <a:srgbClr val="72B0D2"/>
      </a:accent6>
      <a:hlink>
        <a:srgbClr val="FA780A"/>
      </a:hlink>
      <a:folHlink>
        <a:srgbClr val="F15A22"/>
      </a:folHlink>
    </a:clrScheme>
    <a:fontScheme name="SAPN">
      <a:majorFont>
        <a:latin typeface="Calibri"/>
        <a:ea typeface=""/>
        <a:cs typeface=""/>
      </a:majorFont>
      <a:minorFont>
        <a:latin typeface="Calibri"/>
        <a:ea typeface=""/>
        <a:cs typeface=""/>
      </a:minorFont>
    </a:fontScheme>
    <a:fmtScheme name="SAPN">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SAPN Template 17 W Image 05.pptx" id="{8FEFABFC-814A-45EA-85C1-6B87D12916BD}" vid="{497F6A04-C46A-4927-8CBB-10584C33930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7547dc11-5d90-4782-9bc7-750d634c5888"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5FF870BFF8EA24DAA19CF69D1574AA1" ma:contentTypeVersion="18" ma:contentTypeDescription="Create a new document." ma:contentTypeScope="" ma:versionID="65e6f7fa30b5724362b2742ba835faa9">
  <xsd:schema xmlns:xsd="http://www.w3.org/2001/XMLSchema" xmlns:xs="http://www.w3.org/2001/XMLSchema" xmlns:p="http://schemas.microsoft.com/office/2006/metadata/properties" xmlns:ns3="7547dc11-5d90-4782-9bc7-750d634c5888" xmlns:ns4="721859f7-0915-4d5e-b72e-ea608e2bc5ad" targetNamespace="http://schemas.microsoft.com/office/2006/metadata/properties" ma:root="true" ma:fieldsID="608ab8e77bc792a4d09d74fd048da0ae" ns3:_="" ns4:_="">
    <xsd:import namespace="7547dc11-5d90-4782-9bc7-750d634c5888"/>
    <xsd:import namespace="721859f7-0915-4d5e-b72e-ea608e2bc5ad"/>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DateTaken" minOccurs="0"/>
                <xsd:element ref="ns3:MediaServiceAutoTags" minOccurs="0"/>
                <xsd:element ref="ns3:MediaServiceOCR" minOccurs="0"/>
                <xsd:element ref="ns3:MediaServiceLocation" minOccurs="0"/>
                <xsd:element ref="ns3:MediaServiceAutoKeyPoints" minOccurs="0"/>
                <xsd:element ref="ns3:MediaServiceKeyPoints" minOccurs="0"/>
                <xsd:element ref="ns3:MediaServiceGenerationTime" minOccurs="0"/>
                <xsd:element ref="ns3:MediaServiceEventHashCode" minOccurs="0"/>
                <xsd:element ref="ns3:MediaLengthInSeconds" minOccurs="0"/>
                <xsd:element ref="ns3:_activity" minOccurs="0"/>
                <xsd:element ref="ns3:MediaServiceObjectDetectorVersions" minOccurs="0"/>
                <xsd:element ref="ns3:MediaServiceSystemTag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547dc11-5d90-4782-9bc7-750d634c5888"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MediaServiceAutoTags" ma:internalName="MediaServiceAutoTags"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Location" ma:index="16" nillable="true" ma:displayName="Location" ma:internalName="MediaServiceLocation"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ystemTags" ma:index="24" nillable="true" ma:displayName="MediaServiceSystemTags" ma:hidden="true" ma:internalName="MediaServiceSystemTags" ma:readOnly="true">
      <xsd:simpleType>
        <xsd:restriction base="dms:Note"/>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21859f7-0915-4d5e-b72e-ea608e2bc5ad" elementFormDefault="qualified">
    <xsd:import namespace="http://schemas.microsoft.com/office/2006/documentManagement/types"/>
    <xsd:import namespace="http://schemas.microsoft.com/office/infopath/2007/PartnerControls"/>
    <xsd:element name="SharedWithUsers" ma:index="10"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description="" ma:internalName="SharedWithDetails" ma:readOnly="true">
      <xsd:simpleType>
        <xsd:restriction base="dms:Note">
          <xsd:maxLength value="255"/>
        </xsd:restriction>
      </xsd:simpleType>
    </xsd:element>
    <xsd:element name="SharingHintHash" ma:index="12" nillable="true" ma:displayName="Sharing Hint Hash" ma:description=""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CF5451B-82BF-43CC-950F-61F6D1796721}">
  <ds:schemaRefs>
    <ds:schemaRef ds:uri="http://purl.org/dc/dcmitype/"/>
    <ds:schemaRef ds:uri="http://schemas.microsoft.com/office/infopath/2007/PartnerControls"/>
    <ds:schemaRef ds:uri="http://purl.org/dc/terms/"/>
    <ds:schemaRef ds:uri="http://schemas.openxmlformats.org/package/2006/metadata/core-properties"/>
    <ds:schemaRef ds:uri="http://www.w3.org/XML/1998/namespace"/>
    <ds:schemaRef ds:uri="http://schemas.microsoft.com/office/2006/documentManagement/types"/>
    <ds:schemaRef ds:uri="http://purl.org/dc/elements/1.1/"/>
    <ds:schemaRef ds:uri="721859f7-0915-4d5e-b72e-ea608e2bc5ad"/>
    <ds:schemaRef ds:uri="7547dc11-5d90-4782-9bc7-750d634c5888"/>
    <ds:schemaRef ds:uri="http://schemas.microsoft.com/office/2006/metadata/properties"/>
  </ds:schemaRefs>
</ds:datastoreItem>
</file>

<file path=customXml/itemProps2.xml><?xml version="1.0" encoding="utf-8"?>
<ds:datastoreItem xmlns:ds="http://schemas.openxmlformats.org/officeDocument/2006/customXml" ds:itemID="{416C56FD-63FC-4A94-9791-681C847BBEA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547dc11-5d90-4782-9bc7-750d634c5888"/>
    <ds:schemaRef ds:uri="721859f7-0915-4d5e-b72e-ea608e2bc5a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8EB08AC-C79A-4EDE-8AAE-E87C3F500CC9}">
  <ds:schemaRefs>
    <ds:schemaRef ds:uri="http://schemas.microsoft.com/sharepoint/v3/contenttype/forms"/>
  </ds:schemaRefs>
</ds:datastoreItem>
</file>

<file path=docMetadata/LabelInfo.xml><?xml version="1.0" encoding="utf-8"?>
<clbl:labelList xmlns:clbl="http://schemas.microsoft.com/office/2020/mipLabelMetadata">
  <clbl:label id="{8c9b06d0-cb4a-4a03-b449-1f5a2548a910}" enabled="0" method="" siteId="{8c9b06d0-cb4a-4a03-b449-1f5a2548a910}" removed="1"/>
</clbl:labelList>
</file>

<file path=docProps/app.xml><?xml version="1.0" encoding="utf-8"?>
<Properties xmlns="http://schemas.openxmlformats.org/officeDocument/2006/extended-properties" xmlns:vt="http://schemas.openxmlformats.org/officeDocument/2006/docPropsVTypes">
  <Template>SAPN Template 17 W Image 05</Template>
  <TotalTime>240</TotalTime>
  <Words>10022</Words>
  <Application>Microsoft Office PowerPoint</Application>
  <PresentationFormat>Widescreen</PresentationFormat>
  <Paragraphs>1033</Paragraphs>
  <Slides>50</Slides>
  <Notes>50</Notes>
  <HiddenSlides>0</HiddenSlides>
  <MMClips>2</MMClips>
  <ScaleCrop>false</ScaleCrop>
  <HeadingPairs>
    <vt:vector size="6" baseType="variant">
      <vt:variant>
        <vt:lpstr>Fonts Used</vt:lpstr>
      </vt:variant>
      <vt:variant>
        <vt:i4>16</vt:i4>
      </vt:variant>
      <vt:variant>
        <vt:lpstr>Theme</vt:lpstr>
      </vt:variant>
      <vt:variant>
        <vt:i4>1</vt:i4>
      </vt:variant>
      <vt:variant>
        <vt:lpstr>Slide Titles</vt:lpstr>
      </vt:variant>
      <vt:variant>
        <vt:i4>50</vt:i4>
      </vt:variant>
    </vt:vector>
  </HeadingPairs>
  <TitlesOfParts>
    <vt:vector size="67" baseType="lpstr">
      <vt:lpstr>Aptos</vt:lpstr>
      <vt:lpstr>Arial</vt:lpstr>
      <vt:lpstr>Avenir</vt:lpstr>
      <vt:lpstr>Calibri</vt:lpstr>
      <vt:lpstr>Corpid</vt:lpstr>
      <vt:lpstr>FSAlbert</vt:lpstr>
      <vt:lpstr>Google Sans</vt:lpstr>
      <vt:lpstr>gordita</vt:lpstr>
      <vt:lpstr>Helvetica</vt:lpstr>
      <vt:lpstr>Lato</vt:lpstr>
      <vt:lpstr>Open Sans</vt:lpstr>
      <vt:lpstr>Public Sans</vt:lpstr>
      <vt:lpstr>Segoe UI</vt:lpstr>
      <vt:lpstr>Symbol</vt:lpstr>
      <vt:lpstr>Wingdings</vt:lpstr>
      <vt:lpstr>Wingdings 2</vt:lpstr>
      <vt:lpstr>SAPN 17</vt:lpstr>
      <vt:lpstr>PowerPoint Presentation</vt:lpstr>
      <vt:lpstr>PowerPoint Presentation</vt:lpstr>
      <vt:lpstr> Welcome</vt:lpstr>
      <vt:lpstr> Module 1 - Learning Objectives</vt:lpstr>
      <vt:lpstr>Agenda</vt:lpstr>
      <vt:lpstr>Introductions </vt:lpstr>
      <vt:lpstr>Introductions </vt:lpstr>
      <vt:lpstr>1 – Overview of energy in Australia</vt:lpstr>
      <vt:lpstr>1. Energy in Australia</vt:lpstr>
      <vt:lpstr>1. Gas in Australia</vt:lpstr>
      <vt:lpstr>1. Renewables in Australia</vt:lpstr>
      <vt:lpstr>2. How energy gets to your home  Understanding the Distributor, Retailer and Energy Services </vt:lpstr>
      <vt:lpstr>PowerPoint Presentation</vt:lpstr>
      <vt:lpstr>2. Understanding the Distributor, Retailer and Energy Services</vt:lpstr>
      <vt:lpstr>2. Your meter</vt:lpstr>
      <vt:lpstr>2. Who can help with energy in the home?</vt:lpstr>
      <vt:lpstr>2. Who can help with energy in the home?</vt:lpstr>
      <vt:lpstr>2. Do you live in a retirement village, apartment or caravan park? </vt:lpstr>
      <vt:lpstr> 2. RECAP – How energy gets to your home </vt:lpstr>
      <vt:lpstr>3. Where to get support</vt:lpstr>
      <vt:lpstr>3. Where to get support</vt:lpstr>
      <vt:lpstr>3. Who can help with your energy concerns and bills? </vt:lpstr>
      <vt:lpstr>3. Who can help with your energy and other bills? </vt:lpstr>
      <vt:lpstr>3. Who can help with your energy concerns and bills? </vt:lpstr>
      <vt:lpstr> RECAP - Where to get support</vt:lpstr>
      <vt:lpstr>4. Your electricity bill</vt:lpstr>
      <vt:lpstr>4. Kilowatts (kw) and kilowatt hours </vt:lpstr>
      <vt:lpstr>4. Usage and Supply Charges </vt:lpstr>
      <vt:lpstr>4. Usage and Supply Charges </vt:lpstr>
      <vt:lpstr>4. Your Bill</vt:lpstr>
      <vt:lpstr>4. Your Bill </vt:lpstr>
      <vt:lpstr>4. Your Bill </vt:lpstr>
      <vt:lpstr>ACTIVITY 1  Review your electricity bill</vt:lpstr>
      <vt:lpstr>ACTIVITY 2  Review your electricity bill</vt:lpstr>
      <vt:lpstr>5 – Getting the best energy deal</vt:lpstr>
      <vt:lpstr>5. Getting the best energy deal</vt:lpstr>
      <vt:lpstr>5. Getting the best energy deal</vt:lpstr>
      <vt:lpstr>5. Getting the best energy deal</vt:lpstr>
      <vt:lpstr>6 – Concessions and rebates available</vt:lpstr>
      <vt:lpstr>6. Are you a concession card holder?</vt:lpstr>
      <vt:lpstr>6. Are you a concession card holder?</vt:lpstr>
      <vt:lpstr>6. Are you a concession card holder?</vt:lpstr>
      <vt:lpstr>PowerPoint Presentation</vt:lpstr>
      <vt:lpstr>PowerPoint Presentation</vt:lpstr>
      <vt:lpstr>7 – Your take-home action plan</vt:lpstr>
      <vt:lpstr>7. RECAP – Learning objectives </vt:lpstr>
      <vt:lpstr>PowerPoint Presentation</vt:lpstr>
      <vt:lpstr>PowerPoint Presentation</vt:lpstr>
      <vt:lpstr>Thank you</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Alexandra Spencer (She/Her)</dc:creator>
  <dc:description>Internal Use Only</dc:description>
  <cp:lastModifiedBy>Alexandra Spencer (She/Her)</cp:lastModifiedBy>
  <cp:revision>11</cp:revision>
  <dcterms:created xsi:type="dcterms:W3CDTF">2025-10-01T05:00:36Z</dcterms:created>
  <dcterms:modified xsi:type="dcterms:W3CDTF">2026-05-11T06:56:42Z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0x01010045FF870BFF8EA24DAA19CF69D1574AA1</vt:lpwstr>
  </property>
  <property fmtid="{D5CDD505-2E9C-101B-9397-08002B2CF9AE}" pid="3" name="xd_Signature">
    <vt:bool>false</vt:bool>
  </property>
  <property fmtid="{D5CDD505-2E9C-101B-9397-08002B2CF9AE}" pid="4" name="xd_ProgID">
    <vt:lpwstr/>
  </property>
  <property fmtid="{D5CDD505-2E9C-101B-9397-08002B2CF9AE}" pid="5" name="_ExtendedDescription">
    <vt:lpwstr/>
  </property>
  <property fmtid="{D5CDD505-2E9C-101B-9397-08002B2CF9AE}" pid="6" name="TriggerFlowInfo">
    <vt:lpwstr/>
  </property>
  <property fmtid="{D5CDD505-2E9C-101B-9397-08002B2CF9AE}" pid="7" name="TemplateUrl">
    <vt:lpwstr/>
  </property>
  <property fmtid="{D5CDD505-2E9C-101B-9397-08002B2CF9AE}" pid="8" name="ComplianceAssetId">
    <vt:lpwstr/>
  </property>
  <property fmtid="{D5CDD505-2E9C-101B-9397-08002B2CF9AE}" pid="9" name="Order">
    <vt:r8>7100</vt:r8>
  </property>
</Properties>
</file>